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92" r:id="rId2"/>
    <p:sldMasterId id="2147483747" r:id="rId3"/>
  </p:sldMasterIdLst>
  <p:notesMasterIdLst>
    <p:notesMasterId r:id="rId34"/>
  </p:notesMasterIdLst>
  <p:sldIdLst>
    <p:sldId id="303" r:id="rId4"/>
    <p:sldId id="626" r:id="rId5"/>
    <p:sldId id="627" r:id="rId6"/>
    <p:sldId id="757" r:id="rId7"/>
    <p:sldId id="776" r:id="rId8"/>
    <p:sldId id="777" r:id="rId9"/>
    <p:sldId id="772" r:id="rId10"/>
    <p:sldId id="778" r:id="rId11"/>
    <p:sldId id="773" r:id="rId12"/>
    <p:sldId id="373" r:id="rId13"/>
    <p:sldId id="415" r:id="rId14"/>
    <p:sldId id="413" r:id="rId15"/>
    <p:sldId id="375" r:id="rId16"/>
    <p:sldId id="682" r:id="rId17"/>
    <p:sldId id="700" r:id="rId18"/>
    <p:sldId id="701" r:id="rId19"/>
    <p:sldId id="407" r:id="rId20"/>
    <p:sldId id="558" r:id="rId21"/>
    <p:sldId id="559" r:id="rId22"/>
    <p:sldId id="560" r:id="rId23"/>
    <p:sldId id="520" r:id="rId24"/>
    <p:sldId id="561" r:id="rId25"/>
    <p:sldId id="565" r:id="rId26"/>
    <p:sldId id="530" r:id="rId27"/>
    <p:sldId id="374" r:id="rId28"/>
    <p:sldId id="653" r:id="rId29"/>
    <p:sldId id="699" r:id="rId30"/>
    <p:sldId id="655" r:id="rId31"/>
    <p:sldId id="403" r:id="rId32"/>
    <p:sldId id="372" r:id="rId33"/>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rrafi Issami" initials="AI" lastIdx="1" clrIdx="0">
    <p:extLst>
      <p:ext uri="{19B8F6BF-5375-455C-9EA6-DF929625EA0E}">
        <p15:presenceInfo xmlns:p15="http://schemas.microsoft.com/office/powerpoint/2012/main" userId="S-1-5-21-1178779211-1430261201-1819217697-1134" providerId="AD"/>
      </p:ext>
    </p:extLst>
  </p:cmAuthor>
  <p:cmAuthor id="2" name="Said Haj Haddouch" initials="SHH" lastIdx="0" clrIdx="1">
    <p:extLst>
      <p:ext uri="{19B8F6BF-5375-455C-9EA6-DF929625EA0E}">
        <p15:presenceInfo xmlns:p15="http://schemas.microsoft.com/office/powerpoint/2012/main" userId="S-1-5-21-1178779211-1430261201-1819217697-1165" providerId="AD"/>
      </p:ext>
    </p:extLst>
  </p:cmAuthor>
  <p:cmAuthor id="3" name="youssef" initials="y" lastIdx="1" clrIdx="2">
    <p:extLst>
      <p:ext uri="{19B8F6BF-5375-455C-9EA6-DF929625EA0E}">
        <p15:presenceInfo xmlns:p15="http://schemas.microsoft.com/office/powerpoint/2012/main" userId="c247d5ec3987f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F0F"/>
    <a:srgbClr val="0099FF"/>
    <a:srgbClr val="FFFFFF"/>
    <a:srgbClr val="3333CC"/>
    <a:srgbClr val="0066FF"/>
    <a:srgbClr val="006600"/>
    <a:srgbClr val="CCECFF"/>
    <a:srgbClr val="99CCFF"/>
    <a:srgbClr val="66CC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0" autoAdjust="0"/>
    <p:restoredTop sz="75169" autoAdjust="0"/>
  </p:normalViewPr>
  <p:slideViewPr>
    <p:cSldViewPr snapToGrid="0">
      <p:cViewPr varScale="1">
        <p:scale>
          <a:sx n="64" d="100"/>
          <a:sy n="64" d="100"/>
        </p:scale>
        <p:origin x="656"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24" d="100"/>
          <a:sy n="124" d="100"/>
        </p:scale>
        <p:origin x="1060" y="-5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6733E0-F0F8-4A28-B198-28EE63E1EFFD}" type="doc">
      <dgm:prSet loTypeId="urn:microsoft.com/office/officeart/2005/8/layout/hList1" loCatId="list" qsTypeId="urn:microsoft.com/office/officeart/2005/8/quickstyle/simple1" qsCatId="simple" csTypeId="urn:microsoft.com/office/officeart/2005/8/colors/colorful1" csCatId="colorful" phldr="1"/>
      <dgm:spPr>
        <a:scene3d>
          <a:camera prst="orthographicFront">
            <a:rot lat="0" lon="0" rev="0"/>
          </a:camera>
          <a:lightRig rig="soft" dir="t">
            <a:rot lat="0" lon="0" rev="0"/>
          </a:lightRig>
        </a:scene3d>
      </dgm:spPr>
      <dgm:t>
        <a:bodyPr/>
        <a:lstStyle/>
        <a:p>
          <a:endParaRPr lang="fr-FR"/>
        </a:p>
      </dgm:t>
    </dgm:pt>
    <dgm:pt modelId="{BD2907E7-8964-4F52-A1BF-207C6ADD5429}">
      <dgm:prSet phldrT="[Texte]" custT="1"/>
      <dgm:spPr>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000" b="1" u="sng" dirty="0">
              <a:solidFill>
                <a:schemeClr val="bg1"/>
              </a:solidFill>
            </a:rPr>
            <a:t>Composante 1</a:t>
          </a:r>
        </a:p>
        <a:p>
          <a:r>
            <a:rPr lang="fr-FR" sz="2000" dirty="0"/>
            <a:t>Opération de </a:t>
          </a:r>
          <a:r>
            <a:rPr lang="fr-FR" sz="2000" dirty="0" err="1"/>
            <a:t>Melkisation</a:t>
          </a:r>
          <a:endParaRPr lang="fr-FR" sz="2000" dirty="0"/>
        </a:p>
      </dgm:t>
    </dgm:pt>
    <dgm:pt modelId="{ADECAD13-11A3-4DA0-8A6A-8570A4177209}" type="parTrans" cxnId="{69CAA57A-0197-426D-BB40-9BF3F099B14F}">
      <dgm:prSet/>
      <dgm:spPr/>
      <dgm:t>
        <a:bodyPr/>
        <a:lstStyle/>
        <a:p>
          <a:endParaRPr lang="fr-FR" sz="1600"/>
        </a:p>
      </dgm:t>
    </dgm:pt>
    <dgm:pt modelId="{86779EF8-1C4B-4A15-A9A7-FE0AB35A52D6}" type="sibTrans" cxnId="{69CAA57A-0197-426D-BB40-9BF3F099B14F}">
      <dgm:prSet/>
      <dgm:spPr/>
      <dgm:t>
        <a:bodyPr/>
        <a:lstStyle/>
        <a:p>
          <a:endParaRPr lang="fr-FR" sz="1600"/>
        </a:p>
      </dgm:t>
    </dgm:pt>
    <dgm:pt modelId="{7FB6258B-5650-4D9A-B7E6-00360792B90E}">
      <dgm:prSet phldrT="[Texte]" custT="1"/>
      <dgm:spPr>
        <a:solidFill>
          <a:schemeClr val="bg1">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fr-MA" sz="1800" dirty="0">
              <a:solidFill>
                <a:schemeClr val="tx2"/>
              </a:solidFill>
            </a:rPr>
            <a:t>Opération pilote de </a:t>
          </a:r>
          <a:r>
            <a:rPr lang="fr-MA" sz="1800" dirty="0" err="1">
              <a:solidFill>
                <a:schemeClr val="tx2"/>
              </a:solidFill>
            </a:rPr>
            <a:t>melkisation</a:t>
          </a:r>
          <a:r>
            <a:rPr lang="fr-MA" sz="1800" dirty="0">
              <a:solidFill>
                <a:schemeClr val="tx2"/>
              </a:solidFill>
            </a:rPr>
            <a:t> de près de 66.000 Ha de terres collectives situés dans les périmètres d’irrigation du Gharb et du Haouz. Ciblant </a:t>
          </a:r>
          <a:r>
            <a:rPr lang="fr-FR" sz="1800" dirty="0">
              <a:solidFill>
                <a:schemeClr val="tx2"/>
              </a:solidFill>
            </a:rPr>
            <a:t>31.000 Ayant-Droit (AD). </a:t>
          </a:r>
          <a:r>
            <a:rPr lang="fr-MA" sz="1800" dirty="0">
              <a:solidFill>
                <a:schemeClr val="tx2"/>
              </a:solidFill>
            </a:rPr>
            <a:t> </a:t>
          </a:r>
          <a:endParaRPr lang="fr-FR" sz="1800" dirty="0">
            <a:solidFill>
              <a:schemeClr val="tx2"/>
            </a:solidFill>
          </a:endParaRPr>
        </a:p>
      </dgm:t>
    </dgm:pt>
    <dgm:pt modelId="{0F436109-1499-4AF4-9CB7-B2B843C6F051}" type="parTrans" cxnId="{7CCA4A49-64F0-47BE-8587-E162EF50EE49}">
      <dgm:prSet/>
      <dgm:spPr/>
      <dgm:t>
        <a:bodyPr/>
        <a:lstStyle/>
        <a:p>
          <a:endParaRPr lang="fr-FR" sz="1600"/>
        </a:p>
      </dgm:t>
    </dgm:pt>
    <dgm:pt modelId="{8E9E099E-B682-4EDB-96BC-57E02FDBAA84}" type="sibTrans" cxnId="{7CCA4A49-64F0-47BE-8587-E162EF50EE49}">
      <dgm:prSet/>
      <dgm:spPr/>
      <dgm:t>
        <a:bodyPr/>
        <a:lstStyle/>
        <a:p>
          <a:endParaRPr lang="fr-FR" sz="1600"/>
        </a:p>
      </dgm:t>
    </dgm:pt>
    <dgm:pt modelId="{F6B3ABA3-1D82-42D5-95A2-236F82233182}">
      <dgm:prSet phldrT="[Texte]" custT="1"/>
      <dgm:spPr>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000" b="1" u="sng" dirty="0"/>
            <a:t>Composante 2</a:t>
          </a:r>
        </a:p>
        <a:p>
          <a:r>
            <a:rPr lang="fr-FR" sz="2000" dirty="0"/>
            <a:t>Mesures d’accompagnement </a:t>
          </a:r>
        </a:p>
      </dgm:t>
    </dgm:pt>
    <dgm:pt modelId="{5B4B75C4-746E-4714-BEE1-A9A4D9B7E8ED}" type="parTrans" cxnId="{CB95940F-D41F-4BBA-8885-8845B683AEA3}">
      <dgm:prSet/>
      <dgm:spPr/>
      <dgm:t>
        <a:bodyPr/>
        <a:lstStyle/>
        <a:p>
          <a:endParaRPr lang="fr-FR" sz="1600"/>
        </a:p>
      </dgm:t>
    </dgm:pt>
    <dgm:pt modelId="{35531344-AE45-4708-9353-F8073486A247}" type="sibTrans" cxnId="{CB95940F-D41F-4BBA-8885-8845B683AEA3}">
      <dgm:prSet/>
      <dgm:spPr/>
      <dgm:t>
        <a:bodyPr/>
        <a:lstStyle/>
        <a:p>
          <a:endParaRPr lang="fr-FR" sz="1600"/>
        </a:p>
      </dgm:t>
    </dgm:pt>
    <dgm:pt modelId="{9A8B5921-2D8D-42BB-B3B1-3591E9BD7342}">
      <dgm:prSet phldrT="[Texte]" custT="1"/>
      <dgm:spPr>
        <a:solidFill>
          <a:schemeClr val="bg1">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fr-MA" sz="1800" b="0" dirty="0">
              <a:solidFill>
                <a:schemeClr val="tx2"/>
              </a:solidFill>
            </a:rPr>
            <a:t>Visant à maximiser les retombées économiques et sociales de l’opération pour assurer une meilleure valorisation des terres </a:t>
          </a:r>
          <a:r>
            <a:rPr lang="fr-MA" sz="1800" b="0" dirty="0" err="1">
              <a:solidFill>
                <a:schemeClr val="tx2"/>
              </a:solidFill>
            </a:rPr>
            <a:t>melkisées</a:t>
          </a:r>
          <a:r>
            <a:rPr lang="fr-MA" sz="1800" b="0" dirty="0">
              <a:solidFill>
                <a:schemeClr val="tx2"/>
              </a:solidFill>
            </a:rPr>
            <a:t>, mais aussi pour réussir un développement inclusif de la population cible en favorisant sa qualification et son autonomisation.</a:t>
          </a:r>
          <a:endParaRPr lang="fr-FR" sz="1800" dirty="0">
            <a:solidFill>
              <a:schemeClr val="tx2"/>
            </a:solidFill>
          </a:endParaRPr>
        </a:p>
      </dgm:t>
    </dgm:pt>
    <dgm:pt modelId="{0DCC8DB0-5071-432C-8402-D93C5B910126}" type="parTrans" cxnId="{D074D64E-4816-4360-9713-A090B897FDF4}">
      <dgm:prSet/>
      <dgm:spPr/>
      <dgm:t>
        <a:bodyPr/>
        <a:lstStyle/>
        <a:p>
          <a:endParaRPr lang="fr-FR" sz="1600"/>
        </a:p>
      </dgm:t>
    </dgm:pt>
    <dgm:pt modelId="{5CC2116B-4357-4F9A-8733-CD8D69874264}" type="sibTrans" cxnId="{D074D64E-4816-4360-9713-A090B897FDF4}">
      <dgm:prSet/>
      <dgm:spPr/>
      <dgm:t>
        <a:bodyPr/>
        <a:lstStyle/>
        <a:p>
          <a:endParaRPr lang="fr-FR" sz="1600"/>
        </a:p>
      </dgm:t>
    </dgm:pt>
    <dgm:pt modelId="{C59CC934-2073-4D8B-B4DB-BCD6FC653883}">
      <dgm:prSet phldrT="[Texte]" custT="1"/>
      <dgm:spPr>
        <a:solidFill>
          <a:schemeClr val="bg1">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r>
            <a:rPr lang="fr-MA" sz="1800" b="0" dirty="0">
              <a:solidFill>
                <a:schemeClr val="tx2"/>
              </a:solidFill>
            </a:rPr>
            <a:t>Ciblant près de 132.000 bénéficiaires et participants.</a:t>
          </a:r>
          <a:endParaRPr lang="fr-FR" sz="1100" dirty="0">
            <a:solidFill>
              <a:schemeClr val="tx2"/>
            </a:solidFill>
          </a:endParaRPr>
        </a:p>
      </dgm:t>
    </dgm:pt>
    <dgm:pt modelId="{99C240CB-0935-4E76-A664-ED85326C4CB3}" type="parTrans" cxnId="{9CCF229B-DA78-4D89-9232-2DAE203ED9EC}">
      <dgm:prSet/>
      <dgm:spPr/>
      <dgm:t>
        <a:bodyPr/>
        <a:lstStyle/>
        <a:p>
          <a:endParaRPr lang="fr-FR" sz="1600"/>
        </a:p>
      </dgm:t>
    </dgm:pt>
    <dgm:pt modelId="{EAD1F476-22E7-4A26-96B0-F2B6E198A203}" type="sibTrans" cxnId="{9CCF229B-DA78-4D89-9232-2DAE203ED9EC}">
      <dgm:prSet/>
      <dgm:spPr/>
      <dgm:t>
        <a:bodyPr/>
        <a:lstStyle/>
        <a:p>
          <a:endParaRPr lang="fr-FR" sz="1600"/>
        </a:p>
      </dgm:t>
    </dgm:pt>
    <dgm:pt modelId="{E6E58297-4655-47F4-956D-6988CC2BE2A0}">
      <dgm:prSet phldrT="[Texte]" custT="1"/>
      <dgm:spPr>
        <a:solidFill>
          <a:schemeClr val="bg1">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fr-MA" sz="1800" dirty="0">
              <a:solidFill>
                <a:schemeClr val="tx2"/>
              </a:solidFill>
            </a:rPr>
            <a:t>Transformation de la propriété dans l’indivision des terres collectives situées dans les périmètres d’irrigation en propriétés individuelles de 5 Ha et ce, sur la base d’une nouvelle procédure de </a:t>
          </a:r>
          <a:r>
            <a:rPr lang="fr-MA" sz="1800" dirty="0" err="1">
              <a:solidFill>
                <a:schemeClr val="tx2"/>
              </a:solidFill>
            </a:rPr>
            <a:t>melkisation</a:t>
          </a:r>
          <a:r>
            <a:rPr lang="fr-MA" sz="1800" dirty="0">
              <a:solidFill>
                <a:schemeClr val="tx2"/>
              </a:solidFill>
            </a:rPr>
            <a:t> optimisée en termes de coûts et de délais, prenant en compte les aspects environnementaux, sociaux et de genre.</a:t>
          </a:r>
          <a:endParaRPr lang="fr-FR" sz="1800" dirty="0">
            <a:solidFill>
              <a:schemeClr val="tx2"/>
            </a:solidFill>
          </a:endParaRPr>
        </a:p>
      </dgm:t>
    </dgm:pt>
    <dgm:pt modelId="{DAE4E5FF-66C6-483B-8349-B0A047D0D449}" type="parTrans" cxnId="{2CDDDB5A-4FD8-4DC9-83CE-ED7C7429486C}">
      <dgm:prSet/>
      <dgm:spPr/>
      <dgm:t>
        <a:bodyPr/>
        <a:lstStyle/>
        <a:p>
          <a:endParaRPr lang="fr-FR"/>
        </a:p>
      </dgm:t>
    </dgm:pt>
    <dgm:pt modelId="{A3E4AEE9-39E7-46DF-ADA9-CCA34E0EB16A}" type="sibTrans" cxnId="{2CDDDB5A-4FD8-4DC9-83CE-ED7C7429486C}">
      <dgm:prSet/>
      <dgm:spPr/>
      <dgm:t>
        <a:bodyPr/>
        <a:lstStyle/>
        <a:p>
          <a:endParaRPr lang="fr-FR"/>
        </a:p>
      </dgm:t>
    </dgm:pt>
    <dgm:pt modelId="{74DDCBD3-5D77-499D-9CEF-EB28CAB2C132}" type="pres">
      <dgm:prSet presAssocID="{786733E0-F0F8-4A28-B198-28EE63E1EFFD}" presName="Name0" presStyleCnt="0">
        <dgm:presLayoutVars>
          <dgm:dir/>
          <dgm:animLvl val="lvl"/>
          <dgm:resizeHandles val="exact"/>
        </dgm:presLayoutVars>
      </dgm:prSet>
      <dgm:spPr/>
    </dgm:pt>
    <dgm:pt modelId="{B106C328-9A77-4749-8467-AA027062D3A5}" type="pres">
      <dgm:prSet presAssocID="{BD2907E7-8964-4F52-A1BF-207C6ADD5429}"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63BCF46-09E9-42B0-8029-FB50CA35507D}" type="pres">
      <dgm:prSet presAssocID="{BD2907E7-8964-4F52-A1BF-207C6ADD5429}" presName="parTx" presStyleLbl="alignNode1" presStyleIdx="0" presStyleCnt="2">
        <dgm:presLayoutVars>
          <dgm:chMax val="0"/>
          <dgm:chPref val="0"/>
          <dgm:bulletEnabled val="1"/>
        </dgm:presLayoutVars>
      </dgm:prSet>
      <dgm:spPr/>
    </dgm:pt>
    <dgm:pt modelId="{5F29BF4D-1F60-41E6-994B-B78D0AAF6A04}" type="pres">
      <dgm:prSet presAssocID="{BD2907E7-8964-4F52-A1BF-207C6ADD5429}" presName="desTx" presStyleLbl="alignAccFollowNode1" presStyleIdx="0" presStyleCnt="2" custScaleY="100000">
        <dgm:presLayoutVars>
          <dgm:bulletEnabled val="1"/>
        </dgm:presLayoutVars>
      </dgm:prSet>
      <dgm:spPr/>
    </dgm:pt>
    <dgm:pt modelId="{B19E191B-7B54-4AB8-8C90-A0E82BAE6703}" type="pres">
      <dgm:prSet presAssocID="{86779EF8-1C4B-4A15-A9A7-FE0AB35A52D6}" presName="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102986C-8568-4770-8902-4E2C6651308F}" type="pres">
      <dgm:prSet presAssocID="{F6B3ABA3-1D82-42D5-95A2-236F82233182}"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560E9AF8-29BF-44C6-BA3A-12434574EB07}" type="pres">
      <dgm:prSet presAssocID="{F6B3ABA3-1D82-42D5-95A2-236F82233182}" presName="parTx" presStyleLbl="alignNode1" presStyleIdx="1" presStyleCnt="2">
        <dgm:presLayoutVars>
          <dgm:chMax val="0"/>
          <dgm:chPref val="0"/>
          <dgm:bulletEnabled val="1"/>
        </dgm:presLayoutVars>
      </dgm:prSet>
      <dgm:spPr/>
    </dgm:pt>
    <dgm:pt modelId="{66696B33-984E-4AD0-A01E-90009F190852}" type="pres">
      <dgm:prSet presAssocID="{F6B3ABA3-1D82-42D5-95A2-236F82233182}" presName="desTx" presStyleLbl="alignAccFollowNode1" presStyleIdx="1" presStyleCnt="2">
        <dgm:presLayoutVars>
          <dgm:bulletEnabled val="1"/>
        </dgm:presLayoutVars>
      </dgm:prSet>
      <dgm:spPr/>
    </dgm:pt>
  </dgm:ptLst>
  <dgm:cxnLst>
    <dgm:cxn modelId="{AD3AA709-7A8A-4B92-8CD7-71F3416FB672}" type="presOf" srcId="{BD2907E7-8964-4F52-A1BF-207C6ADD5429}" destId="{A63BCF46-09E9-42B0-8029-FB50CA35507D}" srcOrd="0" destOrd="0" presId="urn:microsoft.com/office/officeart/2005/8/layout/hList1"/>
    <dgm:cxn modelId="{CB95940F-D41F-4BBA-8885-8845B683AEA3}" srcId="{786733E0-F0F8-4A28-B198-28EE63E1EFFD}" destId="{F6B3ABA3-1D82-42D5-95A2-236F82233182}" srcOrd="1" destOrd="0" parTransId="{5B4B75C4-746E-4714-BEE1-A9A4D9B7E8ED}" sibTransId="{35531344-AE45-4708-9353-F8073486A247}"/>
    <dgm:cxn modelId="{EE825E22-4EB1-4FFF-906D-186E252C0F85}" type="presOf" srcId="{9A8B5921-2D8D-42BB-B3B1-3591E9BD7342}" destId="{66696B33-984E-4AD0-A01E-90009F190852}" srcOrd="0" destOrd="0" presId="urn:microsoft.com/office/officeart/2005/8/layout/hList1"/>
    <dgm:cxn modelId="{6F66C42F-5536-4598-8E2D-204452D891CC}" type="presOf" srcId="{786733E0-F0F8-4A28-B198-28EE63E1EFFD}" destId="{74DDCBD3-5D77-499D-9CEF-EB28CAB2C132}" srcOrd="0" destOrd="0" presId="urn:microsoft.com/office/officeart/2005/8/layout/hList1"/>
    <dgm:cxn modelId="{0F409D38-E7A2-4B91-89A4-98A6A2251425}" type="presOf" srcId="{E6E58297-4655-47F4-956D-6988CC2BE2A0}" destId="{5F29BF4D-1F60-41E6-994B-B78D0AAF6A04}" srcOrd="0" destOrd="0" presId="urn:microsoft.com/office/officeart/2005/8/layout/hList1"/>
    <dgm:cxn modelId="{C1CBFC63-C58E-4525-981A-413D3A073CC1}" type="presOf" srcId="{7FB6258B-5650-4D9A-B7E6-00360792B90E}" destId="{5F29BF4D-1F60-41E6-994B-B78D0AAF6A04}" srcOrd="0" destOrd="1" presId="urn:microsoft.com/office/officeart/2005/8/layout/hList1"/>
    <dgm:cxn modelId="{7CCA4A49-64F0-47BE-8587-E162EF50EE49}" srcId="{BD2907E7-8964-4F52-A1BF-207C6ADD5429}" destId="{7FB6258B-5650-4D9A-B7E6-00360792B90E}" srcOrd="1" destOrd="0" parTransId="{0F436109-1499-4AF4-9CB7-B2B843C6F051}" sibTransId="{8E9E099E-B682-4EDB-96BC-57E02FDBAA84}"/>
    <dgm:cxn modelId="{D074D64E-4816-4360-9713-A090B897FDF4}" srcId="{F6B3ABA3-1D82-42D5-95A2-236F82233182}" destId="{9A8B5921-2D8D-42BB-B3B1-3591E9BD7342}" srcOrd="0" destOrd="0" parTransId="{0DCC8DB0-5071-432C-8402-D93C5B910126}" sibTransId="{5CC2116B-4357-4F9A-8733-CD8D69874264}"/>
    <dgm:cxn modelId="{69CAA57A-0197-426D-BB40-9BF3F099B14F}" srcId="{786733E0-F0F8-4A28-B198-28EE63E1EFFD}" destId="{BD2907E7-8964-4F52-A1BF-207C6ADD5429}" srcOrd="0" destOrd="0" parTransId="{ADECAD13-11A3-4DA0-8A6A-8570A4177209}" sibTransId="{86779EF8-1C4B-4A15-A9A7-FE0AB35A52D6}"/>
    <dgm:cxn modelId="{2CDDDB5A-4FD8-4DC9-83CE-ED7C7429486C}" srcId="{BD2907E7-8964-4F52-A1BF-207C6ADD5429}" destId="{E6E58297-4655-47F4-956D-6988CC2BE2A0}" srcOrd="0" destOrd="0" parTransId="{DAE4E5FF-66C6-483B-8349-B0A047D0D449}" sibTransId="{A3E4AEE9-39E7-46DF-ADA9-CCA34E0EB16A}"/>
    <dgm:cxn modelId="{C389DE96-DFF3-42D2-89CF-442B905E803C}" type="presOf" srcId="{F6B3ABA3-1D82-42D5-95A2-236F82233182}" destId="{560E9AF8-29BF-44C6-BA3A-12434574EB07}" srcOrd="0" destOrd="0" presId="urn:microsoft.com/office/officeart/2005/8/layout/hList1"/>
    <dgm:cxn modelId="{9CCF229B-DA78-4D89-9232-2DAE203ED9EC}" srcId="{F6B3ABA3-1D82-42D5-95A2-236F82233182}" destId="{C59CC934-2073-4D8B-B4DB-BCD6FC653883}" srcOrd="1" destOrd="0" parTransId="{99C240CB-0935-4E76-A664-ED85326C4CB3}" sibTransId="{EAD1F476-22E7-4A26-96B0-F2B6E198A203}"/>
    <dgm:cxn modelId="{9BA0269F-7D5D-409F-911F-91239C3C0FD3}" type="presOf" srcId="{C59CC934-2073-4D8B-B4DB-BCD6FC653883}" destId="{66696B33-984E-4AD0-A01E-90009F190852}" srcOrd="0" destOrd="1" presId="urn:microsoft.com/office/officeart/2005/8/layout/hList1"/>
    <dgm:cxn modelId="{73376ACA-317C-400E-A71D-9E3B9A4E08F3}" type="presParOf" srcId="{74DDCBD3-5D77-499D-9CEF-EB28CAB2C132}" destId="{B106C328-9A77-4749-8467-AA027062D3A5}" srcOrd="0" destOrd="0" presId="urn:microsoft.com/office/officeart/2005/8/layout/hList1"/>
    <dgm:cxn modelId="{B23F98DA-E215-4615-A022-3B1E23BD8DDE}" type="presParOf" srcId="{B106C328-9A77-4749-8467-AA027062D3A5}" destId="{A63BCF46-09E9-42B0-8029-FB50CA35507D}" srcOrd="0" destOrd="0" presId="urn:microsoft.com/office/officeart/2005/8/layout/hList1"/>
    <dgm:cxn modelId="{48BC1BF6-2F46-451C-BDC5-EF0B8853CCA3}" type="presParOf" srcId="{B106C328-9A77-4749-8467-AA027062D3A5}" destId="{5F29BF4D-1F60-41E6-994B-B78D0AAF6A04}" srcOrd="1" destOrd="0" presId="urn:microsoft.com/office/officeart/2005/8/layout/hList1"/>
    <dgm:cxn modelId="{C7575440-1768-4507-ACC1-00D0D7A6405E}" type="presParOf" srcId="{74DDCBD3-5D77-499D-9CEF-EB28CAB2C132}" destId="{B19E191B-7B54-4AB8-8C90-A0E82BAE6703}" srcOrd="1" destOrd="0" presId="urn:microsoft.com/office/officeart/2005/8/layout/hList1"/>
    <dgm:cxn modelId="{FE944B3A-B579-4538-8C2D-C398EB8E824C}" type="presParOf" srcId="{74DDCBD3-5D77-499D-9CEF-EB28CAB2C132}" destId="{8102986C-8568-4770-8902-4E2C6651308F}" srcOrd="2" destOrd="0" presId="urn:microsoft.com/office/officeart/2005/8/layout/hList1"/>
    <dgm:cxn modelId="{DA0716AE-E794-4F6A-8594-830A24644476}" type="presParOf" srcId="{8102986C-8568-4770-8902-4E2C6651308F}" destId="{560E9AF8-29BF-44C6-BA3A-12434574EB07}" srcOrd="0" destOrd="0" presId="urn:microsoft.com/office/officeart/2005/8/layout/hList1"/>
    <dgm:cxn modelId="{8C3D5AE2-2C2D-45FA-878A-CA4DC85402D9}" type="presParOf" srcId="{8102986C-8568-4770-8902-4E2C6651308F}" destId="{66696B33-984E-4AD0-A01E-90009F19085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2E5DBA-E72E-424A-A5EF-0BBD5EDCB165}" type="doc">
      <dgm:prSet loTypeId="urn:microsoft.com/office/officeart/2005/8/layout/default" loCatId="list" qsTypeId="urn:microsoft.com/office/officeart/2005/8/quickstyle/simple1" qsCatId="simple" csTypeId="urn:microsoft.com/office/officeart/2005/8/colors/accent2_1" csCatId="accent2" phldr="1"/>
      <dgm:spPr>
        <a:scene3d>
          <a:camera prst="orthographicFront">
            <a:rot lat="0" lon="0" rev="0"/>
          </a:camera>
          <a:lightRig rig="soft" dir="t">
            <a:rot lat="0" lon="0" rev="0"/>
          </a:lightRig>
        </a:scene3d>
      </dgm:spPr>
      <dgm:t>
        <a:bodyPr/>
        <a:lstStyle/>
        <a:p>
          <a:endParaRPr lang="fr-FR"/>
        </a:p>
      </dgm:t>
    </dgm:pt>
    <dgm:pt modelId="{05C9C803-F792-4F6A-9953-598186847164}">
      <dgm:prSet phldrT="[Texte]"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000" noProof="0" dirty="0">
              <a:solidFill>
                <a:schemeClr val="tx2"/>
              </a:solidFill>
            </a:rPr>
            <a:t>Ministère</a:t>
          </a:r>
          <a:r>
            <a:rPr lang="en-US" sz="2000" dirty="0">
              <a:solidFill>
                <a:schemeClr val="tx2"/>
              </a:solidFill>
            </a:rPr>
            <a:t> de </a:t>
          </a:r>
          <a:r>
            <a:rPr lang="fr-FR" sz="2000" noProof="0" dirty="0">
              <a:solidFill>
                <a:schemeClr val="tx2"/>
              </a:solidFill>
            </a:rPr>
            <a:t>l’Intérieur </a:t>
          </a:r>
          <a:endParaRPr lang="fr-FR" sz="2000" dirty="0">
            <a:solidFill>
              <a:schemeClr val="tx2"/>
            </a:solidFill>
          </a:endParaRPr>
        </a:p>
      </dgm:t>
    </dgm:pt>
    <dgm:pt modelId="{528689FC-5D93-4364-AE72-2C05F8897375}" type="parTrans" cxnId="{B6FCE525-317F-4945-A803-99FA443F1D0A}">
      <dgm:prSet/>
      <dgm:spPr/>
      <dgm:t>
        <a:bodyPr/>
        <a:lstStyle/>
        <a:p>
          <a:endParaRPr lang="fr-FR"/>
        </a:p>
      </dgm:t>
    </dgm:pt>
    <dgm:pt modelId="{FEF3FFD2-750C-4B48-BD55-3915DEE36FD2}" type="sibTrans" cxnId="{B6FCE525-317F-4945-A803-99FA443F1D0A}">
      <dgm:prSet/>
      <dgm:spPr/>
      <dgm:t>
        <a:bodyPr/>
        <a:lstStyle/>
        <a:p>
          <a:endParaRPr lang="fr-FR"/>
        </a:p>
      </dgm:t>
    </dgm:pt>
    <dgm:pt modelId="{ECECEA2E-E876-45B4-941B-6393532A8C2B}">
      <dgm:prSet phldrT="[Texte]"/>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MA" dirty="0">
              <a:solidFill>
                <a:schemeClr val="tx2"/>
              </a:solidFill>
            </a:rPr>
            <a:t>Agence Nationale de la Conservation Foncière, du Cadastre et de la Cartographie (</a:t>
          </a:r>
          <a:r>
            <a:rPr lang="fr-FR" dirty="0">
              <a:solidFill>
                <a:schemeClr val="tx2"/>
              </a:solidFill>
            </a:rPr>
            <a:t>ANCFCC)</a:t>
          </a:r>
        </a:p>
      </dgm:t>
    </dgm:pt>
    <dgm:pt modelId="{E8C9112C-C2EC-40E6-B357-4642DBB5104E}" type="parTrans" cxnId="{ACA91AF2-29A9-43B6-A44A-752B788C5448}">
      <dgm:prSet/>
      <dgm:spPr/>
      <dgm:t>
        <a:bodyPr/>
        <a:lstStyle/>
        <a:p>
          <a:endParaRPr lang="fr-FR"/>
        </a:p>
      </dgm:t>
    </dgm:pt>
    <dgm:pt modelId="{D3DBF2A8-E1B7-4D26-BAFC-5311CC23944C}" type="sibTrans" cxnId="{ACA91AF2-29A9-43B6-A44A-752B788C5448}">
      <dgm:prSet/>
      <dgm:spPr/>
      <dgm:t>
        <a:bodyPr/>
        <a:lstStyle/>
        <a:p>
          <a:endParaRPr lang="fr-FR"/>
        </a:p>
      </dgm:t>
    </dgm:pt>
    <dgm:pt modelId="{88424376-658B-475E-980D-2F12A23CFC37}">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000" dirty="0">
              <a:solidFill>
                <a:schemeClr val="tx2"/>
              </a:solidFill>
            </a:rPr>
            <a:t>Ministère de l’Agriculture</a:t>
          </a:r>
        </a:p>
      </dgm:t>
    </dgm:pt>
    <dgm:pt modelId="{4DE4A4C9-BD75-485D-A810-965F94B0F4E9}" type="parTrans" cxnId="{35BA4FD0-C265-4552-85F2-4B424D002B8D}">
      <dgm:prSet/>
      <dgm:spPr/>
      <dgm:t>
        <a:bodyPr/>
        <a:lstStyle/>
        <a:p>
          <a:endParaRPr lang="fr-FR"/>
        </a:p>
      </dgm:t>
    </dgm:pt>
    <dgm:pt modelId="{1D654CC3-2DA8-44D3-B627-93C0DAFF557A}" type="sibTrans" cxnId="{35BA4FD0-C265-4552-85F2-4B424D002B8D}">
      <dgm:prSet/>
      <dgm:spPr/>
      <dgm:t>
        <a:bodyPr/>
        <a:lstStyle/>
        <a:p>
          <a:endParaRPr lang="fr-FR"/>
        </a:p>
      </dgm:t>
    </dgm:pt>
    <dgm:pt modelId="{8A21A914-39DF-4265-A5F0-BBA882745AC3}">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MA" sz="2000" dirty="0">
              <a:solidFill>
                <a:schemeClr val="tx2"/>
              </a:solidFill>
            </a:rPr>
            <a:t>Office Régional de Mise en Valeur Agricole (O</a:t>
          </a:r>
          <a:r>
            <a:rPr lang="fr-FR" sz="2000" dirty="0">
              <a:solidFill>
                <a:schemeClr val="tx2"/>
              </a:solidFill>
            </a:rPr>
            <a:t>RMVA) </a:t>
          </a:r>
        </a:p>
        <a:p>
          <a:r>
            <a:rPr lang="fr-FR" sz="2000" dirty="0">
              <a:solidFill>
                <a:schemeClr val="tx2"/>
              </a:solidFill>
            </a:rPr>
            <a:t>-Gharb et Haouz-</a:t>
          </a:r>
        </a:p>
      </dgm:t>
    </dgm:pt>
    <dgm:pt modelId="{6F0F9979-FD19-4102-9C52-87C8523C0C6F}" type="parTrans" cxnId="{6E82FBFA-43C9-434E-A989-A94475BA40FE}">
      <dgm:prSet/>
      <dgm:spPr/>
      <dgm:t>
        <a:bodyPr/>
        <a:lstStyle/>
        <a:p>
          <a:endParaRPr lang="fr-FR"/>
        </a:p>
      </dgm:t>
    </dgm:pt>
    <dgm:pt modelId="{D9F3321E-0A91-4F1D-87D8-15859B1A5291}" type="sibTrans" cxnId="{6E82FBFA-43C9-434E-A989-A94475BA40FE}">
      <dgm:prSet/>
      <dgm:spPr/>
      <dgm:t>
        <a:bodyPr/>
        <a:lstStyle/>
        <a:p>
          <a:endParaRPr lang="fr-FR"/>
        </a:p>
      </dgm:t>
    </dgm:pt>
    <dgm:pt modelId="{3FEB2089-6870-450B-ACE7-54D51EC5A70D}" type="pres">
      <dgm:prSet presAssocID="{8F2E5DBA-E72E-424A-A5EF-0BBD5EDCB165}" presName="diagram" presStyleCnt="0">
        <dgm:presLayoutVars>
          <dgm:dir/>
          <dgm:resizeHandles val="exact"/>
        </dgm:presLayoutVars>
      </dgm:prSet>
      <dgm:spPr/>
    </dgm:pt>
    <dgm:pt modelId="{A18547E1-5D5E-465F-86FE-00D0B4CB448F}" type="pres">
      <dgm:prSet presAssocID="{05C9C803-F792-4F6A-9953-598186847164}" presName="node" presStyleLbl="node1" presStyleIdx="0" presStyleCnt="4" custLinFactNeighborX="-288" custLinFactNeighborY="303">
        <dgm:presLayoutVars>
          <dgm:bulletEnabled val="1"/>
        </dgm:presLayoutVars>
      </dgm:prSet>
      <dgm:spPr/>
    </dgm:pt>
    <dgm:pt modelId="{50D9F885-F9B1-40F8-91A0-CF5584843402}" type="pres">
      <dgm:prSet presAssocID="{FEF3FFD2-750C-4B48-BD55-3915DEE36FD2}"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4910D22-F387-4293-A3E1-4640EECC174C}" type="pres">
      <dgm:prSet presAssocID="{88424376-658B-475E-980D-2F12A23CFC37}" presName="node" presStyleLbl="node1" presStyleIdx="1" presStyleCnt="4" custLinFactNeighborX="-288" custLinFactNeighborY="303">
        <dgm:presLayoutVars>
          <dgm:bulletEnabled val="1"/>
        </dgm:presLayoutVars>
      </dgm:prSet>
      <dgm:spPr/>
    </dgm:pt>
    <dgm:pt modelId="{126F905E-1C36-49DA-9D22-6918D630DF9B}" type="pres">
      <dgm:prSet presAssocID="{1D654CC3-2DA8-44D3-B627-93C0DAFF557A}"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1A6999B-D670-423C-B354-1FEB904F4268}" type="pres">
      <dgm:prSet presAssocID="{ECECEA2E-E876-45B4-941B-6393532A8C2B}" presName="node" presStyleLbl="node1" presStyleIdx="2" presStyleCnt="4" custLinFactNeighborX="-288" custLinFactNeighborY="303">
        <dgm:presLayoutVars>
          <dgm:bulletEnabled val="1"/>
        </dgm:presLayoutVars>
      </dgm:prSet>
      <dgm:spPr/>
    </dgm:pt>
    <dgm:pt modelId="{FEB13CCE-0A84-4E4D-A8ED-B8D12C5424A3}" type="pres">
      <dgm:prSet presAssocID="{D3DBF2A8-E1B7-4D26-BAFC-5311CC23944C}"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E782999-CA15-4F47-A956-6E7A93402C0D}" type="pres">
      <dgm:prSet presAssocID="{8A21A914-39DF-4265-A5F0-BBA882745AC3}" presName="node" presStyleLbl="node1" presStyleIdx="3" presStyleCnt="4" custLinFactNeighborX="-288" custLinFactNeighborY="303">
        <dgm:presLayoutVars>
          <dgm:bulletEnabled val="1"/>
        </dgm:presLayoutVars>
      </dgm:prSet>
      <dgm:spPr/>
    </dgm:pt>
  </dgm:ptLst>
  <dgm:cxnLst>
    <dgm:cxn modelId="{B6FCE525-317F-4945-A803-99FA443F1D0A}" srcId="{8F2E5DBA-E72E-424A-A5EF-0BBD5EDCB165}" destId="{05C9C803-F792-4F6A-9953-598186847164}" srcOrd="0" destOrd="0" parTransId="{528689FC-5D93-4364-AE72-2C05F8897375}" sibTransId="{FEF3FFD2-750C-4B48-BD55-3915DEE36FD2}"/>
    <dgm:cxn modelId="{99D6873C-FBAE-4C40-9AB3-5B022B8AE2B3}" type="presOf" srcId="{8A21A914-39DF-4265-A5F0-BBA882745AC3}" destId="{BE782999-CA15-4F47-A956-6E7A93402C0D}" srcOrd="0" destOrd="0" presId="urn:microsoft.com/office/officeart/2005/8/layout/default"/>
    <dgm:cxn modelId="{59E13E46-9C34-4C9C-BB26-9E70DC768003}" type="presOf" srcId="{88424376-658B-475E-980D-2F12A23CFC37}" destId="{64910D22-F387-4293-A3E1-4640EECC174C}" srcOrd="0" destOrd="0" presId="urn:microsoft.com/office/officeart/2005/8/layout/default"/>
    <dgm:cxn modelId="{F100E646-896E-44BF-A362-94DD312DD810}" type="presOf" srcId="{ECECEA2E-E876-45B4-941B-6393532A8C2B}" destId="{E1A6999B-D670-423C-B354-1FEB904F4268}" srcOrd="0" destOrd="0" presId="urn:microsoft.com/office/officeart/2005/8/layout/default"/>
    <dgm:cxn modelId="{0D241887-5539-452A-B4C9-E7CECD792D50}" type="presOf" srcId="{05C9C803-F792-4F6A-9953-598186847164}" destId="{A18547E1-5D5E-465F-86FE-00D0B4CB448F}" srcOrd="0" destOrd="0" presId="urn:microsoft.com/office/officeart/2005/8/layout/default"/>
    <dgm:cxn modelId="{35BA4FD0-C265-4552-85F2-4B424D002B8D}" srcId="{8F2E5DBA-E72E-424A-A5EF-0BBD5EDCB165}" destId="{88424376-658B-475E-980D-2F12A23CFC37}" srcOrd="1" destOrd="0" parTransId="{4DE4A4C9-BD75-485D-A810-965F94B0F4E9}" sibTransId="{1D654CC3-2DA8-44D3-B627-93C0DAFF557A}"/>
    <dgm:cxn modelId="{D39E9FED-928C-47D4-AE74-9505FBCD0699}" type="presOf" srcId="{8F2E5DBA-E72E-424A-A5EF-0BBD5EDCB165}" destId="{3FEB2089-6870-450B-ACE7-54D51EC5A70D}" srcOrd="0" destOrd="0" presId="urn:microsoft.com/office/officeart/2005/8/layout/default"/>
    <dgm:cxn modelId="{ACA91AF2-29A9-43B6-A44A-752B788C5448}" srcId="{8F2E5DBA-E72E-424A-A5EF-0BBD5EDCB165}" destId="{ECECEA2E-E876-45B4-941B-6393532A8C2B}" srcOrd="2" destOrd="0" parTransId="{E8C9112C-C2EC-40E6-B357-4642DBB5104E}" sibTransId="{D3DBF2A8-E1B7-4D26-BAFC-5311CC23944C}"/>
    <dgm:cxn modelId="{6E82FBFA-43C9-434E-A989-A94475BA40FE}" srcId="{8F2E5DBA-E72E-424A-A5EF-0BBD5EDCB165}" destId="{8A21A914-39DF-4265-A5F0-BBA882745AC3}" srcOrd="3" destOrd="0" parTransId="{6F0F9979-FD19-4102-9C52-87C8523C0C6F}" sibTransId="{D9F3321E-0A91-4F1D-87D8-15859B1A5291}"/>
    <dgm:cxn modelId="{0CE4EBE7-A84F-46F2-A607-9AA03F25BF66}" type="presParOf" srcId="{3FEB2089-6870-450B-ACE7-54D51EC5A70D}" destId="{A18547E1-5D5E-465F-86FE-00D0B4CB448F}" srcOrd="0" destOrd="0" presId="urn:microsoft.com/office/officeart/2005/8/layout/default"/>
    <dgm:cxn modelId="{86D4705E-D587-4657-B650-76C9A8821459}" type="presParOf" srcId="{3FEB2089-6870-450B-ACE7-54D51EC5A70D}" destId="{50D9F885-F9B1-40F8-91A0-CF5584843402}" srcOrd="1" destOrd="0" presId="urn:microsoft.com/office/officeart/2005/8/layout/default"/>
    <dgm:cxn modelId="{BB978464-2B8A-4E35-93FB-282914F8E1D3}" type="presParOf" srcId="{3FEB2089-6870-450B-ACE7-54D51EC5A70D}" destId="{64910D22-F387-4293-A3E1-4640EECC174C}" srcOrd="2" destOrd="0" presId="urn:microsoft.com/office/officeart/2005/8/layout/default"/>
    <dgm:cxn modelId="{8A4F2896-3F65-470C-B24A-4801FC6C9FAB}" type="presParOf" srcId="{3FEB2089-6870-450B-ACE7-54D51EC5A70D}" destId="{126F905E-1C36-49DA-9D22-6918D630DF9B}" srcOrd="3" destOrd="0" presId="urn:microsoft.com/office/officeart/2005/8/layout/default"/>
    <dgm:cxn modelId="{8E174260-988B-47C1-BA57-611BFD2C111D}" type="presParOf" srcId="{3FEB2089-6870-450B-ACE7-54D51EC5A70D}" destId="{E1A6999B-D670-423C-B354-1FEB904F4268}" srcOrd="4" destOrd="0" presId="urn:microsoft.com/office/officeart/2005/8/layout/default"/>
    <dgm:cxn modelId="{37330DB9-C39F-4980-9A97-1D2252A18770}" type="presParOf" srcId="{3FEB2089-6870-450B-ACE7-54D51EC5A70D}" destId="{FEB13CCE-0A84-4E4D-A8ED-B8D12C5424A3}" srcOrd="5" destOrd="0" presId="urn:microsoft.com/office/officeart/2005/8/layout/default"/>
    <dgm:cxn modelId="{C4291326-F444-4D71-84AF-BBC2D257BD5B}" type="presParOf" srcId="{3FEB2089-6870-450B-ACE7-54D51EC5A70D}" destId="{BE782999-CA15-4F47-A956-6E7A93402C0D}"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F2E5DBA-E72E-424A-A5EF-0BBD5EDCB165}" type="doc">
      <dgm:prSet loTypeId="urn:microsoft.com/office/officeart/2005/8/layout/default" loCatId="list" qsTypeId="urn:microsoft.com/office/officeart/2005/8/quickstyle/simple1" qsCatId="simple" csTypeId="urn:microsoft.com/office/officeart/2005/8/colors/accent2_1" csCatId="accent2" phldr="1"/>
      <dgm:spPr>
        <a:scene3d>
          <a:camera prst="orthographicFront">
            <a:rot lat="0" lon="0" rev="0"/>
          </a:camera>
          <a:lightRig rig="soft" dir="t">
            <a:rot lat="0" lon="0" rev="0"/>
          </a:lightRig>
        </a:scene3d>
      </dgm:spPr>
      <dgm:t>
        <a:bodyPr/>
        <a:lstStyle/>
        <a:p>
          <a:endParaRPr lang="fr-FR"/>
        </a:p>
      </dgm:t>
    </dgm:pt>
    <dgm:pt modelId="{05C9C803-F792-4F6A-9953-598186847164}">
      <dgm:prSet phldrT="[Texte]"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MA" sz="2000" dirty="0">
              <a:solidFill>
                <a:schemeClr val="tx2"/>
              </a:solidFill>
            </a:rPr>
            <a:t>Groupe Crédit Agricole du Maroc (GCAM)</a:t>
          </a:r>
          <a:endParaRPr lang="fr-FR" sz="2000" dirty="0">
            <a:solidFill>
              <a:schemeClr val="tx2"/>
            </a:solidFill>
          </a:endParaRPr>
        </a:p>
      </dgm:t>
    </dgm:pt>
    <dgm:pt modelId="{528689FC-5D93-4364-AE72-2C05F8897375}" type="parTrans" cxnId="{B6FCE525-317F-4945-A803-99FA443F1D0A}">
      <dgm:prSet/>
      <dgm:spPr/>
      <dgm:t>
        <a:bodyPr/>
        <a:lstStyle/>
        <a:p>
          <a:endParaRPr lang="fr-FR"/>
        </a:p>
      </dgm:t>
    </dgm:pt>
    <dgm:pt modelId="{FEF3FFD2-750C-4B48-BD55-3915DEE36FD2}" type="sibTrans" cxnId="{B6FCE525-317F-4945-A803-99FA443F1D0A}">
      <dgm:prSet/>
      <dgm:spPr/>
      <dgm:t>
        <a:bodyPr/>
        <a:lstStyle/>
        <a:p>
          <a:endParaRPr lang="fr-FR"/>
        </a:p>
      </dgm:t>
    </dgm:pt>
    <dgm:pt modelId="{ECECEA2E-E876-45B4-941B-6393532A8C2B}">
      <dgm:prSet phldrT="[Texte]"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MA" sz="2000" dirty="0">
              <a:solidFill>
                <a:schemeClr val="tx2"/>
              </a:solidFill>
            </a:rPr>
            <a:t>Office National du Conseil Agricole (ONCA)</a:t>
          </a:r>
          <a:endParaRPr lang="fr-FR" sz="2000" dirty="0">
            <a:solidFill>
              <a:schemeClr val="tx2"/>
            </a:solidFill>
          </a:endParaRPr>
        </a:p>
      </dgm:t>
    </dgm:pt>
    <dgm:pt modelId="{E8C9112C-C2EC-40E6-B357-4642DBB5104E}" type="parTrans" cxnId="{ACA91AF2-29A9-43B6-A44A-752B788C5448}">
      <dgm:prSet/>
      <dgm:spPr/>
      <dgm:t>
        <a:bodyPr/>
        <a:lstStyle/>
        <a:p>
          <a:endParaRPr lang="fr-FR"/>
        </a:p>
      </dgm:t>
    </dgm:pt>
    <dgm:pt modelId="{D3DBF2A8-E1B7-4D26-BAFC-5311CC23944C}" type="sibTrans" cxnId="{ACA91AF2-29A9-43B6-A44A-752B788C5448}">
      <dgm:prSet/>
      <dgm:spPr/>
      <dgm:t>
        <a:bodyPr/>
        <a:lstStyle/>
        <a:p>
          <a:endParaRPr lang="fr-FR"/>
        </a:p>
      </dgm:t>
    </dgm:pt>
    <dgm:pt modelId="{88424376-658B-475E-980D-2F12A23CFC37}">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MA" sz="2000" dirty="0">
              <a:solidFill>
                <a:schemeClr val="tx2"/>
              </a:solidFill>
            </a:rPr>
            <a:t>Agence Nationale de Lutte Contre l’Analphabétisme (ANLCA)</a:t>
          </a:r>
          <a:endParaRPr lang="fr-FR" sz="2000" dirty="0">
            <a:solidFill>
              <a:schemeClr val="tx2"/>
            </a:solidFill>
          </a:endParaRPr>
        </a:p>
      </dgm:t>
    </dgm:pt>
    <dgm:pt modelId="{4DE4A4C9-BD75-485D-A810-965F94B0F4E9}" type="parTrans" cxnId="{35BA4FD0-C265-4552-85F2-4B424D002B8D}">
      <dgm:prSet/>
      <dgm:spPr/>
      <dgm:t>
        <a:bodyPr/>
        <a:lstStyle/>
        <a:p>
          <a:endParaRPr lang="fr-FR"/>
        </a:p>
      </dgm:t>
    </dgm:pt>
    <dgm:pt modelId="{1D654CC3-2DA8-44D3-B627-93C0DAFF557A}" type="sibTrans" cxnId="{35BA4FD0-C265-4552-85F2-4B424D002B8D}">
      <dgm:prSet/>
      <dgm:spPr/>
      <dgm:t>
        <a:bodyPr/>
        <a:lstStyle/>
        <a:p>
          <a:endParaRPr lang="fr-FR"/>
        </a:p>
      </dgm:t>
    </dgm:pt>
    <dgm:pt modelId="{3FEB2089-6870-450B-ACE7-54D51EC5A70D}" type="pres">
      <dgm:prSet presAssocID="{8F2E5DBA-E72E-424A-A5EF-0BBD5EDCB165}" presName="diagram" presStyleCnt="0">
        <dgm:presLayoutVars>
          <dgm:dir/>
          <dgm:resizeHandles val="exact"/>
        </dgm:presLayoutVars>
      </dgm:prSet>
      <dgm:spPr/>
    </dgm:pt>
    <dgm:pt modelId="{A18547E1-5D5E-465F-86FE-00D0B4CB448F}" type="pres">
      <dgm:prSet presAssocID="{05C9C803-F792-4F6A-9953-598186847164}" presName="node" presStyleLbl="node1" presStyleIdx="0" presStyleCnt="3">
        <dgm:presLayoutVars>
          <dgm:bulletEnabled val="1"/>
        </dgm:presLayoutVars>
      </dgm:prSet>
      <dgm:spPr/>
    </dgm:pt>
    <dgm:pt modelId="{50D9F885-F9B1-40F8-91A0-CF5584843402}" type="pres">
      <dgm:prSet presAssocID="{FEF3FFD2-750C-4B48-BD55-3915DEE36FD2}"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4910D22-F387-4293-A3E1-4640EECC174C}" type="pres">
      <dgm:prSet presAssocID="{88424376-658B-475E-980D-2F12A23CFC37}" presName="node" presStyleLbl="node1" presStyleIdx="1" presStyleCnt="3">
        <dgm:presLayoutVars>
          <dgm:bulletEnabled val="1"/>
        </dgm:presLayoutVars>
      </dgm:prSet>
      <dgm:spPr/>
    </dgm:pt>
    <dgm:pt modelId="{126F905E-1C36-49DA-9D22-6918D630DF9B}" type="pres">
      <dgm:prSet presAssocID="{1D654CC3-2DA8-44D3-B627-93C0DAFF557A}"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1A6999B-D670-423C-B354-1FEB904F4268}" type="pres">
      <dgm:prSet presAssocID="{ECECEA2E-E876-45B4-941B-6393532A8C2B}" presName="node" presStyleLbl="node1" presStyleIdx="2" presStyleCnt="3">
        <dgm:presLayoutVars>
          <dgm:bulletEnabled val="1"/>
        </dgm:presLayoutVars>
      </dgm:prSet>
      <dgm:spPr/>
    </dgm:pt>
  </dgm:ptLst>
  <dgm:cxnLst>
    <dgm:cxn modelId="{B6FCE525-317F-4945-A803-99FA443F1D0A}" srcId="{8F2E5DBA-E72E-424A-A5EF-0BBD5EDCB165}" destId="{05C9C803-F792-4F6A-9953-598186847164}" srcOrd="0" destOrd="0" parTransId="{528689FC-5D93-4364-AE72-2C05F8897375}" sibTransId="{FEF3FFD2-750C-4B48-BD55-3915DEE36FD2}"/>
    <dgm:cxn modelId="{59E13E46-9C34-4C9C-BB26-9E70DC768003}" type="presOf" srcId="{88424376-658B-475E-980D-2F12A23CFC37}" destId="{64910D22-F387-4293-A3E1-4640EECC174C}" srcOrd="0" destOrd="0" presId="urn:microsoft.com/office/officeart/2005/8/layout/default"/>
    <dgm:cxn modelId="{F100E646-896E-44BF-A362-94DD312DD810}" type="presOf" srcId="{ECECEA2E-E876-45B4-941B-6393532A8C2B}" destId="{E1A6999B-D670-423C-B354-1FEB904F4268}" srcOrd="0" destOrd="0" presId="urn:microsoft.com/office/officeart/2005/8/layout/default"/>
    <dgm:cxn modelId="{0D241887-5539-452A-B4C9-E7CECD792D50}" type="presOf" srcId="{05C9C803-F792-4F6A-9953-598186847164}" destId="{A18547E1-5D5E-465F-86FE-00D0B4CB448F}" srcOrd="0" destOrd="0" presId="urn:microsoft.com/office/officeart/2005/8/layout/default"/>
    <dgm:cxn modelId="{35BA4FD0-C265-4552-85F2-4B424D002B8D}" srcId="{8F2E5DBA-E72E-424A-A5EF-0BBD5EDCB165}" destId="{88424376-658B-475E-980D-2F12A23CFC37}" srcOrd="1" destOrd="0" parTransId="{4DE4A4C9-BD75-485D-A810-965F94B0F4E9}" sibTransId="{1D654CC3-2DA8-44D3-B627-93C0DAFF557A}"/>
    <dgm:cxn modelId="{D39E9FED-928C-47D4-AE74-9505FBCD0699}" type="presOf" srcId="{8F2E5DBA-E72E-424A-A5EF-0BBD5EDCB165}" destId="{3FEB2089-6870-450B-ACE7-54D51EC5A70D}" srcOrd="0" destOrd="0" presId="urn:microsoft.com/office/officeart/2005/8/layout/default"/>
    <dgm:cxn modelId="{ACA91AF2-29A9-43B6-A44A-752B788C5448}" srcId="{8F2E5DBA-E72E-424A-A5EF-0BBD5EDCB165}" destId="{ECECEA2E-E876-45B4-941B-6393532A8C2B}" srcOrd="2" destOrd="0" parTransId="{E8C9112C-C2EC-40E6-B357-4642DBB5104E}" sibTransId="{D3DBF2A8-E1B7-4D26-BAFC-5311CC23944C}"/>
    <dgm:cxn modelId="{0CE4EBE7-A84F-46F2-A607-9AA03F25BF66}" type="presParOf" srcId="{3FEB2089-6870-450B-ACE7-54D51EC5A70D}" destId="{A18547E1-5D5E-465F-86FE-00D0B4CB448F}" srcOrd="0" destOrd="0" presId="urn:microsoft.com/office/officeart/2005/8/layout/default"/>
    <dgm:cxn modelId="{86D4705E-D587-4657-B650-76C9A8821459}" type="presParOf" srcId="{3FEB2089-6870-450B-ACE7-54D51EC5A70D}" destId="{50D9F885-F9B1-40F8-91A0-CF5584843402}" srcOrd="1" destOrd="0" presId="urn:microsoft.com/office/officeart/2005/8/layout/default"/>
    <dgm:cxn modelId="{BB978464-2B8A-4E35-93FB-282914F8E1D3}" type="presParOf" srcId="{3FEB2089-6870-450B-ACE7-54D51EC5A70D}" destId="{64910D22-F387-4293-A3E1-4640EECC174C}" srcOrd="2" destOrd="0" presId="urn:microsoft.com/office/officeart/2005/8/layout/default"/>
    <dgm:cxn modelId="{8A4F2896-3F65-470C-B24A-4801FC6C9FAB}" type="presParOf" srcId="{3FEB2089-6870-450B-ACE7-54D51EC5A70D}" destId="{126F905E-1C36-49DA-9D22-6918D630DF9B}" srcOrd="3" destOrd="0" presId="urn:microsoft.com/office/officeart/2005/8/layout/default"/>
    <dgm:cxn modelId="{8E174260-988B-47C1-BA57-611BFD2C111D}" type="presParOf" srcId="{3FEB2089-6870-450B-ACE7-54D51EC5A70D}" destId="{E1A6999B-D670-423C-B354-1FEB904F4268}" srcOrd="4"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BCF46-09E9-42B0-8029-FB50CA35507D}">
      <dsp:nvSpPr>
        <dsp:cNvPr id="0" name=""/>
        <dsp:cNvSpPr/>
      </dsp:nvSpPr>
      <dsp:spPr>
        <a:xfrm>
          <a:off x="7379" y="-18618"/>
          <a:ext cx="4575106" cy="776936"/>
        </a:xfrm>
        <a:prstGeom prst="rect">
          <a:avLst/>
        </a:prstGeom>
        <a:solidFill>
          <a:schemeClr val="tx2">
            <a:lumMod val="5000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u="sng" kern="1200" dirty="0">
              <a:solidFill>
                <a:schemeClr val="bg1"/>
              </a:solidFill>
            </a:rPr>
            <a:t>Composante 1</a:t>
          </a:r>
        </a:p>
        <a:p>
          <a:pPr marL="0" lvl="0" indent="0" algn="ctr" defTabSz="889000">
            <a:lnSpc>
              <a:spcPct val="90000"/>
            </a:lnSpc>
            <a:spcBef>
              <a:spcPct val="0"/>
            </a:spcBef>
            <a:spcAft>
              <a:spcPct val="35000"/>
            </a:spcAft>
            <a:buNone/>
          </a:pPr>
          <a:r>
            <a:rPr lang="fr-FR" sz="2000" kern="1200" dirty="0"/>
            <a:t>Opération de </a:t>
          </a:r>
          <a:r>
            <a:rPr lang="fr-FR" sz="2000" kern="1200" dirty="0" err="1"/>
            <a:t>Melkisation</a:t>
          </a:r>
          <a:endParaRPr lang="fr-FR" sz="2000" kern="1200" dirty="0"/>
        </a:p>
      </dsp:txBody>
      <dsp:txXfrm>
        <a:off x="7379" y="-18618"/>
        <a:ext cx="4575106" cy="776936"/>
      </dsp:txXfrm>
    </dsp:sp>
    <dsp:sp modelId="{5F29BF4D-1F60-41E6-994B-B78D0AAF6A04}">
      <dsp:nvSpPr>
        <dsp:cNvPr id="0" name=""/>
        <dsp:cNvSpPr/>
      </dsp:nvSpPr>
      <dsp:spPr>
        <a:xfrm>
          <a:off x="7379" y="758318"/>
          <a:ext cx="4575106" cy="3019500"/>
        </a:xfrm>
        <a:prstGeom prst="rect">
          <a:avLst/>
        </a:prstGeom>
        <a:solidFill>
          <a:schemeClr val="bg1">
            <a:alpha val="9000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fr-MA" sz="1800" kern="1200" dirty="0">
              <a:solidFill>
                <a:schemeClr val="tx2"/>
              </a:solidFill>
            </a:rPr>
            <a:t>Transformation de la propriété dans l’indivision des terres collectives situées dans les périmètres d’irrigation en propriétés individuelles de 5 Ha et ce, sur la base d’une nouvelle procédure de </a:t>
          </a:r>
          <a:r>
            <a:rPr lang="fr-MA" sz="1800" kern="1200" dirty="0" err="1">
              <a:solidFill>
                <a:schemeClr val="tx2"/>
              </a:solidFill>
            </a:rPr>
            <a:t>melkisation</a:t>
          </a:r>
          <a:r>
            <a:rPr lang="fr-MA" sz="1800" kern="1200" dirty="0">
              <a:solidFill>
                <a:schemeClr val="tx2"/>
              </a:solidFill>
            </a:rPr>
            <a:t> optimisée en termes de coûts et de délais, prenant en compte les aspects environnementaux, sociaux et de genre.</a:t>
          </a:r>
          <a:endParaRPr lang="fr-FR" sz="1800" kern="1200" dirty="0">
            <a:solidFill>
              <a:schemeClr val="tx2"/>
            </a:solidFill>
          </a:endParaRPr>
        </a:p>
        <a:p>
          <a:pPr marL="171450" lvl="1" indent="-171450" algn="just" defTabSz="800100">
            <a:lnSpc>
              <a:spcPct val="90000"/>
            </a:lnSpc>
            <a:spcBef>
              <a:spcPct val="0"/>
            </a:spcBef>
            <a:spcAft>
              <a:spcPct val="15000"/>
            </a:spcAft>
            <a:buChar char="•"/>
          </a:pPr>
          <a:r>
            <a:rPr lang="fr-MA" sz="1800" kern="1200" dirty="0">
              <a:solidFill>
                <a:schemeClr val="tx2"/>
              </a:solidFill>
            </a:rPr>
            <a:t>Opération pilote de </a:t>
          </a:r>
          <a:r>
            <a:rPr lang="fr-MA" sz="1800" kern="1200" dirty="0" err="1">
              <a:solidFill>
                <a:schemeClr val="tx2"/>
              </a:solidFill>
            </a:rPr>
            <a:t>melkisation</a:t>
          </a:r>
          <a:r>
            <a:rPr lang="fr-MA" sz="1800" kern="1200" dirty="0">
              <a:solidFill>
                <a:schemeClr val="tx2"/>
              </a:solidFill>
            </a:rPr>
            <a:t> de près de 66.000 Ha de terres collectives situés dans les périmètres d’irrigation du Gharb et du Haouz. Ciblant </a:t>
          </a:r>
          <a:r>
            <a:rPr lang="fr-FR" sz="1800" kern="1200" dirty="0">
              <a:solidFill>
                <a:schemeClr val="tx2"/>
              </a:solidFill>
            </a:rPr>
            <a:t>31.000 Ayant-Droit (AD). </a:t>
          </a:r>
          <a:r>
            <a:rPr lang="fr-MA" sz="1800" kern="1200" dirty="0">
              <a:solidFill>
                <a:schemeClr val="tx2"/>
              </a:solidFill>
            </a:rPr>
            <a:t> </a:t>
          </a:r>
          <a:endParaRPr lang="fr-FR" sz="1800" kern="1200" dirty="0">
            <a:solidFill>
              <a:schemeClr val="tx2"/>
            </a:solidFill>
          </a:endParaRPr>
        </a:p>
      </dsp:txBody>
      <dsp:txXfrm>
        <a:off x="7379" y="758318"/>
        <a:ext cx="4575106" cy="3019500"/>
      </dsp:txXfrm>
    </dsp:sp>
    <dsp:sp modelId="{560E9AF8-29BF-44C6-BA3A-12434574EB07}">
      <dsp:nvSpPr>
        <dsp:cNvPr id="0" name=""/>
        <dsp:cNvSpPr/>
      </dsp:nvSpPr>
      <dsp:spPr>
        <a:xfrm>
          <a:off x="5222376" y="0"/>
          <a:ext cx="4570638" cy="776936"/>
        </a:xfrm>
        <a:prstGeom prst="rect">
          <a:avLst/>
        </a:prstGeom>
        <a:solidFill>
          <a:schemeClr val="tx2">
            <a:lumMod val="5000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u="sng" kern="1200" dirty="0"/>
            <a:t>Composante 2</a:t>
          </a:r>
        </a:p>
        <a:p>
          <a:pPr marL="0" lvl="0" indent="0" algn="ctr" defTabSz="889000">
            <a:lnSpc>
              <a:spcPct val="90000"/>
            </a:lnSpc>
            <a:spcBef>
              <a:spcPct val="0"/>
            </a:spcBef>
            <a:spcAft>
              <a:spcPct val="35000"/>
            </a:spcAft>
            <a:buNone/>
          </a:pPr>
          <a:r>
            <a:rPr lang="fr-FR" sz="2000" kern="1200" dirty="0"/>
            <a:t>Mesures d’accompagnement </a:t>
          </a:r>
        </a:p>
      </dsp:txBody>
      <dsp:txXfrm>
        <a:off x="5222376" y="0"/>
        <a:ext cx="4570638" cy="776936"/>
      </dsp:txXfrm>
    </dsp:sp>
    <dsp:sp modelId="{66696B33-984E-4AD0-A01E-90009F190852}">
      <dsp:nvSpPr>
        <dsp:cNvPr id="0" name=""/>
        <dsp:cNvSpPr/>
      </dsp:nvSpPr>
      <dsp:spPr>
        <a:xfrm>
          <a:off x="5222376" y="776936"/>
          <a:ext cx="4570638" cy="2982263"/>
        </a:xfrm>
        <a:prstGeom prst="rect">
          <a:avLst/>
        </a:prstGeom>
        <a:solidFill>
          <a:schemeClr val="bg1">
            <a:alpha val="9000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fr-MA" sz="1800" b="0" kern="1200" dirty="0">
              <a:solidFill>
                <a:schemeClr val="tx2"/>
              </a:solidFill>
            </a:rPr>
            <a:t>Visant à maximiser les retombées économiques et sociales de l’opération pour assurer une meilleure valorisation des terres </a:t>
          </a:r>
          <a:r>
            <a:rPr lang="fr-MA" sz="1800" b="0" kern="1200" dirty="0" err="1">
              <a:solidFill>
                <a:schemeClr val="tx2"/>
              </a:solidFill>
            </a:rPr>
            <a:t>melkisées</a:t>
          </a:r>
          <a:r>
            <a:rPr lang="fr-MA" sz="1800" b="0" kern="1200" dirty="0">
              <a:solidFill>
                <a:schemeClr val="tx2"/>
              </a:solidFill>
            </a:rPr>
            <a:t>, mais aussi pour réussir un développement inclusif de la population cible en favorisant sa qualification et son autonomisation.</a:t>
          </a:r>
          <a:endParaRPr lang="fr-FR" sz="1800" kern="1200" dirty="0">
            <a:solidFill>
              <a:schemeClr val="tx2"/>
            </a:solidFill>
          </a:endParaRPr>
        </a:p>
        <a:p>
          <a:pPr marL="171450" lvl="1" indent="-171450" algn="l" defTabSz="800100">
            <a:lnSpc>
              <a:spcPct val="90000"/>
            </a:lnSpc>
            <a:spcBef>
              <a:spcPct val="0"/>
            </a:spcBef>
            <a:spcAft>
              <a:spcPct val="15000"/>
            </a:spcAft>
            <a:buChar char="•"/>
          </a:pPr>
          <a:r>
            <a:rPr lang="fr-MA" sz="1800" b="0" kern="1200" dirty="0">
              <a:solidFill>
                <a:schemeClr val="tx2"/>
              </a:solidFill>
            </a:rPr>
            <a:t>Ciblant près de 132.000 bénéficiaires et participants.</a:t>
          </a:r>
          <a:endParaRPr lang="fr-FR" sz="1100" kern="1200" dirty="0">
            <a:solidFill>
              <a:schemeClr val="tx2"/>
            </a:solidFill>
          </a:endParaRPr>
        </a:p>
      </dsp:txBody>
      <dsp:txXfrm>
        <a:off x="5222376" y="776936"/>
        <a:ext cx="4570638" cy="2982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547E1-5D5E-465F-86FE-00D0B4CB448F}">
      <dsp:nvSpPr>
        <dsp:cNvPr id="0" name=""/>
        <dsp:cNvSpPr/>
      </dsp:nvSpPr>
      <dsp:spPr>
        <a:xfrm>
          <a:off x="0" y="239403"/>
          <a:ext cx="2299331" cy="1379598"/>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noProof="0" dirty="0">
              <a:solidFill>
                <a:schemeClr val="tx2"/>
              </a:solidFill>
            </a:rPr>
            <a:t>Ministère</a:t>
          </a:r>
          <a:r>
            <a:rPr lang="en-US" sz="2000" kern="1200" dirty="0">
              <a:solidFill>
                <a:schemeClr val="tx2"/>
              </a:solidFill>
            </a:rPr>
            <a:t> de </a:t>
          </a:r>
          <a:r>
            <a:rPr lang="fr-FR" sz="2000" kern="1200" noProof="0" dirty="0">
              <a:solidFill>
                <a:schemeClr val="tx2"/>
              </a:solidFill>
            </a:rPr>
            <a:t>l’Intérieur </a:t>
          </a:r>
          <a:endParaRPr lang="fr-FR" sz="2000" kern="1200" dirty="0">
            <a:solidFill>
              <a:schemeClr val="tx2"/>
            </a:solidFill>
          </a:endParaRPr>
        </a:p>
      </dsp:txBody>
      <dsp:txXfrm>
        <a:off x="0" y="239403"/>
        <a:ext cx="2299331" cy="1379598"/>
      </dsp:txXfrm>
    </dsp:sp>
    <dsp:sp modelId="{64910D22-F387-4293-A3E1-4640EECC174C}">
      <dsp:nvSpPr>
        <dsp:cNvPr id="0" name=""/>
        <dsp:cNvSpPr/>
      </dsp:nvSpPr>
      <dsp:spPr>
        <a:xfrm>
          <a:off x="2523231" y="239403"/>
          <a:ext cx="2299331" cy="1379598"/>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2"/>
              </a:solidFill>
            </a:rPr>
            <a:t>Ministère de l’Agriculture</a:t>
          </a:r>
        </a:p>
      </dsp:txBody>
      <dsp:txXfrm>
        <a:off x="2523231" y="239403"/>
        <a:ext cx="2299331" cy="1379598"/>
      </dsp:txXfrm>
    </dsp:sp>
    <dsp:sp modelId="{E1A6999B-D670-423C-B354-1FEB904F4268}">
      <dsp:nvSpPr>
        <dsp:cNvPr id="0" name=""/>
        <dsp:cNvSpPr/>
      </dsp:nvSpPr>
      <dsp:spPr>
        <a:xfrm>
          <a:off x="0" y="1848935"/>
          <a:ext cx="2299331" cy="1379598"/>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MA" sz="1900" kern="1200" dirty="0">
              <a:solidFill>
                <a:schemeClr val="tx2"/>
              </a:solidFill>
            </a:rPr>
            <a:t>Agence Nationale de la Conservation Foncière, du Cadastre et de la Cartographie (</a:t>
          </a:r>
          <a:r>
            <a:rPr lang="fr-FR" sz="1900" kern="1200" dirty="0">
              <a:solidFill>
                <a:schemeClr val="tx2"/>
              </a:solidFill>
            </a:rPr>
            <a:t>ANCFCC)</a:t>
          </a:r>
        </a:p>
      </dsp:txBody>
      <dsp:txXfrm>
        <a:off x="0" y="1848935"/>
        <a:ext cx="2299331" cy="1379598"/>
      </dsp:txXfrm>
    </dsp:sp>
    <dsp:sp modelId="{BE782999-CA15-4F47-A956-6E7A93402C0D}">
      <dsp:nvSpPr>
        <dsp:cNvPr id="0" name=""/>
        <dsp:cNvSpPr/>
      </dsp:nvSpPr>
      <dsp:spPr>
        <a:xfrm>
          <a:off x="2523231" y="1848935"/>
          <a:ext cx="2299331" cy="1379598"/>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MA" sz="2000" kern="1200" dirty="0">
              <a:solidFill>
                <a:schemeClr val="tx2"/>
              </a:solidFill>
            </a:rPr>
            <a:t>Office Régional de Mise en Valeur Agricole (O</a:t>
          </a:r>
          <a:r>
            <a:rPr lang="fr-FR" sz="2000" kern="1200" dirty="0">
              <a:solidFill>
                <a:schemeClr val="tx2"/>
              </a:solidFill>
            </a:rPr>
            <a:t>RMVA) </a:t>
          </a:r>
        </a:p>
        <a:p>
          <a:pPr marL="0" lvl="0" indent="0" algn="ctr" defTabSz="889000">
            <a:lnSpc>
              <a:spcPct val="90000"/>
            </a:lnSpc>
            <a:spcBef>
              <a:spcPct val="0"/>
            </a:spcBef>
            <a:spcAft>
              <a:spcPct val="35000"/>
            </a:spcAft>
            <a:buNone/>
          </a:pPr>
          <a:r>
            <a:rPr lang="fr-FR" sz="2000" kern="1200" dirty="0">
              <a:solidFill>
                <a:schemeClr val="tx2"/>
              </a:solidFill>
            </a:rPr>
            <a:t>-Gharb et Haouz-</a:t>
          </a:r>
        </a:p>
      </dsp:txBody>
      <dsp:txXfrm>
        <a:off x="2523231" y="1848935"/>
        <a:ext cx="2299331" cy="13795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547E1-5D5E-465F-86FE-00D0B4CB448F}">
      <dsp:nvSpPr>
        <dsp:cNvPr id="0" name=""/>
        <dsp:cNvSpPr/>
      </dsp:nvSpPr>
      <dsp:spPr>
        <a:xfrm>
          <a:off x="562" y="302957"/>
          <a:ext cx="2195125" cy="1317075"/>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MA" sz="2000" kern="1200" dirty="0">
              <a:solidFill>
                <a:schemeClr val="tx2"/>
              </a:solidFill>
            </a:rPr>
            <a:t>Groupe Crédit Agricole du Maroc (GCAM)</a:t>
          </a:r>
          <a:endParaRPr lang="fr-FR" sz="2000" kern="1200" dirty="0">
            <a:solidFill>
              <a:schemeClr val="tx2"/>
            </a:solidFill>
          </a:endParaRPr>
        </a:p>
      </dsp:txBody>
      <dsp:txXfrm>
        <a:off x="562" y="302957"/>
        <a:ext cx="2195125" cy="1317075"/>
      </dsp:txXfrm>
    </dsp:sp>
    <dsp:sp modelId="{64910D22-F387-4293-A3E1-4640EECC174C}">
      <dsp:nvSpPr>
        <dsp:cNvPr id="0" name=""/>
        <dsp:cNvSpPr/>
      </dsp:nvSpPr>
      <dsp:spPr>
        <a:xfrm>
          <a:off x="2415201" y="302957"/>
          <a:ext cx="2195125" cy="1317075"/>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MA" sz="2000" kern="1200" dirty="0">
              <a:solidFill>
                <a:schemeClr val="tx2"/>
              </a:solidFill>
            </a:rPr>
            <a:t>Agence Nationale de Lutte Contre l’Analphabétisme (ANLCA)</a:t>
          </a:r>
          <a:endParaRPr lang="fr-FR" sz="2000" kern="1200" dirty="0">
            <a:solidFill>
              <a:schemeClr val="tx2"/>
            </a:solidFill>
          </a:endParaRPr>
        </a:p>
      </dsp:txBody>
      <dsp:txXfrm>
        <a:off x="2415201" y="302957"/>
        <a:ext cx="2195125" cy="1317075"/>
      </dsp:txXfrm>
    </dsp:sp>
    <dsp:sp modelId="{E1A6999B-D670-423C-B354-1FEB904F4268}">
      <dsp:nvSpPr>
        <dsp:cNvPr id="0" name=""/>
        <dsp:cNvSpPr/>
      </dsp:nvSpPr>
      <dsp:spPr>
        <a:xfrm>
          <a:off x="1207882" y="1839545"/>
          <a:ext cx="2195125" cy="1317075"/>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MA" sz="2000" kern="1200" dirty="0">
              <a:solidFill>
                <a:schemeClr val="tx2"/>
              </a:solidFill>
            </a:rPr>
            <a:t>Office National du Conseil Agricole (ONCA)</a:t>
          </a:r>
          <a:endParaRPr lang="fr-FR" sz="2000" kern="1200" dirty="0">
            <a:solidFill>
              <a:schemeClr val="tx2"/>
            </a:solidFill>
          </a:endParaRPr>
        </a:p>
      </dsp:txBody>
      <dsp:txXfrm>
        <a:off x="1207882" y="1839545"/>
        <a:ext cx="2195125" cy="13170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M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A25AB0-BA7C-42CE-B3F5-6BCAA75D25EA}" type="datetimeFigureOut">
              <a:rPr lang="fr-MA" smtClean="0"/>
              <a:t>03/01/2022</a:t>
            </a:fld>
            <a:endParaRPr lang="fr-M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M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17F98D-AB3C-4143-8E94-332B1FCB73A3}" type="slidenum">
              <a:rPr lang="fr-MA" smtClean="0"/>
              <a:t>‹#›</a:t>
            </a:fld>
            <a:endParaRPr lang="fr-MA"/>
          </a:p>
        </p:txBody>
      </p:sp>
    </p:spTree>
    <p:extLst>
      <p:ext uri="{BB962C8B-B14F-4D97-AF65-F5344CB8AC3E}">
        <p14:creationId xmlns:p14="http://schemas.microsoft.com/office/powerpoint/2010/main" val="323905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7699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B17F98D-AB3C-4143-8E94-332B1FCB73A3}" type="slidenum">
              <a:rPr lang="fr-MA" smtClean="0"/>
              <a:t>21</a:t>
            </a:fld>
            <a:endParaRPr lang="fr-MA"/>
          </a:p>
        </p:txBody>
      </p:sp>
    </p:spTree>
    <p:extLst>
      <p:ext uri="{BB962C8B-B14F-4D97-AF65-F5344CB8AC3E}">
        <p14:creationId xmlns:p14="http://schemas.microsoft.com/office/powerpoint/2010/main" val="1751886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MA" dirty="0"/>
          </a:p>
        </p:txBody>
      </p:sp>
      <p:sp>
        <p:nvSpPr>
          <p:cNvPr id="4" name="Slide Number Placeholder 3"/>
          <p:cNvSpPr>
            <a:spLocks noGrp="1"/>
          </p:cNvSpPr>
          <p:nvPr>
            <p:ph type="sldNum" sz="quarter" idx="5"/>
          </p:nvPr>
        </p:nvSpPr>
        <p:spPr/>
        <p:txBody>
          <a:bodyPr/>
          <a:lstStyle/>
          <a:p>
            <a:fld id="{4B17F98D-AB3C-4143-8E94-332B1FCB73A3}" type="slidenum">
              <a:rPr lang="fr-MA" smtClean="0"/>
              <a:t>23</a:t>
            </a:fld>
            <a:endParaRPr lang="fr-MA"/>
          </a:p>
        </p:txBody>
      </p:sp>
    </p:spTree>
    <p:extLst>
      <p:ext uri="{BB962C8B-B14F-4D97-AF65-F5344CB8AC3E}">
        <p14:creationId xmlns:p14="http://schemas.microsoft.com/office/powerpoint/2010/main" val="1764692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B17F98D-AB3C-4143-8E94-332B1FCB73A3}" type="slidenum">
              <a:rPr lang="fr-MA" smtClean="0"/>
              <a:t>24</a:t>
            </a:fld>
            <a:endParaRPr lang="fr-MA"/>
          </a:p>
        </p:txBody>
      </p:sp>
    </p:spTree>
    <p:extLst>
      <p:ext uri="{BB962C8B-B14F-4D97-AF65-F5344CB8AC3E}">
        <p14:creationId xmlns:p14="http://schemas.microsoft.com/office/powerpoint/2010/main" val="1124491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383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695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1263650"/>
            <a:ext cx="6049962"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09661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Dans le cadre du programme de coopération « Compact II » entre MCA et MCC </a:t>
            </a:r>
            <a:r>
              <a:rPr lang="fr-FR" sz="1200" kern="1200" baseline="0" dirty="0">
                <a:solidFill>
                  <a:schemeClr val="tx1"/>
                </a:solidFill>
                <a:effectLst/>
                <a:latin typeface="+mn-lt"/>
                <a:ea typeface="+mn-ea"/>
                <a:cs typeface="+mn-cs"/>
              </a:rPr>
              <a:t>les USA financera </a:t>
            </a:r>
            <a:r>
              <a:rPr lang="fr-FR" sz="1200" kern="1200" dirty="0">
                <a:solidFill>
                  <a:schemeClr val="tx1"/>
                </a:solidFill>
                <a:effectLst/>
                <a:latin typeface="+mn-lt"/>
                <a:ea typeface="+mn-ea"/>
                <a:cs typeface="+mn-cs"/>
              </a:rPr>
              <a:t>sur une période de cinq ans, deux projets, à savoir « Education et formation pour l’employabilité » qui a pour objectif d’améliorer l’employabilité des jeunes à travers l’amélioration de la qualité, de la pertinence et de l’accès équitable à l’éducation secondaire et à la formation professionnelle </a:t>
            </a:r>
          </a:p>
          <a:p>
            <a:r>
              <a:rPr lang="fr-FR" sz="1200" kern="1200" dirty="0">
                <a:solidFill>
                  <a:schemeClr val="tx1"/>
                </a:solidFill>
                <a:effectLst/>
                <a:latin typeface="+mn-lt"/>
                <a:ea typeface="+mn-ea"/>
                <a:cs typeface="+mn-cs"/>
              </a:rPr>
              <a:t>et la « Productivité du foncier ».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58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Dans le cadre du programme de coopération « Compact II » entre MCA et MCC </a:t>
            </a:r>
            <a:r>
              <a:rPr lang="fr-FR" sz="1200" kern="1200" baseline="0" dirty="0">
                <a:solidFill>
                  <a:schemeClr val="tx1"/>
                </a:solidFill>
                <a:effectLst/>
                <a:latin typeface="+mn-lt"/>
                <a:ea typeface="+mn-ea"/>
                <a:cs typeface="+mn-cs"/>
              </a:rPr>
              <a:t>les USA financera </a:t>
            </a:r>
            <a:r>
              <a:rPr lang="fr-FR" sz="1200" kern="1200" dirty="0">
                <a:solidFill>
                  <a:schemeClr val="tx1"/>
                </a:solidFill>
                <a:effectLst/>
                <a:latin typeface="+mn-lt"/>
                <a:ea typeface="+mn-ea"/>
                <a:cs typeface="+mn-cs"/>
              </a:rPr>
              <a:t>sur une période de cinq ans, deux projets, à savoir « Education et formation pour l’employabilité » qui a pour objectif d’améliorer l’employabilité des jeunes à travers l’amélioration de la qualité, de la pertinence et de l’accès équitable à l’éducation secondaire et à la formation professionnelle </a:t>
            </a:r>
          </a:p>
          <a:p>
            <a:r>
              <a:rPr lang="fr-FR" sz="1200" kern="1200" dirty="0">
                <a:solidFill>
                  <a:schemeClr val="tx1"/>
                </a:solidFill>
                <a:effectLst/>
                <a:latin typeface="+mn-lt"/>
                <a:ea typeface="+mn-ea"/>
                <a:cs typeface="+mn-cs"/>
              </a:rPr>
              <a:t>et la « Productivité du foncier ».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76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Dans le cadre du programme de coopération « Compact II » entre MCA et MCC </a:t>
            </a:r>
            <a:r>
              <a:rPr lang="fr-FR" sz="1200" kern="1200" baseline="0" dirty="0">
                <a:solidFill>
                  <a:schemeClr val="tx1"/>
                </a:solidFill>
                <a:effectLst/>
                <a:latin typeface="+mn-lt"/>
                <a:ea typeface="+mn-ea"/>
                <a:cs typeface="+mn-cs"/>
              </a:rPr>
              <a:t>les USA financera </a:t>
            </a:r>
            <a:r>
              <a:rPr lang="fr-FR" sz="1200" kern="1200" dirty="0">
                <a:solidFill>
                  <a:schemeClr val="tx1"/>
                </a:solidFill>
                <a:effectLst/>
                <a:latin typeface="+mn-lt"/>
                <a:ea typeface="+mn-ea"/>
                <a:cs typeface="+mn-cs"/>
              </a:rPr>
              <a:t>sur une période de cinq ans, deux projets, à savoir « Education et formation pour l’employabilité » qui a pour objectif d’améliorer l’employabilité des jeunes à travers l’amélioration de la qualité, de la pertinence et de l’accès équitable à l’éducation secondaire et à la formation professionnelle </a:t>
            </a:r>
          </a:p>
          <a:p>
            <a:r>
              <a:rPr lang="fr-FR" sz="1200" kern="1200" dirty="0">
                <a:solidFill>
                  <a:schemeClr val="tx1"/>
                </a:solidFill>
                <a:effectLst/>
                <a:latin typeface="+mn-lt"/>
                <a:ea typeface="+mn-ea"/>
                <a:cs typeface="+mn-cs"/>
              </a:rPr>
              <a:t>et la « Productivité du foncier ».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451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34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309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80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B17F98D-AB3C-4143-8E94-332B1FCB73A3}" type="slidenum">
              <a:rPr lang="fr-MA" smtClean="0"/>
              <a:t>15</a:t>
            </a:fld>
            <a:endParaRPr lang="fr-MA"/>
          </a:p>
        </p:txBody>
      </p:sp>
    </p:spTree>
    <p:extLst>
      <p:ext uri="{BB962C8B-B14F-4D97-AF65-F5344CB8AC3E}">
        <p14:creationId xmlns:p14="http://schemas.microsoft.com/office/powerpoint/2010/main" val="3384087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B17F98D-AB3C-4143-8E94-332B1FCB73A3}" type="slidenum">
              <a:rPr lang="fr-MA" smtClean="0"/>
              <a:t>18</a:t>
            </a:fld>
            <a:endParaRPr lang="fr-MA"/>
          </a:p>
        </p:txBody>
      </p:sp>
    </p:spTree>
    <p:extLst>
      <p:ext uri="{BB962C8B-B14F-4D97-AF65-F5344CB8AC3E}">
        <p14:creationId xmlns:p14="http://schemas.microsoft.com/office/powerpoint/2010/main" val="346567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solidFill>
                  <a:srgbClr val="E9E5DC">
                    <a:lumMod val="50000"/>
                  </a:srgbClr>
                </a:solidFill>
              </a:rPr>
              <a:pPr/>
              <a:t>‹#›</a:t>
            </a:fld>
            <a:endParaRPr lang="en-US">
              <a:solidFill>
                <a:srgbClr val="E9E5DC">
                  <a:lumMod val="50000"/>
                </a:srgbClr>
              </a:solidFill>
            </a:endParaRPr>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74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160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028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156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407271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7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412701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62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24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29808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14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4529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558164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1/3/2022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564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3"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3" y="5172814"/>
            <a:ext cx="6964465" cy="369391"/>
          </a:xfrm>
          <a:prstGeom prst="rect">
            <a:avLst/>
          </a:prstGeom>
        </p:spPr>
        <p:txBody>
          <a:bodyPr lIns="274320" rIns="0"/>
          <a:lstStyle>
            <a:lvl1pPr marL="0" indent="0" algn="l">
              <a:buNone/>
              <a:defRPr sz="2400">
                <a:solidFill>
                  <a:schemeClr val="accent3"/>
                </a:solidFill>
              </a:defRPr>
            </a:lvl1pPr>
            <a:lvl2pPr marL="457199" indent="0" algn="ctr">
              <a:buNone/>
              <a:defRPr sz="1999"/>
            </a:lvl2pPr>
            <a:lvl3pPr marL="914399" indent="0" algn="ctr">
              <a:buNone/>
              <a:defRPr sz="1800"/>
            </a:lvl3pPr>
            <a:lvl4pPr marL="1371598" indent="0" algn="ctr">
              <a:buNone/>
              <a:defRPr sz="1600"/>
            </a:lvl4pPr>
            <a:lvl5pPr marL="1828797" indent="0" algn="ctr">
              <a:buNone/>
              <a:defRPr sz="1600"/>
            </a:lvl5pPr>
            <a:lvl6pPr marL="2285998"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en-US"/>
              <a:t>Click to edit Master subtitle style</a:t>
            </a:r>
          </a:p>
        </p:txBody>
      </p:sp>
      <p:sp>
        <p:nvSpPr>
          <p:cNvPr id="31" name="Freeform: Shape 30"/>
          <p:cNvSpPr/>
          <p:nvPr userDrawn="1"/>
        </p:nvSpPr>
        <p:spPr>
          <a:xfrm rot="5400000">
            <a:off x="-487320" y="3075509"/>
            <a:ext cx="4269815" cy="3295171"/>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5" name="Picture Placeholder 24"/>
          <p:cNvSpPr>
            <a:spLocks noGrp="1"/>
          </p:cNvSpPr>
          <p:nvPr>
            <p:ph type="pic" sz="quarter" idx="13"/>
          </p:nvPr>
        </p:nvSpPr>
        <p:spPr>
          <a:xfrm>
            <a:off x="0" y="1"/>
            <a:ext cx="9962167"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8"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0" name="Date Placeholder 3"/>
          <p:cNvSpPr>
            <a:spLocks noGrp="1"/>
          </p:cNvSpPr>
          <p:nvPr>
            <p:ph type="dt" sz="half" idx="11"/>
          </p:nvPr>
        </p:nvSpPr>
        <p:spPr>
          <a:xfrm>
            <a:off x="2825808" y="6356351"/>
            <a:ext cx="1931877" cy="276999"/>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5" y="6356352"/>
            <a:ext cx="5647713" cy="276999"/>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4192524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4"/>
            <a:ext cx="8434459" cy="430907"/>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167" indent="0" algn="ctr">
              <a:buNone/>
              <a:defRPr sz="1999"/>
            </a:lvl2pPr>
            <a:lvl3pPr marL="914335" indent="0" algn="ctr">
              <a:buNone/>
              <a:defRPr sz="1800"/>
            </a:lvl3pPr>
            <a:lvl4pPr marL="1371501" indent="0" algn="ctr">
              <a:buNone/>
              <a:defRPr sz="1600"/>
            </a:lvl4pPr>
            <a:lvl5pPr marL="1828669" indent="0" algn="ctr">
              <a:buNone/>
              <a:defRPr sz="1600"/>
            </a:lvl5pPr>
            <a:lvl6pPr marL="2285836" indent="0" algn="ctr">
              <a:buNone/>
              <a:defRPr sz="1600"/>
            </a:lvl6pPr>
            <a:lvl7pPr marL="2743004" indent="0" algn="ctr">
              <a:buNone/>
              <a:defRPr sz="1600"/>
            </a:lvl7pPr>
            <a:lvl8pPr marL="3200171" indent="0" algn="ctr">
              <a:buNone/>
              <a:defRPr sz="1600"/>
            </a:lvl8pPr>
            <a:lvl9pPr marL="3657338" indent="0" algn="ctr">
              <a:buNone/>
              <a:defRPr sz="1600"/>
            </a:lvl9pPr>
          </a:lstStyle>
          <a:p>
            <a:r>
              <a:rPr lang="en-US"/>
              <a:t>Click to edit Master subtitle style</a:t>
            </a:r>
          </a:p>
        </p:txBody>
      </p:sp>
      <p:sp>
        <p:nvSpPr>
          <p:cNvPr id="12" name="Freeform: Shape 11"/>
          <p:cNvSpPr/>
          <p:nvPr userDrawn="1"/>
        </p:nvSpPr>
        <p:spPr>
          <a:xfrm rot="5400000">
            <a:off x="-267348"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Picture Placeholder 9"/>
          <p:cNvSpPr>
            <a:spLocks noGrp="1"/>
          </p:cNvSpPr>
          <p:nvPr>
            <p:ph type="pic" sz="quarter" idx="13"/>
          </p:nvPr>
        </p:nvSpPr>
        <p:spPr>
          <a:xfrm>
            <a:off x="2" y="1"/>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dirty="0"/>
          </a:p>
        </p:txBody>
      </p:sp>
      <p:sp>
        <p:nvSpPr>
          <p:cNvPr id="14" name="Freeform: Shape 13"/>
          <p:cNvSpPr/>
          <p:nvPr userDrawn="1"/>
        </p:nvSpPr>
        <p:spPr>
          <a:xfrm rot="10800000" flipV="1">
            <a:off x="1"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Date Placeholder 3"/>
          <p:cNvSpPr>
            <a:spLocks noGrp="1"/>
          </p:cNvSpPr>
          <p:nvPr>
            <p:ph type="dt" sz="half" idx="11"/>
          </p:nvPr>
        </p:nvSpPr>
        <p:spPr>
          <a:xfrm>
            <a:off x="569947" y="6356350"/>
            <a:ext cx="1931877" cy="276999"/>
          </a:xfrm>
          <a:prstGeom prst="rect">
            <a:avLst/>
          </a:prstGeom>
        </p:spPr>
        <p:txBody>
          <a:bodyPr lIns="0" rIns="0"/>
          <a:lstStyle>
            <a:lvl1pPr algn="ctr">
              <a:defRPr>
                <a:solidFill>
                  <a:schemeClr val="bg2">
                    <a:lumMod val="50000"/>
                  </a:schemeClr>
                </a:solidFill>
              </a:defRPr>
            </a:lvl1pPr>
          </a:lstStyle>
          <a:p>
            <a:r>
              <a:rPr lang="en-US" dirty="0"/>
              <a:t>Your Date Here</a:t>
            </a:r>
          </a:p>
        </p:txBody>
      </p:sp>
      <p:sp>
        <p:nvSpPr>
          <p:cNvPr id="41" name="Footer Placeholder 4"/>
          <p:cNvSpPr>
            <a:spLocks noGrp="1"/>
          </p:cNvSpPr>
          <p:nvPr>
            <p:ph type="ftr" sz="quarter" idx="12"/>
          </p:nvPr>
        </p:nvSpPr>
        <p:spPr>
          <a:xfrm>
            <a:off x="3747556" y="6356351"/>
            <a:ext cx="5647713" cy="276999"/>
          </a:xfrm>
          <a:prstGeom prst="rect">
            <a:avLst/>
          </a:prstGeom>
        </p:spPr>
        <p:txBody>
          <a:bodyPr/>
          <a:lstStyle>
            <a:lvl1pPr algn="l">
              <a:defRPr cap="none" baseline="0">
                <a:solidFill>
                  <a:schemeClr val="bg2">
                    <a:lumMod val="75000"/>
                  </a:schemeClr>
                </a:solidFill>
              </a:defRPr>
            </a:lvl1pPr>
          </a:lstStyle>
          <a:p>
            <a:r>
              <a:rPr lang="en-US" dirty="0"/>
              <a:t>Your Footer Here</a:t>
            </a:r>
          </a:p>
        </p:txBody>
      </p:sp>
      <p:sp>
        <p:nvSpPr>
          <p:cNvPr id="19" name="Freeform: Shape 18"/>
          <p:cNvSpPr/>
          <p:nvPr userDrawn="1"/>
        </p:nvSpPr>
        <p:spPr>
          <a:xfrm flipV="1">
            <a:off x="7333861" y="0"/>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 Placeholder 7"/>
          <p:cNvSpPr>
            <a:spLocks noGrp="1"/>
          </p:cNvSpPr>
          <p:nvPr>
            <p:ph type="body" sz="quarter" idx="14" hasCustomPrompt="1"/>
          </p:nvPr>
        </p:nvSpPr>
        <p:spPr>
          <a:xfrm>
            <a:off x="8000323"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6" y="6356351"/>
            <a:ext cx="865312" cy="276999"/>
          </a:xfrm>
          <a:prstGeom prst="rect">
            <a:avLst/>
          </a:prstGeom>
        </p:spPr>
        <p:txBody>
          <a:bodyPr/>
          <a:lstStyle>
            <a:lvl1pPr>
              <a:defRPr>
                <a:solidFill>
                  <a:schemeClr val="bg2">
                    <a:lumMod val="75000"/>
                  </a:schemeClr>
                </a:solidFill>
              </a:defRPr>
            </a:lvl1pPr>
          </a:lstStyle>
          <a:p>
            <a:fld id="{FC1CF07D-8B3F-4D32-B059-0039CEA46DB1}" type="slidenum">
              <a:rPr lang="en-US" smtClean="0"/>
              <a:pPr/>
              <a:t>‹#›</a:t>
            </a:fld>
            <a:endParaRPr lang="en-US" dirty="0"/>
          </a:p>
        </p:txBody>
      </p:sp>
    </p:spTree>
    <p:extLst>
      <p:ext uri="{BB962C8B-B14F-4D97-AF65-F5344CB8AC3E}">
        <p14:creationId xmlns:p14="http://schemas.microsoft.com/office/powerpoint/2010/main" val="3221098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123078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Insert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56992"/>
            <a:ext cx="9144000" cy="2387600"/>
          </a:xfrm>
        </p:spPr>
        <p:txBody>
          <a:bodyPr anchor="t"/>
          <a:lstStyle>
            <a:lvl1pPr algn="ctr">
              <a:defRPr sz="60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2060848"/>
            <a:ext cx="9144000" cy="1072207"/>
          </a:xfrm>
        </p:spPr>
        <p:txBody>
          <a:bodyPr anchor="ctr">
            <a:normAutofit/>
          </a:bodyPr>
          <a:lstStyle>
            <a:lvl1pPr marL="0" indent="0" algn="ctr">
              <a:buNone/>
              <a:defRPr sz="280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647728" y="6356350"/>
            <a:ext cx="4896544" cy="365125"/>
          </a:xfrm>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48" b="19440"/>
          <a:stretch/>
        </p:blipFill>
        <p:spPr>
          <a:xfrm>
            <a:off x="11099912" y="5777880"/>
            <a:ext cx="1092088" cy="1080120"/>
          </a:xfrm>
          <a:prstGeom prst="rect">
            <a:avLst/>
          </a:prstGeom>
        </p:spPr>
      </p:pic>
    </p:spTree>
    <p:extLst>
      <p:ext uri="{BB962C8B-B14F-4D97-AF65-F5344CB8AC3E}">
        <p14:creationId xmlns:p14="http://schemas.microsoft.com/office/powerpoint/2010/main" val="163848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6252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2305109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w conten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Content Placeholder 2"/>
          <p:cNvSpPr>
            <a:spLocks noGrp="1"/>
          </p:cNvSpPr>
          <p:nvPr>
            <p:ph idx="1"/>
          </p:nvPr>
        </p:nvSpPr>
        <p:spPr>
          <a:xfrm>
            <a:off x="728754" y="1825625"/>
            <a:ext cx="106250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125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317500"/>
            <a:ext cx="9144000"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148104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List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Tree>
    <p:extLst>
      <p:ext uri="{BB962C8B-B14F-4D97-AF65-F5344CB8AC3E}">
        <p14:creationId xmlns:p14="http://schemas.microsoft.com/office/powerpoint/2010/main" val="2803289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2250" y="317500"/>
            <a:ext cx="859154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60499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Cycle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304076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3300" y="317500"/>
            <a:ext cx="781049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3071722"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Hierarchy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vert="horz" wrap="square" lIns="91440" tIns="45720" rIns="91440" bIns="45720" rtlCol="0">
            <a:spAutoFit/>
          </a:bodyPr>
          <a:lstStyle>
            <a:lvl1pPr>
              <a:defRPr lang="en-US" sz="1800" dirty="0"/>
            </a:lvl1pPr>
          </a:lstStyle>
          <a:p>
            <a:pPr marL="0" lvl="0" indent="0">
              <a:buNone/>
            </a:pPr>
            <a:r>
              <a:rPr lang="en-US" dirty="0"/>
              <a:t>Click to edit Master text styles</a:t>
            </a:r>
          </a:p>
        </p:txBody>
      </p:sp>
      <p:sp>
        <p:nvSpPr>
          <p:cNvPr id="21" name="Footer Placeholder 3"/>
          <p:cNvSpPr>
            <a:spLocks noGrp="1"/>
          </p:cNvSpPr>
          <p:nvPr>
            <p:ph type="ftr" sz="quarter" idx="11"/>
          </p:nvPr>
        </p:nvSpPr>
        <p:spPr>
          <a:xfrm>
            <a:off x="1089506"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535610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Relationship">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9467" y="317500"/>
            <a:ext cx="7154332"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3" y="629415"/>
            <a:ext cx="35977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Relationship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63656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8733" y="317500"/>
            <a:ext cx="8365066"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48011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Matrix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91615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4333" y="317500"/>
            <a:ext cx="8009466"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8611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Pyramid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096754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is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9267" y="317500"/>
            <a:ext cx="8754532"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0229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err="1">
                <a:solidFill>
                  <a:schemeClr val="bg1">
                    <a:lumMod val="75000"/>
                  </a:schemeClr>
                </a:solidFill>
              </a:rPr>
              <a:t>Misc</a:t>
            </a:r>
            <a:r>
              <a:rPr lang="en-US" b="1" dirty="0">
                <a:solidFill>
                  <a:schemeClr val="bg1">
                    <a:lumMod val="75000"/>
                  </a:schemeClr>
                </a:solidFill>
              </a:rPr>
              <a: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525693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386401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1/3/2022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64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solidFill>
                  <a:srgbClr val="D34817">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solidFill>
                  <a:srgbClr val="D34817">
                    <a:lumMod val="75000"/>
                  </a:srgbClr>
                </a:solidFill>
              </a:rPr>
              <a:pPr/>
              <a:t>‹#›</a:t>
            </a:fld>
            <a:endParaRPr lang="en-US">
              <a:solidFill>
                <a:srgbClr val="D34817">
                  <a:lumMod val="75000"/>
                </a:srgbClr>
              </a:solidFill>
            </a:endParaRPr>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838499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764DE79-268F-4C1A-8933-263129D2AF90}" type="datetimeFigureOut">
              <a:rPr lang="en-US" smtClean="0"/>
              <a:t>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171329F-B78C-4AF9-B3B1-BD709DEFB53D}"/>
              </a:ext>
            </a:extLst>
          </p:cNvPr>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hlinkClick r:id="rId2"/>
            <a:extLst>
              <a:ext uri="{FF2B5EF4-FFF2-40B4-BE49-F238E27FC236}">
                <a16:creationId xmlns:a16="http://schemas.microsoft.com/office/drawing/2014/main" id="{4E8BA45A-3CA3-435C-9FBC-9783C7ED6A72}"/>
              </a:ext>
            </a:extLst>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977906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300587374"/>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756415"/>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42518493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PowerPoint SmartArt Graphics - The complete ready-to-use collection</a:t>
            </a:r>
          </a:p>
        </p:txBody>
      </p:sp>
      <p:sp>
        <p:nvSpPr>
          <p:cNvPr id="9" name="Slide Number Placeholder 8"/>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2345776748"/>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PowerPoint SmartArt Graphics - The complete ready-to-use collection</a:t>
            </a:r>
          </a:p>
        </p:txBody>
      </p:sp>
      <p:sp>
        <p:nvSpPr>
          <p:cNvPr id="5" name="Slide Number Placeholder 4"/>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2575992356"/>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459A9-BF71-4869-8140-0A694E4B773B}" type="datetime1">
              <a:rPr lang="en-US" smtClean="0"/>
              <a:t>1/3/2022</a:t>
            </a:fld>
            <a:endParaRPr lang="en-US"/>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F15528-21DE-4FAA-801E-634DDDAF4B2B}" type="slidenum">
              <a:rPr lang="fr-FR" smtClean="0"/>
              <a:t>‹#›</a:t>
            </a:fld>
            <a:endParaRPr lang="fr-FR"/>
          </a:p>
        </p:txBody>
      </p:sp>
    </p:spTree>
    <p:extLst>
      <p:ext uri="{BB962C8B-B14F-4D97-AF65-F5344CB8AC3E}">
        <p14:creationId xmlns:p14="http://schemas.microsoft.com/office/powerpoint/2010/main" val="2607722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113269758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452828"/>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319483482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solidFill>
                  <a:srgbClr val="E9E5DC">
                    <a:lumMod val="90000"/>
                  </a:srgbClr>
                </a:solidFill>
              </a:rPr>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solidFill>
                  <a:srgbClr val="E9E5DC">
                    <a:lumMod val="90000"/>
                  </a:srgbClr>
                </a:solidFill>
              </a:rPr>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a:solidFill>
                  <a:srgbClr val="E9E5DC">
                    <a:lumMod val="90000"/>
                  </a:srgbClr>
                </a:solidFill>
              </a:rPr>
              <a:pPr/>
              <a:t>‹#›</a:t>
            </a:fld>
            <a:endParaRPr>
              <a:solidFill>
                <a:srgbClr val="E9E5DC">
                  <a:lumMod val="90000"/>
                </a:srgbClr>
              </a:solidFill>
            </a:endParaRPr>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07869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665152"/>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15248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240181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91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854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196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solidFill>
                  <a:prstClr val="black">
                    <a:tint val="75000"/>
                  </a:prstClr>
                </a:solidFill>
              </a:rPr>
              <a:pPr/>
              <a:t>‹#›</a:t>
            </a:fld>
            <a:endParaRPr lang="en-US">
              <a:solidFill>
                <a:prstClr val="black">
                  <a:tint val="75000"/>
                </a:prstClr>
              </a:solidFill>
            </a:endParaRPr>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84665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05" r:id="rId24"/>
    <p:sldLayoutId id="2147483690" r:id="rId25"/>
    <p:sldLayoutId id="2147483691"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PowerPoint SmartArt Graphics - The complete ready-to-use collection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327C5-B821-4FE9-A59A-A60D9EB59A9A}" type="slidenum">
              <a:rPr lang="en-US" smtClean="0"/>
              <a:t>‹#›</a:t>
            </a:fld>
            <a:endParaRPr lang="en-US"/>
          </a:p>
        </p:txBody>
      </p:sp>
      <p:sp>
        <p:nvSpPr>
          <p:cNvPr id="7" name="Rectangle 6"/>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313960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9" r:id="rId6"/>
    <p:sldLayoutId id="2147483700" r:id="rId7"/>
    <p:sldLayoutId id="2147483701" r:id="rId8"/>
    <p:sldLayoutId id="2147483702" r:id="rId9"/>
    <p:sldLayoutId id="2147483703" r:id="rId10"/>
    <p:sldLayoutId id="2147483704" r:id="rId11"/>
    <p:sldLayoutId id="2147483706" r:id="rId12"/>
    <p:sldLayoutId id="214748370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C1CF07D-8B3F-4D32-B059-0039CEA46DB1}"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38F4F0F-00DC-4873-A943-701DA68B5942}"/>
              </a:ext>
            </a:extLst>
          </p:cNvPr>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7847681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hyperlink" Target="mailto:procurement@mcamorocco.ma" TargetMode="External"/><Relationship Id="rId2" Type="http://schemas.openxmlformats.org/officeDocument/2006/relationships/image" Target="../media/image5.png"/><Relationship Id="rId1" Type="http://schemas.openxmlformats.org/officeDocument/2006/relationships/slideLayout" Target="../slideLayouts/slideLayout46.xml"/><Relationship Id="rId4" Type="http://schemas.openxmlformats.org/officeDocument/2006/relationships/hyperlink" Target="http://www.mcamorocco.ma/fr/appels-d-offr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hyperlink" Target="http://www.mcamorocco.ma/fr/systeme-de-contestation-bid-challenge-system-bcs" TargetMode="External"/><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0" y="-2096350"/>
            <a:ext cx="12192000" cy="10672665"/>
          </a:xfrm>
          <a:prstGeom prst="rect">
            <a:avLst/>
          </a:prstGeom>
          <a:ln w="12700">
            <a:noFill/>
          </a:ln>
          <a:effectLst>
            <a:outerShdw blurRad="1270000" dist="2540000" dir="21540000" sx="200000" sy="200000" algn="ctr" rotWithShape="0">
              <a:srgbClr val="000000">
                <a:alpha val="0"/>
              </a:srgbClr>
            </a:outerShdw>
          </a:effectLst>
        </p:spPr>
        <p:txBody>
          <a:bodyPr wrap="square" anchor="ctr">
            <a:spAutoFit/>
          </a:bodyPr>
          <a:lstStyle/>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r>
              <a:rPr lang="fr-FR" sz="3200" b="1" dirty="0">
                <a:solidFill>
                  <a:schemeClr val="accent1">
                    <a:lumMod val="50000"/>
                  </a:schemeClr>
                </a:solidFill>
                <a:latin typeface="Corbel" panose="020B0503020204020204" pitchFamily="34" charset="0"/>
              </a:rPr>
              <a:t>Réunion de pré-soumission  </a:t>
            </a:r>
          </a:p>
          <a:p>
            <a:pPr algn="ctr"/>
            <a:r>
              <a:rPr lang="en-GB" sz="2000" b="1" dirty="0">
                <a:effectLst/>
                <a:latin typeface="Calibri" panose="020F0502020204030204" pitchFamily="34" charset="0"/>
                <a:ea typeface="Arial Unicode MS" panose="020B0604020202020204" pitchFamily="34" charset="-128"/>
              </a:rPr>
              <a:t>DD/SH/MCA-M/LR-14- Lot 5-R/Compact</a:t>
            </a:r>
          </a:p>
          <a:p>
            <a:pPr algn="ctr"/>
            <a:r>
              <a:rPr lang="fr-FR" sz="2000" b="1" dirty="0">
                <a:latin typeface="Corbel" panose="020B0503020204020204" pitchFamily="34" charset="0"/>
              </a:rPr>
              <a:t>Méthode : Shopping</a:t>
            </a:r>
            <a:endParaRPr lang="es-ES" sz="2000" b="1" dirty="0">
              <a:latin typeface="Corbel" panose="020B0503020204020204" pitchFamily="34" charset="0"/>
            </a:endParaRPr>
          </a:p>
          <a:p>
            <a:pPr algn="ctr"/>
            <a:r>
              <a:rPr lang="fr-FR" sz="2000" b="1" dirty="0">
                <a:latin typeface="Corbel" panose="020B0503020204020204" pitchFamily="34" charset="0"/>
              </a:rPr>
              <a:t>			</a:t>
            </a:r>
          </a:p>
          <a:p>
            <a:pPr algn="ctr">
              <a:spcBef>
                <a:spcPts val="500"/>
              </a:spcBef>
              <a:spcAft>
                <a:spcPts val="500"/>
              </a:spcAft>
            </a:pPr>
            <a:r>
              <a:rPr lang="fr-MA" sz="2400" b="1" dirty="0">
                <a:effectLst/>
                <a:latin typeface="Calibri" panose="020F0502020204030204" pitchFamily="34" charset="0"/>
                <a:ea typeface="Times New Roman" panose="02020603050405020304" pitchFamily="18" charset="0"/>
              </a:rPr>
              <a:t>Acquisition, Livraison, Installation et Mise en marche du Centre Régional des Jeunes</a:t>
            </a:r>
          </a:p>
          <a:p>
            <a:pPr algn="ctr">
              <a:spcBef>
                <a:spcPts val="500"/>
              </a:spcBef>
              <a:spcAft>
                <a:spcPts val="500"/>
              </a:spcAft>
            </a:pPr>
            <a:r>
              <a:rPr lang="fr-MA" sz="2400" b="1" dirty="0">
                <a:latin typeface="Calibri" panose="020F0502020204030204" pitchFamily="34" charset="0"/>
                <a:ea typeface="Times New Roman" panose="02020603050405020304" pitchFamily="18" charset="0"/>
              </a:rPr>
              <a:t>              </a:t>
            </a:r>
            <a:r>
              <a:rPr lang="fr-MA" sz="2400" b="1" dirty="0">
                <a:effectLst/>
                <a:latin typeface="Calibri" panose="020F0502020204030204" pitchFamily="34" charset="0"/>
                <a:ea typeface="Times New Roman" panose="02020603050405020304" pitchFamily="18" charset="0"/>
              </a:rPr>
              <a:t>          Entrepreneurs Agricoles (CRJEA) de </a:t>
            </a:r>
            <a:r>
              <a:rPr lang="fr-MA" sz="2400" b="1" dirty="0" err="1">
                <a:effectLst/>
                <a:latin typeface="Calibri" panose="020F0502020204030204" pitchFamily="34" charset="0"/>
                <a:ea typeface="Times New Roman" panose="02020603050405020304" pitchFamily="18" charset="0"/>
              </a:rPr>
              <a:t>Had</a:t>
            </a:r>
            <a:r>
              <a:rPr lang="fr-MA" sz="2400" b="1" dirty="0">
                <a:effectLst/>
                <a:latin typeface="Calibri" panose="020F0502020204030204" pitchFamily="34" charset="0"/>
                <a:ea typeface="Times New Roman" panose="02020603050405020304" pitchFamily="18" charset="0"/>
              </a:rPr>
              <a:t> </a:t>
            </a:r>
            <a:r>
              <a:rPr lang="fr-MA" sz="2400" b="1" dirty="0" err="1">
                <a:effectLst/>
                <a:latin typeface="Calibri" panose="020F0502020204030204" pitchFamily="34" charset="0"/>
                <a:ea typeface="Times New Roman" panose="02020603050405020304" pitchFamily="18" charset="0"/>
              </a:rPr>
              <a:t>Kourt</a:t>
            </a:r>
            <a:r>
              <a:rPr lang="fr-MA" sz="2400" b="1" dirty="0">
                <a:effectLst/>
                <a:latin typeface="Calibri" panose="020F0502020204030204" pitchFamily="34" charset="0"/>
                <a:ea typeface="Times New Roman" panose="02020603050405020304" pitchFamily="18" charset="0"/>
              </a:rPr>
              <a:t>, Sidi Kacem </a:t>
            </a:r>
            <a:r>
              <a:rPr lang="fr-FR" sz="2400" b="1" dirty="0">
                <a:latin typeface="Corbel" panose="020B0503020204020204" pitchFamily="34" charset="0"/>
              </a:rPr>
              <a:t>	</a:t>
            </a:r>
          </a:p>
          <a:p>
            <a:pPr algn="ctr">
              <a:spcBef>
                <a:spcPts val="500"/>
              </a:spcBef>
              <a:spcAft>
                <a:spcPts val="500"/>
              </a:spcAft>
            </a:pPr>
            <a:r>
              <a:rPr lang="fr-MA" sz="1800" b="1" dirty="0">
                <a:solidFill>
                  <a:srgbClr val="000000"/>
                </a:solidFill>
                <a:effectLst/>
                <a:latin typeface="Calibri" panose="020F0502020204030204" pitchFamily="34" charset="0"/>
                <a:ea typeface="Times New Roman" panose="02020603050405020304" pitchFamily="18" charset="0"/>
                <a:cs typeface="Wingdings" panose="05000000000000000000" pitchFamily="2" charset="2"/>
              </a:rPr>
              <a:t>Lot 5-R : </a:t>
            </a:r>
            <a:r>
              <a:rPr lang="fr-FR" sz="1800" b="1" dirty="0">
                <a:solidFill>
                  <a:srgbClr val="000000"/>
                </a:solidFill>
                <a:effectLst/>
                <a:latin typeface="Calibri" panose="020F0502020204030204" pitchFamily="34" charset="0"/>
                <a:ea typeface="Arial Unicode MS" panose="020B0604020202020204" pitchFamily="34" charset="-128"/>
                <a:cs typeface="Wingdings" panose="05000000000000000000" pitchFamily="2" charset="2"/>
              </a:rPr>
              <a:t>Equipement et installation d’une parcelle type en système de gouttes à gouttes, kit pompage solaire, serres, petits outillages agricoles et plantation au niveau du CRJEA</a:t>
            </a:r>
            <a:endParaRPr lang="fr-FR" sz="1800" dirty="0">
              <a:effectLst/>
              <a:latin typeface="Times New Roman" panose="02020603050405020304" pitchFamily="18" charset="0"/>
              <a:ea typeface="Arial Unicode MS" panose="020B0604020202020204" pitchFamily="34" charset="-128"/>
              <a:cs typeface="Wingdings" panose="05000000000000000000" pitchFamily="2" charset="2"/>
            </a:endParaRPr>
          </a:p>
          <a:p>
            <a:pPr algn="ctr">
              <a:spcBef>
                <a:spcPts val="500"/>
              </a:spcBef>
              <a:spcAft>
                <a:spcPts val="500"/>
              </a:spcAft>
            </a:pPr>
            <a:r>
              <a:rPr lang="fr-FR" sz="2000" b="1" dirty="0">
                <a:latin typeface="Corbel" panose="020B0503020204020204" pitchFamily="34" charset="0"/>
              </a:rPr>
              <a:t>				</a:t>
            </a:r>
          </a:p>
          <a:p>
            <a:pPr lvl="0" algn="ctr"/>
            <a:endParaRPr lang="fr-FR" sz="2000" b="1" dirty="0">
              <a:latin typeface="Corbel" panose="020B0503020204020204" pitchFamily="34" charset="0"/>
            </a:endParaRPr>
          </a:p>
          <a:p>
            <a:pPr lvl="0" algn="ctr"/>
            <a:endParaRPr lang="fr-FR" sz="2000" b="1" dirty="0">
              <a:latin typeface="Corbel" panose="020B0503020204020204" pitchFamily="34" charset="0"/>
            </a:endParaRPr>
          </a:p>
          <a:p>
            <a:pPr lvl="0" algn="ctr"/>
            <a:endParaRPr lang="fr-FR" sz="2000" b="1" dirty="0">
              <a:latin typeface="Corbel" panose="020B0503020204020204" pitchFamily="34" charset="0"/>
            </a:endParaRPr>
          </a:p>
          <a:p>
            <a:pPr lvl="0" algn="ctr"/>
            <a:r>
              <a:rPr lang="fr-FR" sz="2000" b="1" dirty="0">
                <a:latin typeface="Corbel" panose="020B0503020204020204" pitchFamily="34" charset="0"/>
              </a:rPr>
              <a:t>3 janvier 2022</a:t>
            </a:r>
            <a:endParaRPr lang="fr-FR" sz="2400" b="1" kern="0" dirty="0">
              <a:latin typeface="Sakkal Majalla" panose="02000000000000000000" pitchFamily="2" charset="-78"/>
              <a:cs typeface="Sakkal Majalla" panose="02000000000000000000" pitchFamily="2" charset="-78"/>
            </a:endParaRPr>
          </a:p>
          <a:p>
            <a:pPr algn="ctr"/>
            <a:endParaRPr lang="fr-FR" sz="2400" dirty="0">
              <a:latin typeface="Corbel" panose="020B0503020204020204" pitchFamily="34" charset="0"/>
            </a:endParaRPr>
          </a:p>
          <a:p>
            <a:pPr algn="ctr"/>
            <a:r>
              <a:rPr lang="fr-FR" sz="3200" b="1" dirty="0">
                <a:latin typeface="Corbel" panose="020B0503020204020204" pitchFamily="34" charset="0"/>
              </a:rPr>
              <a:t> </a:t>
            </a:r>
          </a:p>
          <a:p>
            <a:pPr lvl="0" algn="ctr"/>
            <a:r>
              <a:rPr lang="fr-FR" sz="3200" b="1" dirty="0">
                <a:solidFill>
                  <a:srgbClr val="3494BA">
                    <a:lumMod val="50000"/>
                  </a:srgbClr>
                </a:solidFill>
                <a:latin typeface="Corbel" panose="020B0503020204020204" pitchFamily="34" charset="0"/>
              </a:rPr>
              <a:t>			</a:t>
            </a:r>
            <a:endParaRPr lang="fr-FR" sz="1632" b="1" dirty="0">
              <a:solidFill>
                <a:srgbClr val="3494BA">
                  <a:lumMod val="50000"/>
                </a:srgbClr>
              </a:solidFill>
              <a:latin typeface="Corbel" panose="020B0503020204020204" pitchFamily="34" charset="0"/>
            </a:endParaRPr>
          </a:p>
          <a:p>
            <a:pPr marL="342900" indent="-342900" algn="ctr">
              <a:buFont typeface="Wingdings" panose="05000000000000000000" pitchFamily="2" charset="2"/>
              <a:buChar char="§"/>
            </a:pPr>
            <a:endParaRPr lang="fr-FR" sz="1814" b="1" dirty="0">
              <a:solidFill>
                <a:schemeClr val="accent1">
                  <a:lumMod val="50000"/>
                </a:schemeClr>
              </a:solidFill>
              <a:latin typeface="Corbel" panose="020B0503020204020204" pitchFamily="34" charset="0"/>
            </a:endParaRPr>
          </a:p>
          <a:p>
            <a:endParaRPr lang="fr-FR" sz="1814" b="1"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val="188255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10</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Plan</a:t>
            </a:r>
            <a:endParaRPr lang="ar-SA" sz="3990" b="1" dirty="0">
              <a:solidFill>
                <a:schemeClr val="bg1"/>
              </a:solidFill>
              <a:latin typeface="Corbel" panose="020B0503020204020204" pitchFamily="34" charset="0"/>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solidFill>
                  <a:srgbClr val="0070C0"/>
                </a:solidFill>
                <a:latin typeface="Corbel" panose="020B0503020204020204" pitchFamily="34" charset="0"/>
                <a:cs typeface="Arial" panose="020B0604020202020204" pitchFamily="34" charset="0"/>
              </a:rPr>
              <a:t>Présentation : contexte, objectif et étendue de la prestation, durée, période et livraison</a:t>
            </a:r>
            <a:endParaRPr lang="en-US" sz="2000" b="1" dirty="0">
              <a:solidFill>
                <a:srgbClr val="0070C0"/>
              </a:solidFill>
              <a:latin typeface="Corbel" panose="020B0503020204020204" pitchFamily="34" charset="0"/>
            </a:endParaRPr>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8208569" cy="400110"/>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dispositions fiscales pour les consultants/fournisseurs</a:t>
            </a:r>
            <a:r>
              <a:rPr lang="fr-FR" sz="2000" b="1" kern="0" dirty="0">
                <a:cs typeface="Arial" panose="020B0604020202020204" pitchFamily="34" charset="0"/>
              </a:rPr>
              <a:t>.</a:t>
            </a:r>
          </a:p>
        </p:txBody>
      </p:sp>
    </p:spTree>
    <p:extLst>
      <p:ext uri="{BB962C8B-B14F-4D97-AF65-F5344CB8AC3E}">
        <p14:creationId xmlns:p14="http://schemas.microsoft.com/office/powerpoint/2010/main" val="49704038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11</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2001888" y="2197423"/>
            <a:ext cx="8229600" cy="369331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procédures ouvertes, équitables et compétitives appliquées d'une manière transparente ;</a:t>
            </a:r>
          </a:p>
          <a:p>
            <a:pPr marL="342900" indent="-342900" algn="just">
              <a:buClr>
                <a:schemeClr val="accent5">
                  <a:lumMod val="75000"/>
                </a:schemeClr>
              </a:buClr>
              <a:buFont typeface="Wingdings" panose="05000000000000000000" pitchFamily="2" charset="2"/>
              <a:buChar char="v"/>
            </a:pPr>
            <a:r>
              <a:rPr lang="fr-FR" altLang="fr-FR" sz="2000" dirty="0">
                <a:solidFill>
                  <a:schemeClr val="tx1"/>
                </a:solidFill>
                <a:latin typeface="Corbel" panose="020B0503020204020204" pitchFamily="34" charset="0"/>
              </a:rPr>
              <a:t>Externalisation des fonctions de Passation de marchés et fiduciaires à des Cabinets sélectionnés sur le plan international : gage de transparence ;</a:t>
            </a: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Les appels d'offres sont basés sur des descriptions claires et précises des besoins (biens et services) établis au niveau des meilleurs standards internationaux ;</a:t>
            </a: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Sélectionner des prestataires de services/fournisseurs qualifiés qui exécuteront les contrats conformément à leurs clauses, et en respectant les délais ;</a:t>
            </a: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prix commercialement raisonnables.</a:t>
            </a:r>
            <a:endParaRPr lang="fr-FR" sz="2000" kern="0" dirty="0">
              <a:solidFill>
                <a:schemeClr val="tx1"/>
              </a:solidFill>
              <a:latin typeface="Corbel" panose="020B0503020204020204" pitchFamily="34" charset="0"/>
            </a:endParaRPr>
          </a:p>
        </p:txBody>
      </p:sp>
      <p:sp>
        <p:nvSpPr>
          <p:cNvPr id="7" name="Chevron 6"/>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Principes de passation de marchés de MCC</a:t>
            </a:r>
            <a:endParaRPr lang="fr-FR" sz="2800" dirty="0">
              <a:solidFill>
                <a:srgbClr val="C00000"/>
              </a:solidFill>
              <a:latin typeface="Corbel" panose="020B0503020204020204" pitchFamily="34" charset="0"/>
            </a:endParaRPr>
          </a:p>
        </p:txBody>
      </p:sp>
      <p:sp>
        <p:nvSpPr>
          <p:cNvPr id="3" name="Rectangle 2"/>
          <p:cNvSpPr/>
          <p:nvPr/>
        </p:nvSpPr>
        <p:spPr>
          <a:xfrm>
            <a:off x="1846458" y="2060106"/>
            <a:ext cx="8499083" cy="4214992"/>
          </a:xfrm>
          <a:prstGeom prst="rect">
            <a:avLst/>
          </a:prstGeom>
          <a:noFill/>
          <a:ln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solidFill>
                <a:srgbClr val="C00000"/>
              </a:solidFill>
            </a:endParaRPr>
          </a:p>
        </p:txBody>
      </p:sp>
    </p:spTree>
    <p:extLst>
      <p:ext uri="{BB962C8B-B14F-4D97-AF65-F5344CB8AC3E}">
        <p14:creationId xmlns:p14="http://schemas.microsoft.com/office/powerpoint/2010/main" val="367541249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12</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Processus de passation des marchés</a:t>
            </a:r>
          </a:p>
        </p:txBody>
      </p:sp>
      <p:sp>
        <p:nvSpPr>
          <p:cNvPr id="6" name="Content Placeholder 2"/>
          <p:cNvSpPr txBox="1">
            <a:spLocks/>
          </p:cNvSpPr>
          <p:nvPr/>
        </p:nvSpPr>
        <p:spPr>
          <a:xfrm>
            <a:off x="2163656" y="1762450"/>
            <a:ext cx="8229600" cy="360316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342900" indent="-342900" algn="just">
              <a:buClr>
                <a:schemeClr val="accent5">
                  <a:lumMod val="75000"/>
                </a:schemeClr>
              </a:buClr>
              <a:buFont typeface="Wingdings" panose="05000000000000000000" pitchFamily="2" charset="2"/>
              <a:buChar char="v"/>
            </a:pPr>
            <a:endParaRPr lang="fr-FR" sz="1814" kern="0" dirty="0">
              <a:solidFill>
                <a:srgbClr val="002060"/>
              </a:solidFill>
            </a:endParaRPr>
          </a:p>
          <a:p>
            <a:pPr marL="777354" indent="-777354">
              <a:buClr>
                <a:schemeClr val="accent5">
                  <a:lumMod val="75000"/>
                </a:schemeClr>
              </a:buClr>
              <a:buFont typeface="Wingdings" panose="05000000000000000000" pitchFamily="2" charset="2"/>
              <a:buChar char="v"/>
            </a:pPr>
            <a:endParaRPr lang="fr-FR" sz="2800" dirty="0">
              <a:latin typeface="Calibri" panose="020F0502020204030204" pitchFamily="34" charset="0"/>
            </a:endParaRP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Millennium Challenge Corporation - MCC</a:t>
            </a:r>
          </a:p>
          <a:p>
            <a:pPr marL="777354" indent="-777354">
              <a:buClr>
                <a:schemeClr val="accent5">
                  <a:lumMod val="75000"/>
                </a:schemeClr>
              </a:buClr>
              <a:buFont typeface="Wingdings" panose="05000000000000000000" pitchFamily="2" charset="2"/>
              <a:buChar char="v"/>
            </a:pPr>
            <a:endParaRPr lang="fr-FR" sz="2800" dirty="0">
              <a:solidFill>
                <a:schemeClr val="tx1"/>
              </a:solidFill>
              <a:latin typeface="Corbel" panose="020B0503020204020204" pitchFamily="34" charset="0"/>
            </a:endParaRP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MCA-</a:t>
            </a:r>
            <a:r>
              <a:rPr lang="fr-FR" sz="2800" dirty="0" err="1">
                <a:solidFill>
                  <a:schemeClr val="tx1"/>
                </a:solidFill>
                <a:latin typeface="Corbel" panose="020B0503020204020204" pitchFamily="34" charset="0"/>
              </a:rPr>
              <a:t>Morocco</a:t>
            </a:r>
            <a:r>
              <a:rPr lang="fr-FR" sz="2800" dirty="0">
                <a:solidFill>
                  <a:schemeClr val="tx1"/>
                </a:solidFill>
                <a:latin typeface="Corbel" panose="020B0503020204020204" pitchFamily="34" charset="0"/>
              </a:rPr>
              <a:t> : Direction de Passation des Marchés - DPM </a:t>
            </a: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Agent de Passation des Marchés – </a:t>
            </a:r>
            <a:r>
              <a:rPr lang="fr-FR" sz="2800" dirty="0" err="1">
                <a:solidFill>
                  <a:schemeClr val="tx1"/>
                </a:solidFill>
                <a:latin typeface="Corbel" panose="020B0503020204020204" pitchFamily="34" charset="0"/>
              </a:rPr>
              <a:t>Cardno</a:t>
            </a:r>
            <a:r>
              <a:rPr lang="fr-FR" sz="2800" dirty="0">
                <a:solidFill>
                  <a:schemeClr val="tx1"/>
                </a:solidFill>
                <a:latin typeface="Corbel" panose="020B0503020204020204" pitchFamily="34" charset="0"/>
              </a:rPr>
              <a:t> PA</a:t>
            </a:r>
            <a:r>
              <a:rPr lang="fr-FR" sz="3600" dirty="0">
                <a:solidFill>
                  <a:schemeClr val="tx1"/>
                </a:solidFill>
                <a:latin typeface="Corbel" panose="020B0503020204020204" pitchFamily="34" charset="0"/>
              </a:rPr>
              <a:t>    </a:t>
            </a: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166648" y="998681"/>
            <a:ext cx="9564414" cy="82036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Rôles de la Passation des Marchés dans MCA-Morocco</a:t>
            </a:r>
          </a:p>
        </p:txBody>
      </p:sp>
      <p:sp>
        <p:nvSpPr>
          <p:cNvPr id="3" name="Rectangle 2"/>
          <p:cNvSpPr/>
          <p:nvPr/>
        </p:nvSpPr>
        <p:spPr>
          <a:xfrm>
            <a:off x="1846458" y="2382592"/>
            <a:ext cx="8499083" cy="326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06940970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13</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1991544" y="1819050"/>
            <a:ext cx="8229600" cy="40626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457200" indent="-457200">
              <a:buClr>
                <a:schemeClr val="accent5">
                  <a:lumMod val="75000"/>
                </a:schemeClr>
              </a:buClr>
              <a:buFont typeface="Wingdings" panose="05000000000000000000" pitchFamily="2" charset="2"/>
              <a:buChar char="v"/>
            </a:pPr>
            <a:endParaRPr lang="fr-FR" sz="2800" kern="0" dirty="0">
              <a:solidFill>
                <a:schemeClr val="tx2"/>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sz="2800" kern="0" dirty="0">
                <a:solidFill>
                  <a:schemeClr val="tx1"/>
                </a:solidFill>
                <a:latin typeface="Corbel" panose="020B0503020204020204" pitchFamily="34" charset="0"/>
              </a:rPr>
              <a:t>Aucune préférence nationale</a:t>
            </a:r>
          </a:p>
          <a:p>
            <a:pPr>
              <a:buClr>
                <a:schemeClr val="accent5">
                  <a:lumMod val="75000"/>
                </a:schemeClr>
              </a:buClr>
            </a:pPr>
            <a:endParaRPr lang="fr-FR" altLang="fr-FR" sz="2800" kern="0" dirty="0">
              <a:solidFill>
                <a:schemeClr val="tx1"/>
              </a:solidFill>
              <a:latin typeface="Corbel" panose="020B0503020204020204" pitchFamily="34" charset="0"/>
            </a:endParaRPr>
          </a:p>
          <a:p>
            <a:pPr marL="504154" indent="-504154">
              <a:buClr>
                <a:schemeClr val="accent5">
                  <a:lumMod val="75000"/>
                </a:schemeClr>
              </a:buClr>
              <a:buFont typeface="Wingdings" panose="05000000000000000000" pitchFamily="2" charset="2"/>
              <a:buChar char="v"/>
            </a:pPr>
            <a:r>
              <a:rPr lang="fr-FR" sz="2800" kern="0" dirty="0">
                <a:solidFill>
                  <a:schemeClr val="tx1"/>
                </a:solidFill>
                <a:latin typeface="Corbel" panose="020B0503020204020204" pitchFamily="34" charset="0"/>
              </a:rPr>
              <a:t>Pays Eligible: Ne pas faire partie des p</a:t>
            </a:r>
            <a:r>
              <a:rPr lang="fr-FR" altLang="fr-FR" sz="2800" kern="0" dirty="0">
                <a:solidFill>
                  <a:schemeClr val="tx1"/>
                </a:solidFill>
                <a:latin typeface="Corbel" panose="020B0503020204020204" pitchFamily="34" charset="0"/>
              </a:rPr>
              <a:t>ays objet de sanctions ou de restrictions en vertu des lois ou des  politiques des États-Unis: liste disponible sur le site de MCC</a:t>
            </a:r>
            <a:endParaRPr lang="fr-FR" altLang="fr-FR" sz="2800" strike="dblStrike" kern="0" dirty="0">
              <a:solidFill>
                <a:schemeClr val="tx1"/>
              </a:solidFill>
              <a:latin typeface="Corbel" panose="020B0503020204020204" pitchFamily="34" charset="0"/>
            </a:endParaRPr>
          </a:p>
          <a:p>
            <a:pPr marL="457200" indent="-457200" algn="just">
              <a:buClr>
                <a:schemeClr val="accent5">
                  <a:lumMod val="75000"/>
                </a:schemeClr>
              </a:buClr>
              <a:buFont typeface="Wingdings" panose="05000000000000000000" pitchFamily="2" charset="2"/>
              <a:buChar char="v"/>
            </a:pPr>
            <a:endParaRPr lang="fr-FR" sz="2800" kern="0" dirty="0">
              <a:solidFill>
                <a:srgbClr val="002060"/>
              </a:solidFill>
              <a:latin typeface="Calibri" panose="020F050202020403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Directives particulières à MCC</a:t>
            </a:r>
          </a:p>
        </p:txBody>
      </p:sp>
      <p:sp>
        <p:nvSpPr>
          <p:cNvPr id="3" name="Rectangle 2"/>
          <p:cNvSpPr/>
          <p:nvPr/>
        </p:nvSpPr>
        <p:spPr>
          <a:xfrm>
            <a:off x="1846458" y="2123850"/>
            <a:ext cx="8499083" cy="36780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78557054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
        <p:nvSpPr>
          <p:cNvPr id="7" name="Chevron 6"/>
          <p:cNvSpPr/>
          <p:nvPr/>
        </p:nvSpPr>
        <p:spPr>
          <a:xfrm>
            <a:off x="820220" y="1810328"/>
            <a:ext cx="10551560" cy="3326423"/>
          </a:xfrm>
          <a:prstGeom prst="chevron">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2800" b="1" dirty="0">
              <a:solidFill>
                <a:srgbClr val="FFFFFF"/>
              </a:solidFill>
              <a:latin typeface="Corbel" panose="020B0503020204020204" pitchFamily="34" charset="0"/>
            </a:endParaRPr>
          </a:p>
          <a:p>
            <a:pPr algn="ctr"/>
            <a:endParaRPr lang="fr-FR" sz="2800" b="1" dirty="0">
              <a:solidFill>
                <a:srgbClr val="FFFFFF"/>
              </a:solidFill>
              <a:latin typeface="Corbel" panose="020B0503020204020204" pitchFamily="34" charset="0"/>
            </a:endParaRPr>
          </a:p>
          <a:p>
            <a:pPr algn="ctr"/>
            <a:endParaRPr lang="fr-FR" sz="2800" b="1" dirty="0">
              <a:solidFill>
                <a:srgbClr val="FFFFFF"/>
              </a:solidFill>
              <a:latin typeface="Corbel" panose="020B0503020204020204" pitchFamily="34" charset="0"/>
            </a:endParaRPr>
          </a:p>
          <a:p>
            <a:pPr algn="ctr"/>
            <a:r>
              <a:rPr lang="fr-FR" sz="2800" b="1" dirty="0">
                <a:solidFill>
                  <a:srgbClr val="FFFFFF"/>
                </a:solidFill>
                <a:latin typeface="Corbel" panose="020B0503020204020204" pitchFamily="34" charset="0"/>
              </a:rPr>
              <a:t>TYPE DE SOUMISSION: </a:t>
            </a:r>
          </a:p>
          <a:p>
            <a:pPr algn="ctr"/>
            <a:endParaRPr lang="fr-FR" sz="2800" b="1" dirty="0">
              <a:solidFill>
                <a:schemeClr val="tx1"/>
              </a:solidFill>
              <a:latin typeface="Corbel" panose="020B0503020204020204" pitchFamily="34" charset="0"/>
            </a:endParaRPr>
          </a:p>
          <a:p>
            <a:pPr algn="ctr"/>
            <a:r>
              <a:rPr lang="fr-FR" sz="2800" b="1" dirty="0">
                <a:solidFill>
                  <a:schemeClr val="tx1"/>
                </a:solidFill>
                <a:latin typeface="Corbel" panose="020B0503020204020204" pitchFamily="34" charset="0"/>
              </a:rPr>
              <a:t> par voie électronique</a:t>
            </a:r>
          </a:p>
          <a:p>
            <a:pPr algn="ctr"/>
            <a:r>
              <a:rPr lang="fr-FR" sz="2800" b="1" dirty="0">
                <a:solidFill>
                  <a:srgbClr val="FF0000"/>
                </a:solidFill>
                <a:latin typeface="Corbel" panose="020B0503020204020204" pitchFamily="34" charset="0"/>
              </a:rPr>
              <a:t>Les soumissions sous format papier ne seront pas acceptées.</a:t>
            </a:r>
          </a:p>
          <a:p>
            <a:pPr algn="ctr"/>
            <a:endParaRPr lang="fr-FR" sz="2800" b="1" dirty="0">
              <a:solidFill>
                <a:srgbClr val="FF0000"/>
              </a:solidFill>
              <a:latin typeface="Corbel" panose="020B0503020204020204" pitchFamily="34" charset="0"/>
            </a:endParaRPr>
          </a:p>
          <a:p>
            <a:pPr algn="ctr"/>
            <a:endParaRPr lang="fr-FR" sz="2800" b="1" dirty="0">
              <a:solidFill>
                <a:srgbClr val="FF0000"/>
              </a:solidFill>
              <a:latin typeface="Corbel" panose="020B0503020204020204" pitchFamily="34" charset="0"/>
            </a:endParaRPr>
          </a:p>
          <a:p>
            <a:pPr algn="ctr"/>
            <a:endParaRPr lang="fr-FR" sz="2800" b="1" dirty="0">
              <a:solidFill>
                <a:srgbClr val="FFFFFF"/>
              </a:solidFill>
              <a:latin typeface="Corbel" panose="020B0503020204020204" pitchFamily="34" charset="0"/>
            </a:endParaRPr>
          </a:p>
          <a:p>
            <a:pPr algn="ctr"/>
            <a:endParaRPr lang="fr-FR" sz="2800" b="1" dirty="0">
              <a:solidFill>
                <a:srgbClr val="FFFFFF"/>
              </a:solidFill>
              <a:latin typeface="Calibri" panose="020F0502020204030204" pitchFamily="34" charset="0"/>
            </a:endParaRPr>
          </a:p>
        </p:txBody>
      </p:sp>
      <p:sp>
        <p:nvSpPr>
          <p:cNvPr id="6" name="Slide Number Placeholder 1">
            <a:extLst>
              <a:ext uri="{FF2B5EF4-FFF2-40B4-BE49-F238E27FC236}">
                <a16:creationId xmlns:a16="http://schemas.microsoft.com/office/drawing/2014/main" id="{0106B3AA-D74B-4F87-8199-99C401E62345}"/>
              </a:ext>
            </a:extLst>
          </p:cNvPr>
          <p:cNvSpPr txBox="1">
            <a:spLocks/>
          </p:cNvSpPr>
          <p:nvPr/>
        </p:nvSpPr>
        <p:spPr>
          <a:xfrm>
            <a:off x="11152908" y="6466787"/>
            <a:ext cx="415419" cy="307777"/>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fr-FR" sz="2000"/>
              <a:pPr/>
              <a:t>14</a:t>
            </a:fld>
            <a:endParaRPr lang="fr-FR" sz="2000" dirty="0"/>
          </a:p>
        </p:txBody>
      </p:sp>
    </p:spTree>
    <p:extLst>
      <p:ext uri="{BB962C8B-B14F-4D97-AF65-F5344CB8AC3E}">
        <p14:creationId xmlns:p14="http://schemas.microsoft.com/office/powerpoint/2010/main" val="281232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15</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Composition du Dossier d’Appel d’Offres/Demande de devis</a:t>
            </a:r>
          </a:p>
        </p:txBody>
      </p:sp>
      <p:sp>
        <p:nvSpPr>
          <p:cNvPr id="7" name="Chevron 6"/>
          <p:cNvSpPr/>
          <p:nvPr/>
        </p:nvSpPr>
        <p:spPr>
          <a:xfrm>
            <a:off x="2157401" y="990431"/>
            <a:ext cx="8208589" cy="803235"/>
          </a:xfrm>
          <a:prstGeom prst="chevron">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999" b="1" dirty="0">
                <a:solidFill>
                  <a:srgbClr val="FFFFFF"/>
                </a:solidFill>
                <a:latin typeface="Corbel" panose="020B0503020204020204" pitchFamily="34" charset="0"/>
              </a:rPr>
              <a:t>Architecture de la Demande de Devis</a:t>
            </a:r>
            <a:endParaRPr lang="fr-FR" sz="1999" b="1" dirty="0">
              <a:solidFill>
                <a:srgbClr val="FF0000"/>
              </a:solidFill>
              <a:latin typeface="Corbel" panose="020B0503020204020204" pitchFamily="34" charset="0"/>
            </a:endParaRPr>
          </a:p>
        </p:txBody>
      </p:sp>
      <p:sp>
        <p:nvSpPr>
          <p:cNvPr id="6" name="Rectangle 5">
            <a:extLst>
              <a:ext uri="{FF2B5EF4-FFF2-40B4-BE49-F238E27FC236}">
                <a16:creationId xmlns:a16="http://schemas.microsoft.com/office/drawing/2014/main" id="{6AA7475B-11E7-4F7D-87A0-836C4ADDC401}"/>
              </a:ext>
            </a:extLst>
          </p:cNvPr>
          <p:cNvSpPr/>
          <p:nvPr/>
        </p:nvSpPr>
        <p:spPr>
          <a:xfrm>
            <a:off x="2088303" y="2116134"/>
            <a:ext cx="7781572" cy="43098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E67843DA-E346-4CC8-9E15-EC074977DB7B}"/>
              </a:ext>
            </a:extLst>
          </p:cNvPr>
          <p:cNvSpPr/>
          <p:nvPr/>
        </p:nvSpPr>
        <p:spPr>
          <a:xfrm>
            <a:off x="2779285" y="2394263"/>
            <a:ext cx="6095040" cy="4431983"/>
          </a:xfrm>
          <a:prstGeom prst="rect">
            <a:avLst/>
          </a:prstGeom>
        </p:spPr>
        <p:txBody>
          <a:bodyPr>
            <a:spAutoFit/>
          </a:bodyPr>
          <a:lstStyle/>
          <a:p>
            <a:pPr algn="just"/>
            <a:r>
              <a:rPr lang="fr-FR" sz="2400" b="1" dirty="0">
                <a:effectLst/>
                <a:latin typeface="Calibri" panose="020F0502020204030204" pitchFamily="34" charset="0"/>
                <a:ea typeface="Arial Unicode MS" panose="020B0604020202020204" pitchFamily="34" charset="-128"/>
              </a:rPr>
              <a:t>1-Description de la prestation </a:t>
            </a:r>
          </a:p>
          <a:p>
            <a:pPr algn="just"/>
            <a:r>
              <a:rPr lang="fr-FR" sz="2400" b="1" dirty="0">
                <a:effectLst/>
                <a:latin typeface="Calibri" panose="020F0502020204030204" pitchFamily="34" charset="0"/>
                <a:ea typeface="Arial Unicode MS" panose="020B0604020202020204" pitchFamily="34" charset="-128"/>
              </a:rPr>
              <a:t>2-Documents à fournir dans l’offre </a:t>
            </a:r>
          </a:p>
          <a:p>
            <a:pPr algn="just"/>
            <a:r>
              <a:rPr lang="fr-FR" sz="2400" b="1"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3. Conditions de livraison et de réception </a:t>
            </a:r>
            <a:endParaRPr lang="fr-FR" sz="24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algn="just"/>
            <a:r>
              <a:rPr lang="fr-FR" sz="2400" b="1"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4. Modalités et lieux de livraison </a:t>
            </a:r>
            <a:endParaRPr lang="fr-FR" sz="24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algn="just"/>
            <a:r>
              <a:rPr lang="fr-FR" sz="2400" b="1"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5.Délai de livraison et pénalités pour le retard </a:t>
            </a:r>
            <a:endParaRPr lang="fr-FR" sz="24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algn="just"/>
            <a:r>
              <a:rPr lang="fr-FR" sz="2400" b="1" dirty="0">
                <a:solidFill>
                  <a:srgbClr val="000000"/>
                </a:solidFill>
                <a:effectLst/>
                <a:uFill>
                  <a:solidFill>
                    <a:srgbClr val="000000"/>
                  </a:solidFill>
                </a:uFill>
                <a:latin typeface="Calibri" panose="020F0502020204030204" pitchFamily="34" charset="0"/>
                <a:ea typeface="Arial Unicode MS" panose="020B0604020202020204" pitchFamily="34" charset="-128"/>
              </a:rPr>
              <a:t>6. </a:t>
            </a:r>
            <a:r>
              <a:rPr lang="fr-FR" sz="2400" b="1" dirty="0">
                <a:effectLst/>
                <a:latin typeface="Calibri" panose="020F0502020204030204" pitchFamily="34" charset="0"/>
                <a:ea typeface="Times New Roman" panose="02020603050405020304" pitchFamily="18" charset="0"/>
              </a:rPr>
              <a:t>Garantie</a:t>
            </a:r>
            <a:r>
              <a:rPr lang="fr-FR" sz="2400" b="1" dirty="0">
                <a:solidFill>
                  <a:srgbClr val="000000"/>
                </a:solidFill>
                <a:effectLst/>
                <a:uFill>
                  <a:solidFill>
                    <a:srgbClr val="000000"/>
                  </a:solidFill>
                </a:uFill>
                <a:latin typeface="Calibri" panose="020F0502020204030204" pitchFamily="34" charset="0"/>
                <a:ea typeface="Arial Unicode MS" panose="020B0604020202020204" pitchFamily="34" charset="-128"/>
              </a:rPr>
              <a:t> </a:t>
            </a:r>
            <a:endParaRPr lang="fr-FR" sz="2400" dirty="0">
              <a:effectLst/>
              <a:latin typeface="Times New Roman" panose="02020603050405020304" pitchFamily="18" charset="0"/>
              <a:ea typeface="Arial Unicode MS" panose="020B0604020202020204" pitchFamily="34" charset="-128"/>
            </a:endParaRPr>
          </a:p>
          <a:p>
            <a:pPr algn="just"/>
            <a:r>
              <a:rPr lang="fr-FR" sz="2400" b="1"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7. Attribution des offres </a:t>
            </a:r>
            <a:endParaRPr lang="fr-FR" sz="24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algn="just"/>
            <a:r>
              <a:rPr lang="fr-FR" sz="2400" b="1"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8. Conditions de paiement </a:t>
            </a:r>
          </a:p>
          <a:p>
            <a:pPr algn="just"/>
            <a:r>
              <a:rPr lang="fr-FR" sz="2400" b="1"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9. Dates de la visite de sites et limite de dépôt des offres </a:t>
            </a:r>
            <a:endParaRPr lang="fr-FR" sz="24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algn="just"/>
            <a:endParaRPr lang="fr-FR" sz="24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algn="just"/>
            <a:endParaRPr lang="fr-FR" sz="1800" dirty="0">
              <a:effectLst/>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3745555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16</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Composition du Dossier d’Appel d’Offres/de la Demande de devis</a:t>
            </a:r>
          </a:p>
        </p:txBody>
      </p:sp>
      <p:sp>
        <p:nvSpPr>
          <p:cNvPr id="7" name="Chevron 6"/>
          <p:cNvSpPr/>
          <p:nvPr/>
        </p:nvSpPr>
        <p:spPr>
          <a:xfrm>
            <a:off x="2157401" y="990431"/>
            <a:ext cx="8208589" cy="803235"/>
          </a:xfrm>
          <a:prstGeom prst="chevron">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999" b="1" dirty="0">
                <a:solidFill>
                  <a:srgbClr val="FFFFFF"/>
                </a:solidFill>
                <a:latin typeface="Corbel" panose="020B0503020204020204" pitchFamily="34" charset="0"/>
              </a:rPr>
              <a:t>Architecture du DAO/de la Demande de devis</a:t>
            </a:r>
            <a:endParaRPr lang="fr-FR" sz="1999" b="1" dirty="0">
              <a:solidFill>
                <a:srgbClr val="FF0000"/>
              </a:solidFill>
              <a:latin typeface="Corbel" panose="020B0503020204020204" pitchFamily="34" charset="0"/>
            </a:endParaRPr>
          </a:p>
        </p:txBody>
      </p:sp>
      <p:sp>
        <p:nvSpPr>
          <p:cNvPr id="6" name="Rectangle 5">
            <a:extLst>
              <a:ext uri="{FF2B5EF4-FFF2-40B4-BE49-F238E27FC236}">
                <a16:creationId xmlns:a16="http://schemas.microsoft.com/office/drawing/2014/main" id="{6AA7475B-11E7-4F7D-87A0-836C4ADDC401}"/>
              </a:ext>
            </a:extLst>
          </p:cNvPr>
          <p:cNvSpPr/>
          <p:nvPr/>
        </p:nvSpPr>
        <p:spPr>
          <a:xfrm>
            <a:off x="2088303" y="2116134"/>
            <a:ext cx="7781572" cy="43098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E67843DA-E346-4CC8-9E15-EC074977DB7B}"/>
              </a:ext>
            </a:extLst>
          </p:cNvPr>
          <p:cNvSpPr/>
          <p:nvPr/>
        </p:nvSpPr>
        <p:spPr>
          <a:xfrm>
            <a:off x="2450113" y="2147712"/>
            <a:ext cx="7291774" cy="3847207"/>
          </a:xfrm>
          <a:prstGeom prst="rect">
            <a:avLst/>
          </a:prstGeom>
        </p:spPr>
        <p:txBody>
          <a:bodyPr wrap="square">
            <a:spAutoFit/>
          </a:bodyPr>
          <a:lstStyle/>
          <a:p>
            <a:r>
              <a:rPr lang="fr-FR" sz="2400" b="1" u="sng" dirty="0">
                <a:effectLst/>
                <a:latin typeface="Calibri" panose="020F0502020204030204" pitchFamily="34" charset="0"/>
                <a:ea typeface="Arial Unicode MS" panose="020B0604020202020204" pitchFamily="34" charset="-128"/>
              </a:rPr>
              <a:t>ANNEXE A-Bordereaux des prix</a:t>
            </a:r>
            <a:endParaRPr lang="fr-FR" sz="2400" dirty="0">
              <a:effectLst/>
              <a:latin typeface="Times New Roman" panose="02020603050405020304" pitchFamily="18" charset="0"/>
              <a:ea typeface="Arial Unicode MS" panose="020B0604020202020204" pitchFamily="34" charset="-128"/>
            </a:endParaRPr>
          </a:p>
          <a:p>
            <a:r>
              <a:rPr lang="fr-FR" sz="2400" b="1" u="sng" dirty="0">
                <a:effectLst/>
                <a:latin typeface="Calibri" panose="020F0502020204030204" pitchFamily="34" charset="0"/>
                <a:ea typeface="Arial Unicode MS" panose="020B0604020202020204" pitchFamily="34" charset="-128"/>
              </a:rPr>
              <a:t>ANNEXE B : Spécifications techniques</a:t>
            </a:r>
            <a:endParaRPr lang="fr-FR" sz="2400" dirty="0">
              <a:effectLst/>
              <a:latin typeface="Times New Roman" panose="02020603050405020304" pitchFamily="18" charset="0"/>
              <a:ea typeface="Arial Unicode MS" panose="020B0604020202020204" pitchFamily="34" charset="-128"/>
            </a:endParaRPr>
          </a:p>
          <a:p>
            <a:pPr lvl="3"/>
            <a:r>
              <a:rPr lang="fr-FR" sz="2400" b="1" u="sng" dirty="0">
                <a:effectLst/>
                <a:latin typeface="Calibri" panose="020F0502020204030204" pitchFamily="34" charset="0"/>
                <a:ea typeface="Arial" panose="020B0604020202020204" pitchFamily="34" charset="0"/>
              </a:rPr>
              <a:t>ANNEXE B-1</a:t>
            </a:r>
            <a:r>
              <a:rPr lang="fr-FR" sz="2400" u="sng" dirty="0">
                <a:latin typeface="Times New Roman" panose="02020603050405020304" pitchFamily="18" charset="0"/>
                <a:ea typeface="Arial Unicode MS" panose="020B0604020202020204" pitchFamily="34" charset="-128"/>
              </a:rPr>
              <a:t> </a:t>
            </a:r>
            <a:r>
              <a:rPr lang="fr-FR" sz="2400" b="1" dirty="0">
                <a:effectLst/>
                <a:latin typeface="Calibri" panose="020F0502020204030204" pitchFamily="34" charset="0"/>
                <a:ea typeface="Arial" panose="020B0604020202020204" pitchFamily="34" charset="0"/>
              </a:rPr>
              <a:t>Spécificités techniques</a:t>
            </a:r>
          </a:p>
          <a:p>
            <a:pPr lvl="3"/>
            <a:r>
              <a:rPr lang="fr-FR" sz="2400" b="1" u="sng" dirty="0">
                <a:latin typeface="Calibri" panose="020F0502020204030204" pitchFamily="34" charset="0"/>
              </a:rPr>
              <a:t>ANNEXE B-2 </a:t>
            </a:r>
            <a:r>
              <a:rPr lang="fr-FR" sz="2400" b="1" dirty="0">
                <a:latin typeface="Calibri" panose="020F0502020204030204" pitchFamily="34" charset="0"/>
              </a:rPr>
              <a:t>Lieu de livraison</a:t>
            </a:r>
          </a:p>
          <a:p>
            <a:r>
              <a:rPr lang="fr-FR" sz="2400" b="1" u="sng" dirty="0">
                <a:latin typeface="Calibri" panose="020F0502020204030204" pitchFamily="34" charset="0"/>
                <a:ea typeface="Arial Unicode MS" panose="020B0604020202020204" pitchFamily="34" charset="-128"/>
              </a:rPr>
              <a:t>ANNEXE C</a:t>
            </a:r>
            <a:r>
              <a:rPr lang="fr-FR" sz="2400" b="1" u="sng" dirty="0">
                <a:solidFill>
                  <a:srgbClr val="1F4E79"/>
                </a:solidFill>
                <a:latin typeface="Calibri" panose="020F0502020204030204" pitchFamily="34" charset="0"/>
              </a:rPr>
              <a:t> </a:t>
            </a:r>
            <a:r>
              <a:rPr lang="fr-FR" sz="2400" b="1" dirty="0">
                <a:latin typeface="Calibri" panose="020F0502020204030204" pitchFamily="34" charset="0"/>
              </a:rPr>
              <a:t>Conditions générales du Bon de commande </a:t>
            </a:r>
          </a:p>
          <a:p>
            <a:r>
              <a:rPr lang="fr-FR" sz="2400" b="1" u="sng" dirty="0">
                <a:latin typeface="Calibri" panose="020F0502020204030204" pitchFamily="34" charset="0"/>
              </a:rPr>
              <a:t>ANNEXE D </a:t>
            </a:r>
            <a:r>
              <a:rPr lang="fr-FR" sz="2400" b="1" dirty="0">
                <a:latin typeface="Calibri" panose="020F0502020204030204" pitchFamily="34" charset="0"/>
              </a:rPr>
              <a:t>: Attestation de réception du matériel  </a:t>
            </a:r>
          </a:p>
          <a:p>
            <a:r>
              <a:rPr lang="fr-MA" sz="2400" b="1" u="sng" dirty="0">
                <a:latin typeface="Calibri" panose="020F0502020204030204" pitchFamily="34" charset="0"/>
              </a:rPr>
              <a:t>ANNEXE E</a:t>
            </a:r>
            <a:r>
              <a:rPr lang="fr-FR" sz="2400" b="1" dirty="0">
                <a:latin typeface="Calibri" panose="020F0502020204030204" pitchFamily="34" charset="0"/>
              </a:rPr>
              <a:t>: </a:t>
            </a:r>
            <a:r>
              <a:rPr lang="fr-MA" sz="2400" b="1" dirty="0">
                <a:latin typeface="Calibri" panose="020F0502020204030204" pitchFamily="34" charset="0"/>
              </a:rPr>
              <a:t>Modèle d’engagement pour assurer le service après-vente</a:t>
            </a:r>
          </a:p>
          <a:p>
            <a:r>
              <a:rPr lang="fr-FR" sz="2400" b="1" u="sng" dirty="0">
                <a:latin typeface="Calibri" panose="020F0502020204030204" pitchFamily="34" charset="0"/>
              </a:rPr>
              <a:t>ANNEXE F</a:t>
            </a:r>
            <a:r>
              <a:rPr lang="fr-FR" sz="2400" b="1" dirty="0">
                <a:latin typeface="Calibri" panose="020F0502020204030204" pitchFamily="34" charset="0"/>
              </a:rPr>
              <a:t> : Plan d’atténuation des risques covid-19</a:t>
            </a:r>
          </a:p>
          <a:p>
            <a:pPr algn="ctr"/>
            <a:endParaRPr lang="fr-FR" sz="2800" dirty="0">
              <a:effectLst/>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301915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17</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Les dates repères</a:t>
            </a:r>
          </a:p>
        </p:txBody>
      </p:sp>
      <p:sp>
        <p:nvSpPr>
          <p:cNvPr id="9" name="Content Placeholder 2"/>
          <p:cNvSpPr txBox="1">
            <a:spLocks/>
          </p:cNvSpPr>
          <p:nvPr/>
        </p:nvSpPr>
        <p:spPr>
          <a:xfrm>
            <a:off x="2377846" y="1286954"/>
            <a:ext cx="8229600" cy="45259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ea typeface="Times New Roman" panose="02020603050405020304" pitchFamily="18" charset="0"/>
              </a:rPr>
              <a:t>Des clarifications peuvent être demandées par courriel dans un délai ne dépassant pas </a:t>
            </a:r>
            <a:r>
              <a:rPr lang="fr-FR" sz="2000" dirty="0">
                <a:solidFill>
                  <a:srgbClr val="FF0000"/>
                </a:solidFill>
                <a:latin typeface="Corbel" panose="020B0503020204020204" pitchFamily="34" charset="0"/>
                <a:ea typeface="Times New Roman" panose="02020603050405020304" pitchFamily="18" charset="0"/>
              </a:rPr>
              <a:t>le </a:t>
            </a:r>
            <a:r>
              <a:rPr lang="fr-FR" sz="2000" dirty="0">
                <a:solidFill>
                  <a:srgbClr val="FF0000"/>
                </a:solidFill>
                <a:latin typeface="Corbel" panose="020B0503020204020204" pitchFamily="34" charset="0"/>
              </a:rPr>
              <a:t>6 janvier </a:t>
            </a:r>
            <a:r>
              <a:rPr lang="fr-FR" sz="2000" dirty="0">
                <a:solidFill>
                  <a:srgbClr val="FF0000"/>
                </a:solidFill>
                <a:latin typeface="Corbel" panose="020B0503020204020204" pitchFamily="34" charset="0"/>
                <a:ea typeface="Times New Roman" panose="02020603050405020304" pitchFamily="18" charset="0"/>
              </a:rPr>
              <a:t>2022 </a:t>
            </a:r>
            <a:r>
              <a:rPr lang="fr-FR" sz="2000" dirty="0">
                <a:latin typeface="Corbel" panose="020B0503020204020204" pitchFamily="34" charset="0"/>
                <a:ea typeface="Times New Roman" panose="02020603050405020304" pitchFamily="18" charset="0"/>
              </a:rPr>
              <a:t>via </a:t>
            </a:r>
            <a:r>
              <a:rPr lang="fr-FR" sz="2000" dirty="0">
                <a:solidFill>
                  <a:schemeClr val="accent5"/>
                </a:solidFill>
                <a:latin typeface="Corbel" panose="020B0503020204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procurement@mcamorocco.ma</a:t>
            </a:r>
            <a:r>
              <a:rPr lang="fr-FR" sz="2000" dirty="0">
                <a:solidFill>
                  <a:schemeClr val="accent5"/>
                </a:solidFill>
                <a:latin typeface="Corbel" panose="020B0503020204020204" pitchFamily="34" charset="0"/>
                <a:ea typeface="Times New Roman" panose="02020603050405020304" pitchFamily="18" charset="0"/>
              </a:rPr>
              <a:t> </a:t>
            </a:r>
            <a:endParaRPr lang="fr-FR" sz="2000" kern="0" dirty="0">
              <a:solidFill>
                <a:schemeClr val="accent5"/>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ea typeface="Times New Roman" panose="02020603050405020304" pitchFamily="18" charset="0"/>
              </a:rPr>
              <a:t>L’Agence MCA-Morocco fournira des réponses à toutes les entreprises/sociétés ayant manifesté leur intérêt dans un délai ne dépassant pas</a:t>
            </a:r>
            <a:r>
              <a:rPr lang="fr-FR" sz="2000" dirty="0">
                <a:latin typeface="Corbel" panose="020B0503020204020204" pitchFamily="34" charset="0"/>
                <a:ea typeface="Times New Roman" panose="02020603050405020304" pitchFamily="18" charset="0"/>
              </a:rPr>
              <a:t> </a:t>
            </a:r>
            <a:r>
              <a:rPr lang="fr-FR" sz="2000" dirty="0">
                <a:solidFill>
                  <a:srgbClr val="FF0000"/>
                </a:solidFill>
                <a:latin typeface="Corbel" panose="020B0503020204020204" pitchFamily="34" charset="0"/>
                <a:ea typeface="Times New Roman" panose="02020603050405020304" pitchFamily="18" charset="0"/>
              </a:rPr>
              <a:t>le 12 janvier</a:t>
            </a:r>
            <a:r>
              <a:rPr lang="fr-FR" sz="2000" dirty="0">
                <a:solidFill>
                  <a:srgbClr val="FF0000"/>
                </a:solidFill>
                <a:latin typeface="Corbel" panose="020B0503020204020204" pitchFamily="34" charset="0"/>
              </a:rPr>
              <a:t> 2022</a:t>
            </a:r>
            <a:r>
              <a:rPr lang="fr-FR" sz="2000" dirty="0">
                <a:latin typeface="Corbel" panose="020B0503020204020204" pitchFamily="34" charset="0"/>
                <a:ea typeface="Times New Roman" panose="02020603050405020304" pitchFamily="18" charset="0"/>
              </a:rPr>
              <a:t>. </a:t>
            </a:r>
            <a:r>
              <a:rPr lang="fr-FR" sz="2000" dirty="0">
                <a:solidFill>
                  <a:schemeClr val="tx1"/>
                </a:solidFill>
                <a:latin typeface="Corbel" panose="020B0503020204020204" pitchFamily="34" charset="0"/>
                <a:ea typeface="Times New Roman" panose="02020603050405020304" pitchFamily="18" charset="0"/>
              </a:rPr>
              <a:t>Les réponses seront également postées sur le site de MCA-Morocco</a:t>
            </a:r>
            <a:r>
              <a:rPr lang="fr-FR" sz="2000" dirty="0">
                <a:latin typeface="Corbel" panose="020B0503020204020204" pitchFamily="34" charset="0"/>
                <a:ea typeface="Times New Roman" panose="02020603050405020304" pitchFamily="18" charset="0"/>
              </a:rPr>
              <a:t> </a:t>
            </a:r>
            <a:r>
              <a:rPr lang="fr-FR" sz="2000" dirty="0">
                <a:solidFill>
                  <a:schemeClr val="accent5"/>
                </a:solidFill>
                <a:latin typeface="Corbel" panose="020B0503020204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http://www.mcamorocco.ma/fr/appels-d-offres</a:t>
            </a:r>
            <a:r>
              <a:rPr lang="fr-FR" sz="2000" dirty="0">
                <a:solidFill>
                  <a:schemeClr val="accent5"/>
                </a:solidFill>
                <a:latin typeface="Corbel" panose="020B0503020204020204" pitchFamily="34" charset="0"/>
                <a:ea typeface="Times New Roman" panose="02020603050405020304" pitchFamily="18" charset="0"/>
              </a:rPr>
              <a:t> </a:t>
            </a:r>
            <a:endParaRPr lang="fr-FR" sz="2000" kern="0" dirty="0">
              <a:solidFill>
                <a:schemeClr val="accent5"/>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ea typeface="Times New Roman" panose="02020603050405020304" pitchFamily="18" charset="0"/>
              </a:rPr>
              <a:t>La date limite de dépôt des offres est le </a:t>
            </a:r>
            <a:r>
              <a:rPr lang="fr-FR" sz="2000" dirty="0">
                <a:solidFill>
                  <a:srgbClr val="FF0000"/>
                </a:solidFill>
                <a:latin typeface="Corbel" panose="020B0503020204020204" pitchFamily="34" charset="0"/>
                <a:ea typeface="Times New Roman" panose="02020603050405020304" pitchFamily="18" charset="0"/>
              </a:rPr>
              <a:t>18 janvier</a:t>
            </a:r>
            <a:r>
              <a:rPr lang="fr-FR" sz="2000" dirty="0">
                <a:solidFill>
                  <a:srgbClr val="FF0000"/>
                </a:solidFill>
                <a:latin typeface="Corbel" panose="020B0503020204020204" pitchFamily="34" charset="0"/>
              </a:rPr>
              <a:t> 2022 à 23h00mn  </a:t>
            </a:r>
            <a:r>
              <a:rPr lang="fr-FR" sz="2000" dirty="0">
                <a:solidFill>
                  <a:schemeClr val="tx1"/>
                </a:solidFill>
                <a:latin typeface="Corbel" panose="020B0503020204020204" pitchFamily="34" charset="0"/>
              </a:rPr>
              <a:t>(heure locale de Rabat, Maroc) via le lien Dropbox: </a:t>
            </a:r>
            <a:endParaRPr lang="fr-FR" sz="2000" dirty="0">
              <a:solidFill>
                <a:schemeClr val="accent5"/>
              </a:solidFill>
              <a:latin typeface="Corbel" panose="020B0503020204020204" pitchFamily="34" charset="0"/>
            </a:endParaRPr>
          </a:p>
          <a:p>
            <a:pPr>
              <a:buClr>
                <a:schemeClr val="accent5">
                  <a:lumMod val="75000"/>
                </a:schemeClr>
              </a:buClr>
            </a:pPr>
            <a:r>
              <a:rPr lang="fr-MA" sz="2000" dirty="0">
                <a:solidFill>
                  <a:schemeClr val="accent5"/>
                </a:solidFill>
                <a:latin typeface="Corbel" panose="020B0503020204020204" pitchFamily="34" charset="0"/>
              </a:rPr>
              <a:t>       https://www.dropbox.com/request/r4yaMO5KaWYYu46MdP2P</a:t>
            </a:r>
          </a:p>
          <a:p>
            <a:pPr>
              <a:buClr>
                <a:schemeClr val="accent5">
                  <a:lumMod val="75000"/>
                </a:schemeClr>
              </a:buClr>
            </a:pPr>
            <a:endParaRPr lang="fr-MA" sz="2000" dirty="0">
              <a:solidFill>
                <a:schemeClr val="accent5"/>
              </a:solidFill>
              <a:latin typeface="Corbel" panose="020B0503020204020204" pitchFamily="34" charset="0"/>
            </a:endParaRPr>
          </a:p>
          <a:p>
            <a:pPr algn="just">
              <a:buClr>
                <a:schemeClr val="accent5">
                  <a:lumMod val="75000"/>
                </a:schemeClr>
              </a:buClr>
            </a:pPr>
            <a:endParaRPr lang="fr-FR" sz="2000" dirty="0">
              <a:latin typeface="Corbel" panose="020B0503020204020204" pitchFamily="34"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endParaRPr lang="fr-FR" sz="2000" dirty="0">
              <a:latin typeface="Corbel" panose="020B0503020204020204" pitchFamily="34" charset="0"/>
              <a:ea typeface="Times New Roman" panose="02020603050405020304" pitchFamily="18" charset="0"/>
            </a:endParaRPr>
          </a:p>
          <a:p>
            <a:pPr algn="just">
              <a:buClr>
                <a:schemeClr val="accent5">
                  <a:lumMod val="75000"/>
                </a:schemeClr>
              </a:buClr>
            </a:pPr>
            <a:endParaRPr lang="fr-FR" sz="2000" kern="0" dirty="0">
              <a:solidFill>
                <a:schemeClr val="tx1"/>
              </a:solidFill>
              <a:latin typeface="Corbel" panose="020B0503020204020204" pitchFamily="34" charset="0"/>
            </a:endParaRPr>
          </a:p>
        </p:txBody>
      </p:sp>
      <p:sp>
        <p:nvSpPr>
          <p:cNvPr id="3" name="Rectangle 2"/>
          <p:cNvSpPr/>
          <p:nvPr/>
        </p:nvSpPr>
        <p:spPr>
          <a:xfrm>
            <a:off x="1811910" y="1286954"/>
            <a:ext cx="9650417" cy="46058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340238609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18</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Elaboration des offres</a:t>
            </a:r>
          </a:p>
        </p:txBody>
      </p:sp>
      <p:sp>
        <p:nvSpPr>
          <p:cNvPr id="6" name="Rectangle 5">
            <a:extLst>
              <a:ext uri="{FF2B5EF4-FFF2-40B4-BE49-F238E27FC236}">
                <a16:creationId xmlns:a16="http://schemas.microsoft.com/office/drawing/2014/main" id="{6AA7475B-11E7-4F7D-87A0-836C4ADDC401}"/>
              </a:ext>
            </a:extLst>
          </p:cNvPr>
          <p:cNvSpPr/>
          <p:nvPr/>
        </p:nvSpPr>
        <p:spPr>
          <a:xfrm>
            <a:off x="638839" y="1287374"/>
            <a:ext cx="10985020" cy="52566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A8111470-6E98-4282-8AFF-7308508300EA}"/>
              </a:ext>
            </a:extLst>
          </p:cNvPr>
          <p:cNvSpPr/>
          <p:nvPr/>
        </p:nvSpPr>
        <p:spPr>
          <a:xfrm>
            <a:off x="1317533" y="1287374"/>
            <a:ext cx="9912442" cy="6340197"/>
          </a:xfrm>
          <a:prstGeom prst="rect">
            <a:avLst/>
          </a:prstGeom>
        </p:spPr>
        <p:txBody>
          <a:bodyPr wrap="square">
            <a:spAutoFit/>
          </a:bodyPr>
          <a:lstStyle/>
          <a:p>
            <a:pPr>
              <a:spcBef>
                <a:spcPts val="272"/>
              </a:spcBef>
              <a:spcAft>
                <a:spcPts val="272"/>
              </a:spcAft>
              <a:tabLst>
                <a:tab pos="570060" algn="l"/>
                <a:tab pos="570060" algn="l"/>
                <a:tab pos="624187" algn="l"/>
              </a:tabLst>
            </a:pPr>
            <a:r>
              <a:rPr lang="fr-FR" sz="2400" b="1" dirty="0">
                <a:latin typeface="Corbel" panose="020B0503020204020204" pitchFamily="34" charset="0"/>
                <a:ea typeface="SimSun" panose="02010600030101010101" pitchFamily="2" charset="-122"/>
              </a:rPr>
              <a:t>L’offre comprendra :</a:t>
            </a:r>
          </a:p>
          <a:p>
            <a:pPr algn="just"/>
            <a:r>
              <a:rPr lang="fr-FR" sz="2400" b="1"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Devis signé et cacheté</a:t>
            </a:r>
            <a:r>
              <a:rPr lang="fr-FR" sz="24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a:t>
            </a:r>
          </a:p>
          <a:p>
            <a:r>
              <a:rPr lang="fr-FR" sz="2400" b="1" dirty="0">
                <a:effectLst/>
                <a:latin typeface="Calibri" panose="020F0502020204030204" pitchFamily="34" charset="0"/>
                <a:ea typeface="Arial Unicode MS" panose="020B0604020202020204" pitchFamily="34" charset="-128"/>
              </a:rPr>
              <a:t>Fiches techniques détaillées de chaque produit</a:t>
            </a:r>
            <a:r>
              <a:rPr lang="fr-FR" sz="2400" dirty="0">
                <a:effectLst/>
                <a:latin typeface="Calibri" panose="020F0502020204030204" pitchFamily="34" charset="0"/>
                <a:ea typeface="Arial Unicode MS" panose="020B0604020202020204" pitchFamily="34" charset="-128"/>
              </a:rPr>
              <a:t>/</a:t>
            </a:r>
            <a:r>
              <a:rPr lang="fr-FR" sz="2400" b="1" dirty="0">
                <a:effectLst/>
                <a:latin typeface="Calibri" panose="020F0502020204030204" pitchFamily="34" charset="0"/>
                <a:ea typeface="Arial Unicode MS" panose="020B0604020202020204" pitchFamily="34" charset="-128"/>
              </a:rPr>
              <a:t>Brochures/Photos/Descriptions:</a:t>
            </a:r>
            <a:endParaRPr lang="fr-FR" sz="2400" dirty="0">
              <a:effectLst/>
              <a:latin typeface="Times New Roman" panose="02020603050405020304" pitchFamily="18" charset="0"/>
              <a:ea typeface="Arial Unicode MS" panose="020B0604020202020204" pitchFamily="34" charset="-128"/>
            </a:endParaRPr>
          </a:p>
          <a:p>
            <a:pPr marL="342900" lvl="0" indent="-342900" algn="just">
              <a:spcBef>
                <a:spcPts val="300"/>
              </a:spcBef>
              <a:spcAft>
                <a:spcPts val="0"/>
              </a:spcAft>
              <a:buFont typeface="+mj-lt"/>
              <a:buAutoNum type="arabicPeriod"/>
            </a:pP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Une note indiquant les moyens humains et techniques du concurrent et mentionnant éventuellement, le lieu, la date, la nature et l’importance des prestations à l’exécution desquelles le concurrent a participé et la qualité de sa participation.</a:t>
            </a:r>
            <a:endParaRPr lang="fr-FR" sz="2400" dirty="0">
              <a:effectLst/>
              <a:latin typeface="Times New Roman" panose="02020603050405020304" pitchFamily="18" charset="0"/>
              <a:ea typeface="Arial Unicode MS" panose="020B0604020202020204" pitchFamily="34" charset="-128"/>
            </a:endParaRPr>
          </a:p>
          <a:p>
            <a:pPr marL="342900" lvl="0" indent="-342900" algn="just">
              <a:spcBef>
                <a:spcPts val="300"/>
              </a:spcBef>
              <a:spcAft>
                <a:spcPts val="0"/>
              </a:spcAft>
              <a:buFont typeface="+mj-lt"/>
              <a:buAutoNum type="arabicPeriod"/>
            </a:pP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Les attestations délivrées </a:t>
            </a:r>
            <a:r>
              <a:rPr lang="fr-FR" sz="2400" b="1" u="sng" dirty="0">
                <a:effectLst/>
                <a:latin typeface="Calibri" panose="020F0502020204030204" pitchFamily="34" charset="0"/>
                <a:ea typeface="Times New Roman" panose="02020603050405020304" pitchFamily="18" charset="0"/>
                <a:cs typeface="Times New Roman" panose="02020603050405020304" pitchFamily="18" charset="0"/>
              </a:rPr>
              <a:t>(au moins deux) </a:t>
            </a: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par les acheteurs publics ou privés ou par les hommes de l’art, sous la direction desquels lesdites prestations ont été exécutées ou par les bénéficiaires publics ou privés desdites prestations. Chaque attestation précise notamment la nature des prestations, le montant, les délais et les dates de réalisation, l’appréciation, le nom et la qualité du signataire. </a:t>
            </a:r>
            <a:endParaRPr lang="fr-FR" sz="2400" dirty="0">
              <a:effectLst/>
              <a:latin typeface="Times New Roman" panose="02020603050405020304" pitchFamily="18" charset="0"/>
              <a:ea typeface="Arial Unicode MS" panose="020B0604020202020204" pitchFamily="34" charset="-128"/>
            </a:endParaRPr>
          </a:p>
          <a:p>
            <a:pPr marL="1267460" algn="just">
              <a:spcBef>
                <a:spcPts val="300"/>
              </a:spcBef>
              <a:spcAft>
                <a:spcPts val="0"/>
              </a:spcAft>
            </a:pPr>
            <a:r>
              <a:rPr lang="fr-FR" sz="18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a:t>
            </a:r>
            <a:endParaRPr lang="fr-FR"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marL="1267460" algn="just">
              <a:spcBef>
                <a:spcPts val="300"/>
              </a:spcBef>
              <a:spcAft>
                <a:spcPts val="0"/>
              </a:spcAft>
            </a:pPr>
            <a:r>
              <a:rPr lang="fr-FR" sz="18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a:t>
            </a:r>
            <a:endParaRPr lang="fr-FR"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a:spcBef>
                <a:spcPts val="272"/>
              </a:spcBef>
              <a:spcAft>
                <a:spcPts val="272"/>
              </a:spcAft>
              <a:tabLst>
                <a:tab pos="570060" algn="l"/>
                <a:tab pos="570060" algn="l"/>
                <a:tab pos="624187" algn="l"/>
              </a:tabLst>
            </a:pPr>
            <a:endParaRPr lang="fr-FR" sz="1900" b="1" dirty="0"/>
          </a:p>
        </p:txBody>
      </p:sp>
    </p:spTree>
    <p:extLst>
      <p:ext uri="{BB962C8B-B14F-4D97-AF65-F5344CB8AC3E}">
        <p14:creationId xmlns:p14="http://schemas.microsoft.com/office/powerpoint/2010/main" val="1032938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19</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Elaboration des offres</a:t>
            </a:r>
          </a:p>
        </p:txBody>
      </p:sp>
      <p:sp>
        <p:nvSpPr>
          <p:cNvPr id="6" name="Rectangle 5">
            <a:extLst>
              <a:ext uri="{FF2B5EF4-FFF2-40B4-BE49-F238E27FC236}">
                <a16:creationId xmlns:a16="http://schemas.microsoft.com/office/drawing/2014/main" id="{6AA7475B-11E7-4F7D-87A0-836C4ADDC401}"/>
              </a:ext>
            </a:extLst>
          </p:cNvPr>
          <p:cNvSpPr/>
          <p:nvPr/>
        </p:nvSpPr>
        <p:spPr>
          <a:xfrm>
            <a:off x="568142" y="1005373"/>
            <a:ext cx="10364736" cy="52566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A8111470-6E98-4282-8AFF-7308508300EA}"/>
              </a:ext>
            </a:extLst>
          </p:cNvPr>
          <p:cNvSpPr/>
          <p:nvPr/>
        </p:nvSpPr>
        <p:spPr>
          <a:xfrm>
            <a:off x="568142" y="1005373"/>
            <a:ext cx="10364736" cy="7663636"/>
          </a:xfrm>
          <a:prstGeom prst="rect">
            <a:avLst/>
          </a:prstGeom>
        </p:spPr>
        <p:txBody>
          <a:bodyPr wrap="square">
            <a:spAutoFit/>
          </a:bodyPr>
          <a:lstStyle/>
          <a:p>
            <a:pPr>
              <a:spcBef>
                <a:spcPts val="272"/>
              </a:spcBef>
              <a:spcAft>
                <a:spcPts val="272"/>
              </a:spcAft>
              <a:tabLst>
                <a:tab pos="570060" algn="l"/>
                <a:tab pos="570060" algn="l"/>
                <a:tab pos="624187" algn="l"/>
              </a:tabLst>
            </a:pPr>
            <a:r>
              <a:rPr lang="fr-FR" sz="2000" b="1" dirty="0">
                <a:latin typeface="Corbel" panose="020B0503020204020204" pitchFamily="34" charset="0"/>
                <a:ea typeface="Times New Roman" panose="02020603050405020304" pitchFamily="18" charset="0"/>
              </a:rPr>
              <a:t>(</a:t>
            </a:r>
            <a:r>
              <a:rPr lang="fr-FR" b="1" dirty="0">
                <a:latin typeface="Corbel" panose="020B0503020204020204" pitchFamily="34" charset="0"/>
                <a:ea typeface="Times New Roman" panose="02020603050405020304" pitchFamily="18" charset="0"/>
              </a:rPr>
              <a:t>suite)</a:t>
            </a:r>
          </a:p>
          <a:p>
            <a:pPr algn="just">
              <a:spcBef>
                <a:spcPts val="300"/>
              </a:spcBef>
            </a:pP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PRESENTATION DE LA DOCUMENTATION TECHNIQUE</a:t>
            </a:r>
            <a:endParaRPr lang="fr-FR" sz="1800" dirty="0">
              <a:effectLst/>
              <a:latin typeface="Times New Roman" panose="02020603050405020304" pitchFamily="18" charset="0"/>
              <a:ea typeface="Arial Unicode MS" panose="020B0604020202020204" pitchFamily="34" charset="-128"/>
            </a:endParaRPr>
          </a:p>
          <a:p>
            <a:pPr marL="342900" indent="-342900" algn="just">
              <a:spcBef>
                <a:spcPts val="300"/>
              </a:spcBef>
              <a:buFont typeface="Arial" panose="020B0604020202020204" pitchFamily="34" charset="0"/>
              <a:buChar char="•"/>
            </a:pPr>
            <a:r>
              <a:rPr lang="fr-FR" sz="2000" dirty="0">
                <a:effectLst/>
                <a:latin typeface="Calibri" panose="020F0502020204030204" pitchFamily="34" charset="0"/>
                <a:ea typeface="Arial Unicode MS" panose="020B0604020202020204" pitchFamily="34" charset="-128"/>
                <a:cs typeface="Times New Roman" panose="02020603050405020304" pitchFamily="18" charset="0"/>
              </a:rPr>
              <a:t>marque, référence du modèle et caractéristiques techniques du matériel proposé accompagnée d’une photo ainsi qu’un prospectus commercial du produit proposé.</a:t>
            </a: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000" dirty="0">
              <a:effectLst/>
              <a:latin typeface="Times New Roman" panose="02020603050405020304" pitchFamily="18" charset="0"/>
              <a:ea typeface="Arial Unicode MS" panose="020B0604020202020204" pitchFamily="34" charset="-128"/>
            </a:endParaRPr>
          </a:p>
          <a:p>
            <a:pPr marL="342900" indent="-342900" algn="just">
              <a:spcBef>
                <a:spcPts val="600"/>
              </a:spcBef>
              <a:buFont typeface="Arial" panose="020B0604020202020204"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en langue </a:t>
            </a:r>
            <a:r>
              <a:rPr lang="fr-MA" sz="2000" dirty="0">
                <a:effectLst/>
                <a:latin typeface="Calibri" panose="020F0502020204030204" pitchFamily="34" charset="0"/>
                <a:ea typeface="Gill Sans"/>
                <a:cs typeface="Calibri" panose="020F0502020204030204" pitchFamily="34" charset="0"/>
              </a:rPr>
              <a:t>française</a:t>
            </a: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spcBef>
                <a:spcPts val="600"/>
              </a:spcBef>
              <a:buFont typeface="Arial" panose="020B0604020202020204"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la documentation technique des articles doit être présentée d’une manière séquentielle en indiquant clairement le numéro et la désignation de l’article concerné.</a:t>
            </a:r>
            <a:endParaRPr lang="fr-FR" sz="2000" dirty="0">
              <a:effectLst/>
              <a:latin typeface="Calibri" panose="020F0502020204030204" pitchFamily="34" charset="0"/>
              <a:ea typeface="Calibri" panose="020F0502020204030204" pitchFamily="34" charset="0"/>
            </a:endParaRPr>
          </a:p>
          <a:p>
            <a:pPr marL="342900" indent="-342900" algn="just">
              <a:spcBef>
                <a:spcPts val="600"/>
              </a:spcBef>
              <a:buFont typeface="Arial" panose="020B0604020202020204"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attestations des fabricants ou de leurs représentants locaux, qui confirment que le prestataire est autorisé à soumissionner avec les produits et la marque proposée et que ces produits et/ou marques sont toujours commercialisés et qu’ils ne sont pas obsolètes ou en fin de vie et qui confirment aussi que: </a:t>
            </a:r>
          </a:p>
          <a:p>
            <a:pPr marL="342900" indent="-342900" algn="just">
              <a:spcBef>
                <a:spcPts val="600"/>
              </a:spcBef>
              <a:buFont typeface="Arial" panose="020B0604020202020204"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le prestataire est habilité à assurer l’installation et le service après-vente pour tous les produits et la marque proposée.</a:t>
            </a:r>
            <a:endParaRPr lang="fr-FR" sz="2000" dirty="0">
              <a:effectLst/>
              <a:latin typeface="Calibri" panose="020F0502020204030204" pitchFamily="34" charset="0"/>
              <a:ea typeface="Calibri" panose="020F0502020204030204" pitchFamily="34" charset="0"/>
            </a:endParaRPr>
          </a:p>
          <a:p>
            <a:pPr algn="just">
              <a:spcBef>
                <a:spcPts val="272"/>
              </a:spcBef>
              <a:spcAft>
                <a:spcPts val="272"/>
              </a:spcAft>
              <a:tabLst>
                <a:tab pos="570060" algn="l"/>
                <a:tab pos="570060" algn="l"/>
                <a:tab pos="624187" algn="l"/>
              </a:tabLst>
            </a:pPr>
            <a:endParaRPr lang="fr-FR" sz="2000" b="1" dirty="0">
              <a:latin typeface="Corbel" panose="020B0503020204020204" pitchFamily="34" charset="0"/>
              <a:ea typeface="SimSun" panose="02010600030101010101" pitchFamily="2" charset="-122"/>
            </a:endParaRPr>
          </a:p>
          <a:p>
            <a:pPr algn="just">
              <a:spcBef>
                <a:spcPts val="272"/>
              </a:spcBef>
              <a:spcAft>
                <a:spcPts val="272"/>
              </a:spcAft>
              <a:tabLst>
                <a:tab pos="570060" algn="l"/>
                <a:tab pos="570060" algn="l"/>
                <a:tab pos="624187" algn="l"/>
              </a:tabLst>
            </a:pPr>
            <a:endParaRPr lang="fr-FR" b="1" dirty="0">
              <a:latin typeface="Corbel" panose="020B0503020204020204" pitchFamily="34" charset="0"/>
              <a:ea typeface="SimSun" panose="02010600030101010101" pitchFamily="2" charset="-122"/>
            </a:endParaRPr>
          </a:p>
          <a:p>
            <a:pPr algn="just">
              <a:spcBef>
                <a:spcPts val="272"/>
              </a:spcBef>
              <a:spcAft>
                <a:spcPts val="272"/>
              </a:spcAft>
              <a:tabLst>
                <a:tab pos="570060" algn="l"/>
                <a:tab pos="570060" algn="l"/>
                <a:tab pos="624187" algn="l"/>
              </a:tabLst>
            </a:pPr>
            <a:endParaRPr lang="fr-FR" b="1" dirty="0">
              <a:latin typeface="Corbel" panose="020B0503020204020204" pitchFamily="34" charset="0"/>
              <a:ea typeface="SimSun" panose="02010600030101010101" pitchFamily="2" charset="-122"/>
            </a:endParaRPr>
          </a:p>
          <a:p>
            <a:pPr algn="just">
              <a:spcBef>
                <a:spcPts val="272"/>
              </a:spcBef>
              <a:spcAft>
                <a:spcPts val="272"/>
              </a:spcAft>
              <a:tabLst>
                <a:tab pos="570060" algn="l"/>
                <a:tab pos="570060" algn="l"/>
                <a:tab pos="624187" algn="l"/>
              </a:tabLst>
            </a:pPr>
            <a:endParaRPr lang="fr-FR" b="1" dirty="0">
              <a:latin typeface="Corbel" panose="020B0503020204020204" pitchFamily="34" charset="0"/>
              <a:ea typeface="SimSun" panose="02010600030101010101" pitchFamily="2" charset="-122"/>
            </a:endParaRPr>
          </a:p>
          <a:p>
            <a:pPr algn="just">
              <a:spcBef>
                <a:spcPts val="272"/>
              </a:spcBef>
              <a:spcAft>
                <a:spcPts val="272"/>
              </a:spcAft>
              <a:tabLst>
                <a:tab pos="570060" algn="l"/>
                <a:tab pos="570060" algn="l"/>
                <a:tab pos="624187" algn="l"/>
              </a:tabLst>
            </a:pPr>
            <a:endParaRPr lang="fr-FR" b="1" dirty="0">
              <a:latin typeface="Corbel" panose="020B0503020204020204" pitchFamily="34" charset="0"/>
              <a:ea typeface="SimSun" panose="02010600030101010101" pitchFamily="2" charset="-122"/>
            </a:endParaRPr>
          </a:p>
          <a:p>
            <a:pPr algn="just">
              <a:spcBef>
                <a:spcPts val="272"/>
              </a:spcBef>
              <a:spcAft>
                <a:spcPts val="272"/>
              </a:spcAft>
              <a:tabLst>
                <a:tab pos="570060" algn="l"/>
                <a:tab pos="570060" algn="l"/>
                <a:tab pos="624187" algn="l"/>
              </a:tabLst>
            </a:pPr>
            <a:endParaRPr lang="fr-FR" b="1" dirty="0">
              <a:latin typeface="Corbel" panose="020B0503020204020204" pitchFamily="34" charset="0"/>
              <a:ea typeface="SimSun" panose="02010600030101010101" pitchFamily="2" charset="-122"/>
            </a:endParaRPr>
          </a:p>
          <a:p>
            <a:pPr algn="just">
              <a:spcBef>
                <a:spcPts val="272"/>
              </a:spcBef>
              <a:spcAft>
                <a:spcPts val="272"/>
              </a:spcAft>
              <a:tabLst>
                <a:tab pos="570060" algn="l"/>
                <a:tab pos="570060" algn="l"/>
                <a:tab pos="624187" algn="l"/>
              </a:tabLst>
            </a:pPr>
            <a:endParaRPr lang="fr-FR" b="1" dirty="0">
              <a:latin typeface="Corbel" panose="020B0503020204020204" pitchFamily="34" charset="0"/>
              <a:ea typeface="SimSun" panose="02010600030101010101" pitchFamily="2" charset="-122"/>
            </a:endParaRPr>
          </a:p>
          <a:p>
            <a:pPr algn="just">
              <a:spcBef>
                <a:spcPts val="272"/>
              </a:spcBef>
              <a:spcAft>
                <a:spcPts val="272"/>
              </a:spcAft>
              <a:tabLst>
                <a:tab pos="570060" algn="l"/>
                <a:tab pos="570060" algn="l"/>
                <a:tab pos="624187" algn="l"/>
              </a:tabLst>
            </a:pPr>
            <a:endParaRPr lang="fr-FR" b="1" dirty="0">
              <a:latin typeface="Corbel" panose="020B0503020204020204" pitchFamily="34" charset="0"/>
              <a:ea typeface="SimSun" panose="02010600030101010101" pitchFamily="2" charset="-122"/>
            </a:endParaRPr>
          </a:p>
          <a:p>
            <a:pPr algn="just">
              <a:spcBef>
                <a:spcPts val="272"/>
              </a:spcBef>
              <a:spcAft>
                <a:spcPts val="272"/>
              </a:spcAft>
              <a:tabLst>
                <a:tab pos="570060" algn="l"/>
                <a:tab pos="570060" algn="l"/>
                <a:tab pos="624187" algn="l"/>
              </a:tabLst>
            </a:pPr>
            <a:endParaRPr lang="fr-FR" b="1" dirty="0">
              <a:latin typeface="Corbel" panose="020B0503020204020204" pitchFamily="34" charset="0"/>
              <a:ea typeface="SimSun" panose="02010600030101010101" pitchFamily="2" charset="-122"/>
            </a:endParaRPr>
          </a:p>
        </p:txBody>
      </p:sp>
    </p:spTree>
    <p:extLst>
      <p:ext uri="{BB962C8B-B14F-4D97-AF65-F5344CB8AC3E}">
        <p14:creationId xmlns:p14="http://schemas.microsoft.com/office/powerpoint/2010/main" val="3928731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079296"/>
            <a:ext cx="9343141" cy="1327486"/>
            <a:chOff x="526358" y="2528430"/>
            <a:chExt cx="10303408" cy="1463921"/>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7" name="Rectangle 86"/>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40584" y="2528430"/>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8" name="Groupe 87"/>
          <p:cNvGrpSpPr/>
          <p:nvPr/>
        </p:nvGrpSpPr>
        <p:grpSpPr>
          <a:xfrm>
            <a:off x="1259124" y="4632553"/>
            <a:ext cx="9348322" cy="1264387"/>
            <a:chOff x="520644" y="4194964"/>
            <a:chExt cx="10309122"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92" name="Rectangle 91"/>
              <p:cNvSpPr/>
              <p:nvPr/>
            </p:nvSpPr>
            <p:spPr>
              <a:xfrm>
                <a:off x="1990755" y="1527351"/>
                <a:ext cx="522308"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40584"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 contexte, objectif et étendue de la prestation, durée, période et livraison</a:t>
            </a:r>
            <a:endParaRPr lang="en-US" sz="1632" b="1" dirty="0">
              <a:solidFill>
                <a:srgbClr val="0070C0"/>
              </a:solidFill>
              <a:latin typeface="Corbel" panose="020B0503020204020204" pitchFamily="34" charset="0"/>
            </a:endParaRPr>
          </a:p>
        </p:txBody>
      </p:sp>
      <p:sp>
        <p:nvSpPr>
          <p:cNvPr id="97" name="Rectangle 96"/>
          <p:cNvSpPr/>
          <p:nvPr/>
        </p:nvSpPr>
        <p:spPr>
          <a:xfrm>
            <a:off x="2177775" y="3613664"/>
            <a:ext cx="8285083"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dispositions fiscales pour les consultants/fournisseurs</a:t>
            </a:r>
            <a:r>
              <a:rPr lang="fr-FR" sz="1632" b="1" kern="0" dirty="0">
                <a:solidFill>
                  <a:srgbClr val="0070C0"/>
                </a:solidFill>
                <a:cs typeface="Arial" panose="020B0604020202020204" pitchFamily="34" charset="0"/>
              </a:rPr>
              <a:t>.</a:t>
            </a:r>
          </a:p>
        </p:txBody>
      </p:sp>
    </p:spTree>
    <p:extLst>
      <p:ext uri="{BB962C8B-B14F-4D97-AF65-F5344CB8AC3E}">
        <p14:creationId xmlns:p14="http://schemas.microsoft.com/office/powerpoint/2010/main" val="386787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20</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Elaboration des offres</a:t>
            </a:r>
          </a:p>
        </p:txBody>
      </p:sp>
      <p:sp>
        <p:nvSpPr>
          <p:cNvPr id="6" name="Rectangle 5">
            <a:extLst>
              <a:ext uri="{FF2B5EF4-FFF2-40B4-BE49-F238E27FC236}">
                <a16:creationId xmlns:a16="http://schemas.microsoft.com/office/drawing/2014/main" id="{6AA7475B-11E7-4F7D-87A0-836C4ADDC401}"/>
              </a:ext>
            </a:extLst>
          </p:cNvPr>
          <p:cNvSpPr/>
          <p:nvPr/>
        </p:nvSpPr>
        <p:spPr>
          <a:xfrm>
            <a:off x="568142" y="1005373"/>
            <a:ext cx="10364736" cy="52566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A8111470-6E98-4282-8AFF-7308508300EA}"/>
              </a:ext>
            </a:extLst>
          </p:cNvPr>
          <p:cNvSpPr/>
          <p:nvPr/>
        </p:nvSpPr>
        <p:spPr>
          <a:xfrm>
            <a:off x="568142" y="950332"/>
            <a:ext cx="10364735" cy="4324261"/>
          </a:xfrm>
          <a:prstGeom prst="rect">
            <a:avLst/>
          </a:prstGeom>
        </p:spPr>
        <p:txBody>
          <a:bodyPr wrap="square">
            <a:spAutoFit/>
          </a:bodyPr>
          <a:lstStyle/>
          <a:p>
            <a:pPr>
              <a:spcBef>
                <a:spcPts val="272"/>
              </a:spcBef>
              <a:spcAft>
                <a:spcPts val="272"/>
              </a:spcAft>
              <a:tabLst>
                <a:tab pos="570060" algn="l"/>
                <a:tab pos="570060" algn="l"/>
                <a:tab pos="624187" algn="l"/>
              </a:tabLst>
            </a:pPr>
            <a:r>
              <a:rPr lang="fr-FR" sz="2000" b="1" dirty="0">
                <a:solidFill>
                  <a:srgbClr val="FF0000"/>
                </a:solidFill>
                <a:latin typeface="Corbel" panose="020B0503020204020204" pitchFamily="34" charset="0"/>
                <a:ea typeface="SimSun" panose="02010600030101010101" pitchFamily="2" charset="-122"/>
              </a:rPr>
              <a:t>Autres précisions </a:t>
            </a:r>
            <a:r>
              <a:rPr lang="fr-FR" sz="2000" b="1" dirty="0">
                <a:latin typeface="Corbel" panose="020B0503020204020204" pitchFamily="34" charset="0"/>
                <a:ea typeface="SimSun" panose="02010600030101010101" pitchFamily="2" charset="-122"/>
              </a:rPr>
              <a:t>:</a:t>
            </a:r>
          </a:p>
          <a:p>
            <a:pPr marL="414589" indent="-414589">
              <a:spcBef>
                <a:spcPts val="272"/>
              </a:spcBef>
              <a:spcAft>
                <a:spcPts val="272"/>
              </a:spcAft>
              <a:buFont typeface="+mj-lt"/>
              <a:buAutoNum type="arabicPeriod"/>
              <a:tabLst>
                <a:tab pos="570060" algn="l"/>
                <a:tab pos="570060" algn="l"/>
                <a:tab pos="624187" algn="l"/>
              </a:tabLst>
            </a:pPr>
            <a:r>
              <a:rPr lang="fr-FR" sz="2000" b="1" dirty="0">
                <a:latin typeface="Corbel" panose="020B0503020204020204" pitchFamily="34" charset="0"/>
                <a:ea typeface="SimSun" panose="02010600030101010101" pitchFamily="2" charset="-122"/>
              </a:rPr>
              <a:t>La langue de travail est le français.</a:t>
            </a:r>
          </a:p>
          <a:p>
            <a:pPr marL="414589" indent="-414589">
              <a:spcBef>
                <a:spcPts val="272"/>
              </a:spcBef>
              <a:spcAft>
                <a:spcPts val="272"/>
              </a:spcAft>
              <a:buFont typeface="+mj-lt"/>
              <a:buAutoNum type="arabicPeriod"/>
              <a:tabLst>
                <a:tab pos="570060" algn="l"/>
                <a:tab pos="570060" algn="l"/>
                <a:tab pos="624187" algn="l"/>
              </a:tabLst>
            </a:pPr>
            <a:r>
              <a:rPr lang="fr-FR" sz="2000" b="1" dirty="0">
                <a:latin typeface="Corbel" panose="020B0503020204020204" pitchFamily="34" charset="0"/>
                <a:ea typeface="SimSun" panose="02010600030101010101" pitchFamily="2" charset="-122"/>
              </a:rPr>
              <a:t>Les variantes ne sont pas acceptées.</a:t>
            </a:r>
          </a:p>
          <a:p>
            <a:pPr marL="414589" indent="-414589">
              <a:spcBef>
                <a:spcPts val="272"/>
              </a:spcBef>
              <a:spcAft>
                <a:spcPts val="272"/>
              </a:spcAft>
              <a:buFont typeface="+mj-lt"/>
              <a:buAutoNum type="arabicPeriod"/>
              <a:tabLst>
                <a:tab pos="570060" algn="l"/>
                <a:tab pos="570060" algn="l"/>
                <a:tab pos="624187" algn="l"/>
              </a:tabLst>
            </a:pPr>
            <a:r>
              <a:rPr lang="fr-FR" sz="2000" b="1" dirty="0">
                <a:latin typeface="Corbel" panose="020B0503020204020204" pitchFamily="34" charset="0"/>
                <a:ea typeface="SimSun" panose="02010600030101010101" pitchFamily="2" charset="-122"/>
              </a:rPr>
              <a:t>Les prix proposés par le Soumissionnaire seront fixes pour la durée du Contrat.</a:t>
            </a:r>
          </a:p>
          <a:p>
            <a:pPr marL="414589" indent="-414589">
              <a:spcBef>
                <a:spcPts val="272"/>
              </a:spcBef>
              <a:spcAft>
                <a:spcPts val="272"/>
              </a:spcAft>
              <a:buFont typeface="+mj-lt"/>
              <a:buAutoNum type="arabicPeriod"/>
              <a:tabLst>
                <a:tab pos="570060" algn="l"/>
                <a:tab pos="570060" algn="l"/>
                <a:tab pos="624187" algn="l"/>
              </a:tabLst>
            </a:pPr>
            <a:r>
              <a:rPr lang="fr-FR" sz="2000" b="1" dirty="0">
                <a:latin typeface="Corbel" panose="020B0503020204020204" pitchFamily="34" charset="0"/>
                <a:ea typeface="SimSun" panose="02010600030101010101" pitchFamily="2" charset="-122"/>
              </a:rPr>
              <a:t>La monnaie de l’offre est le Dirham et/ou le Dollar américain (USD) HTVA.</a:t>
            </a:r>
          </a:p>
          <a:p>
            <a:pPr marL="414589" indent="-414589">
              <a:spcBef>
                <a:spcPts val="272"/>
              </a:spcBef>
              <a:spcAft>
                <a:spcPts val="272"/>
              </a:spcAft>
              <a:buFont typeface="+mj-lt"/>
              <a:buAutoNum type="arabicPeriod"/>
              <a:tabLst>
                <a:tab pos="570060" algn="l"/>
                <a:tab pos="570060" algn="l"/>
                <a:tab pos="624187" algn="l"/>
              </a:tabLst>
            </a:pPr>
            <a:r>
              <a:rPr lang="fr-FR" sz="2000" b="1" dirty="0">
                <a:latin typeface="Corbel" panose="020B0503020204020204" pitchFamily="34" charset="0"/>
                <a:ea typeface="SimSun" panose="02010600030101010101" pitchFamily="2" charset="-122"/>
              </a:rPr>
              <a:t>Les monnaies de paiement sont le MAD pour les entreprises marocaines et étrangères disposant de registre de commerce établi au Maroc et le USD pour les entreprises étrangères </a:t>
            </a:r>
          </a:p>
          <a:p>
            <a:pPr marL="414589" indent="-414589">
              <a:spcBef>
                <a:spcPts val="272"/>
              </a:spcBef>
              <a:spcAft>
                <a:spcPts val="272"/>
              </a:spcAft>
              <a:buFont typeface="+mj-lt"/>
              <a:buAutoNum type="arabicPeriod"/>
              <a:tabLst>
                <a:tab pos="570060" algn="l"/>
                <a:tab pos="570060" algn="l"/>
                <a:tab pos="624187" algn="l"/>
              </a:tabLst>
            </a:pPr>
            <a:r>
              <a:rPr lang="fr-FR" sz="2000" b="1" dirty="0">
                <a:latin typeface="Corbel" panose="020B0503020204020204" pitchFamily="34" charset="0"/>
                <a:ea typeface="SimSun" panose="02010600030101010101" pitchFamily="2" charset="-122"/>
              </a:rPr>
              <a:t>La période de validité </a:t>
            </a:r>
            <a:r>
              <a:rPr lang="fr-FR" sz="2000" b="1">
                <a:latin typeface="Corbel" panose="020B0503020204020204" pitchFamily="34" charset="0"/>
                <a:ea typeface="SimSun" panose="02010600030101010101" pitchFamily="2" charset="-122"/>
              </a:rPr>
              <a:t>de l’offre </a:t>
            </a:r>
            <a:r>
              <a:rPr lang="fr-FR" sz="2000" b="1" dirty="0">
                <a:latin typeface="Corbel" panose="020B0503020204020204" pitchFamily="34" charset="0"/>
                <a:ea typeface="SimSun" panose="02010600030101010101" pitchFamily="2" charset="-122"/>
              </a:rPr>
              <a:t>est de 90 jours après la date limite de soumission des offres</a:t>
            </a:r>
          </a:p>
          <a:p>
            <a:pPr>
              <a:spcBef>
                <a:spcPts val="272"/>
              </a:spcBef>
              <a:spcAft>
                <a:spcPts val="272"/>
              </a:spcAft>
              <a:tabLst>
                <a:tab pos="570060" algn="l"/>
                <a:tab pos="570060" algn="l"/>
                <a:tab pos="624187" algn="l"/>
              </a:tabLst>
            </a:pPr>
            <a:r>
              <a:rPr lang="fr-FR" sz="2000" b="1" dirty="0">
                <a:latin typeface="Corbel" panose="020B0503020204020204" pitchFamily="34" charset="0"/>
                <a:ea typeface="Times New Roman" panose="02020603050405020304" pitchFamily="18" charset="0"/>
              </a:rPr>
              <a:t>7.   </a:t>
            </a:r>
            <a:r>
              <a:rPr lang="fr-FR" sz="2000" b="1" dirty="0">
                <a:latin typeface="Corbel" panose="020B0503020204020204" pitchFamily="34" charset="0"/>
                <a:ea typeface="SimSun" panose="02010600030101010101" pitchFamily="2" charset="-122"/>
              </a:rPr>
              <a:t>Système</a:t>
            </a:r>
            <a:r>
              <a:rPr lang="fr-FR" sz="2000" b="1" dirty="0">
                <a:latin typeface="Corbel" panose="020B0503020204020204" pitchFamily="34" charset="0"/>
                <a:ea typeface="Times New Roman" panose="02020603050405020304" pitchFamily="18" charset="0"/>
              </a:rPr>
              <a:t> de contestation disponible sur le site </a:t>
            </a:r>
            <a:r>
              <a:rPr lang="fr-FR" sz="2000" dirty="0">
                <a:latin typeface="Corbel" panose="020B0503020204020204" pitchFamily="34" charset="0"/>
                <a:ea typeface="Times New Roman" panose="02020603050405020304" pitchFamily="18" charset="0"/>
              </a:rPr>
              <a:t>: </a:t>
            </a:r>
            <a:r>
              <a:rPr lang="fr-FR" sz="2000" u="sng" dirty="0">
                <a:solidFill>
                  <a:srgbClr val="0000FF"/>
                </a:solidFill>
                <a:latin typeface="Corbel" panose="020B0503020204020204" pitchFamily="34" charset="0"/>
                <a:ea typeface="Times New Roman" panose="02020603050405020304" pitchFamily="18" charset="0"/>
                <a:hlinkClick r:id="rId3"/>
              </a:rPr>
              <a:t>http://www.mcamorocco.ma/fr/systeme-de- contestation-</a:t>
            </a:r>
            <a:r>
              <a:rPr lang="fr-FR" sz="2000" u="sng" dirty="0" err="1">
                <a:solidFill>
                  <a:srgbClr val="0000FF"/>
                </a:solidFill>
                <a:latin typeface="Corbel" panose="020B0503020204020204" pitchFamily="34" charset="0"/>
                <a:ea typeface="Times New Roman" panose="02020603050405020304" pitchFamily="18" charset="0"/>
                <a:hlinkClick r:id="rId3"/>
              </a:rPr>
              <a:t>bid</a:t>
            </a:r>
            <a:r>
              <a:rPr lang="fr-FR" sz="2000" u="sng" dirty="0">
                <a:solidFill>
                  <a:srgbClr val="0000FF"/>
                </a:solidFill>
                <a:latin typeface="Corbel" panose="020B0503020204020204" pitchFamily="34" charset="0"/>
                <a:ea typeface="Times New Roman" panose="02020603050405020304" pitchFamily="18" charset="0"/>
                <a:hlinkClick r:id="rId3"/>
              </a:rPr>
              <a:t>-challenge-system-</a:t>
            </a:r>
            <a:r>
              <a:rPr lang="fr-FR" sz="2000" u="sng" dirty="0" err="1">
                <a:solidFill>
                  <a:srgbClr val="0000FF"/>
                </a:solidFill>
                <a:latin typeface="Corbel" panose="020B0503020204020204" pitchFamily="34" charset="0"/>
                <a:ea typeface="Times New Roman" panose="02020603050405020304" pitchFamily="18" charset="0"/>
                <a:hlinkClick r:id="rId3"/>
              </a:rPr>
              <a:t>bcs</a:t>
            </a:r>
            <a:r>
              <a:rPr lang="fr-FR" sz="2000" u="sng" dirty="0">
                <a:solidFill>
                  <a:srgbClr val="0000FF"/>
                </a:solidFill>
                <a:latin typeface="Corbel" panose="020B0503020204020204" pitchFamily="34" charset="0"/>
                <a:ea typeface="Times New Roman" panose="02020603050405020304" pitchFamily="18" charset="0"/>
              </a:rPr>
              <a:t> </a:t>
            </a:r>
            <a:endParaRPr lang="fr-FR" sz="2000" dirty="0">
              <a:latin typeface="Corbel" panose="020B0503020204020204" pitchFamily="34" charset="0"/>
              <a:ea typeface="Times New Roman" panose="02020603050405020304" pitchFamily="18" charset="0"/>
            </a:endParaRPr>
          </a:p>
        </p:txBody>
      </p:sp>
    </p:spTree>
    <p:extLst>
      <p:ext uri="{BB962C8B-B14F-4D97-AF65-F5344CB8AC3E}">
        <p14:creationId xmlns:p14="http://schemas.microsoft.com/office/powerpoint/2010/main" val="4043617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21</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offres</a:t>
            </a:r>
          </a:p>
        </p:txBody>
      </p:sp>
      <p:sp>
        <p:nvSpPr>
          <p:cNvPr id="9" name="Content Placeholder 2"/>
          <p:cNvSpPr txBox="1">
            <a:spLocks/>
          </p:cNvSpPr>
          <p:nvPr/>
        </p:nvSpPr>
        <p:spPr>
          <a:xfrm>
            <a:off x="2433795" y="1577685"/>
            <a:ext cx="6997882" cy="460486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876" indent="-342876" algn="just">
              <a:buClr>
                <a:schemeClr val="accent5">
                  <a:lumMod val="75000"/>
                </a:schemeClr>
              </a:buClr>
              <a:buFont typeface="Wingdings" panose="05000000000000000000" pitchFamily="2" charset="2"/>
              <a:buChar char="v"/>
            </a:pPr>
            <a:r>
              <a:rPr lang="fr-FR" sz="1999" kern="0" dirty="0">
                <a:solidFill>
                  <a:schemeClr val="tx1"/>
                </a:solidFill>
                <a:latin typeface="Corbel" panose="020B0503020204020204" pitchFamily="34" charset="0"/>
              </a:rPr>
              <a:t>Les offres doivent être soumises électroniquement, uniquement, via les liens indiqués dans le Dossier d’appel d’offres/Demande de devis</a:t>
            </a:r>
          </a:p>
          <a:p>
            <a:pPr marL="342876" indent="-342876">
              <a:buClr>
                <a:schemeClr val="accent5">
                  <a:lumMod val="75000"/>
                </a:schemeClr>
              </a:buClr>
              <a:buFont typeface="Wingdings" panose="05000000000000000000" pitchFamily="2" charset="2"/>
              <a:buChar char="v"/>
            </a:pPr>
            <a:endParaRPr lang="fr-FR" sz="1999" kern="0" dirty="0">
              <a:solidFill>
                <a:schemeClr val="accent3"/>
              </a:solidFill>
              <a:highlight>
                <a:srgbClr val="00FFFF"/>
              </a:highlight>
              <a:latin typeface="Corbel" panose="020B0503020204020204" pitchFamily="34" charset="0"/>
            </a:endParaRPr>
          </a:p>
          <a:p>
            <a:pPr marL="342876" indent="-342876" algn="just">
              <a:buClr>
                <a:schemeClr val="accent5">
                  <a:lumMod val="75000"/>
                </a:schemeClr>
              </a:buClr>
              <a:buFont typeface="Wingdings" panose="05000000000000000000" pitchFamily="2" charset="2"/>
              <a:buChar char="v"/>
            </a:pPr>
            <a:r>
              <a:rPr lang="fr-FR" sz="1999" kern="0" dirty="0">
                <a:solidFill>
                  <a:schemeClr val="tx1"/>
                </a:solidFill>
                <a:latin typeface="Corbel" panose="020B0503020204020204" pitchFamily="34" charset="0"/>
              </a:rPr>
              <a:t>Prière de lancer le processus de téléchargement en temps utile avant l’expiration de la date et l’heure limites de soumission des offres</a:t>
            </a:r>
          </a:p>
          <a:p>
            <a:pPr marL="342876" indent="-342876" algn="just">
              <a:buClr>
                <a:schemeClr val="accent5">
                  <a:lumMod val="75000"/>
                </a:schemeClr>
              </a:buClr>
              <a:buFont typeface="Wingdings" panose="05000000000000000000" pitchFamily="2" charset="2"/>
              <a:buChar char="v"/>
            </a:pPr>
            <a:endParaRPr lang="fr-FR" sz="1999" kern="0" dirty="0">
              <a:solidFill>
                <a:schemeClr val="tx1"/>
              </a:solidFill>
              <a:latin typeface="Corbel" panose="020B0503020204020204" pitchFamily="34" charset="0"/>
            </a:endParaRPr>
          </a:p>
          <a:p>
            <a:pPr marL="342876" indent="-342876">
              <a:buClr>
                <a:schemeClr val="accent5">
                  <a:lumMod val="75000"/>
                </a:schemeClr>
              </a:buClr>
              <a:buFont typeface="Wingdings" panose="05000000000000000000" pitchFamily="2" charset="2"/>
              <a:buChar char="v"/>
            </a:pPr>
            <a:r>
              <a:rPr lang="fr-FR" sz="1999" kern="0" dirty="0">
                <a:solidFill>
                  <a:schemeClr val="tx1"/>
                </a:solidFill>
                <a:latin typeface="Corbel" panose="020B0503020204020204" pitchFamily="34" charset="0"/>
              </a:rPr>
              <a:t>Les offres peuvent être protégées par un mot de passe. Dans ce cas, le mot de passe doit être transmis avant la date limite de soumission des offres à l’adresse procurement@mcamorocco.ma. Sinon, l’offre sera rejetée.</a:t>
            </a:r>
          </a:p>
          <a:p>
            <a:pPr algn="ctr">
              <a:buClr>
                <a:schemeClr val="accent5">
                  <a:lumMod val="75000"/>
                </a:schemeClr>
              </a:buClr>
            </a:pPr>
            <a:endParaRPr lang="fr-FR" sz="1999" kern="0" dirty="0">
              <a:solidFill>
                <a:schemeClr val="accent2">
                  <a:lumMod val="50000"/>
                </a:schemeClr>
              </a:solidFill>
              <a:latin typeface="Corbel" panose="020B0503020204020204" pitchFamily="34" charset="0"/>
            </a:endParaRPr>
          </a:p>
          <a:p>
            <a:pPr marL="342876" indent="-342876" algn="just">
              <a:buClr>
                <a:schemeClr val="accent5">
                  <a:lumMod val="75000"/>
                </a:schemeClr>
              </a:buClr>
              <a:buFont typeface="Wingdings" panose="05000000000000000000" pitchFamily="2" charset="2"/>
              <a:buChar char="v"/>
            </a:pPr>
            <a:r>
              <a:rPr lang="fr-FR" sz="1999" kern="0" dirty="0">
                <a:solidFill>
                  <a:schemeClr val="tx1"/>
                </a:solidFill>
                <a:latin typeface="Corbel" panose="020B0503020204020204" pitchFamily="34" charset="0"/>
              </a:rPr>
              <a:t>Joindre un sommaire de tous les documents à la première page de chaque offre</a:t>
            </a:r>
          </a:p>
          <a:p>
            <a:pPr marL="342876" indent="-342876" algn="just">
              <a:buClr>
                <a:schemeClr val="accent5">
                  <a:lumMod val="75000"/>
                </a:schemeClr>
              </a:buClr>
              <a:buFont typeface="Wingdings" panose="05000000000000000000" pitchFamily="2" charset="2"/>
              <a:buChar char="v"/>
            </a:pPr>
            <a:endParaRPr lang="fr-FR" sz="1999" kern="0" dirty="0">
              <a:solidFill>
                <a:schemeClr val="tx1"/>
              </a:solidFill>
              <a:latin typeface="+mn-lt"/>
            </a:endParaRPr>
          </a:p>
          <a:p>
            <a:pPr marL="342876" indent="-342876" algn="just">
              <a:buClr>
                <a:schemeClr val="accent5">
                  <a:lumMod val="75000"/>
                </a:schemeClr>
              </a:buClr>
              <a:buFont typeface="Wingdings" panose="05000000000000000000" pitchFamily="2" charset="2"/>
              <a:buChar char="v"/>
            </a:pPr>
            <a:endParaRPr lang="fr-FR" sz="1814" dirty="0"/>
          </a:p>
          <a:p>
            <a:pPr marL="342876" indent="-342876" algn="just">
              <a:buClr>
                <a:schemeClr val="accent5">
                  <a:lumMod val="75000"/>
                </a:schemeClr>
              </a:buClr>
              <a:buFont typeface="Wingdings" panose="05000000000000000000" pitchFamily="2" charset="2"/>
              <a:buChar char="v"/>
            </a:pPr>
            <a:endParaRPr lang="fr-FR" sz="1814" kern="0" dirty="0">
              <a:solidFill>
                <a:schemeClr val="tx1"/>
              </a:solidFill>
            </a:endParaRPr>
          </a:p>
        </p:txBody>
      </p:sp>
      <p:sp>
        <p:nvSpPr>
          <p:cNvPr id="3" name="Rectangle 2"/>
          <p:cNvSpPr/>
          <p:nvPr/>
        </p:nvSpPr>
        <p:spPr>
          <a:xfrm>
            <a:off x="1812079" y="1287039"/>
            <a:ext cx="8581007" cy="526524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10" name="Chevron 9"/>
          <p:cNvSpPr/>
          <p:nvPr/>
        </p:nvSpPr>
        <p:spPr>
          <a:xfrm>
            <a:off x="2008631" y="774449"/>
            <a:ext cx="8208589" cy="50403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PAR VOIE ELECTRONIQUE</a:t>
            </a:r>
          </a:p>
        </p:txBody>
      </p:sp>
    </p:spTree>
    <p:extLst>
      <p:ext uri="{BB962C8B-B14F-4D97-AF65-F5344CB8AC3E}">
        <p14:creationId xmlns:p14="http://schemas.microsoft.com/office/powerpoint/2010/main" val="3904329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22</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Examen des Offres, Critères d’Évaluation et Qualification</a:t>
            </a:r>
          </a:p>
        </p:txBody>
      </p:sp>
      <p:sp>
        <p:nvSpPr>
          <p:cNvPr id="6" name="Rectangle 5">
            <a:extLst>
              <a:ext uri="{FF2B5EF4-FFF2-40B4-BE49-F238E27FC236}">
                <a16:creationId xmlns:a16="http://schemas.microsoft.com/office/drawing/2014/main" id="{6AA7475B-11E7-4F7D-87A0-836C4ADDC401}"/>
              </a:ext>
            </a:extLst>
          </p:cNvPr>
          <p:cNvSpPr/>
          <p:nvPr/>
        </p:nvSpPr>
        <p:spPr>
          <a:xfrm>
            <a:off x="568142" y="1005373"/>
            <a:ext cx="10364736" cy="52566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A8111470-6E98-4282-8AFF-7308508300EA}"/>
              </a:ext>
            </a:extLst>
          </p:cNvPr>
          <p:cNvSpPr/>
          <p:nvPr/>
        </p:nvSpPr>
        <p:spPr>
          <a:xfrm>
            <a:off x="1673713" y="1335995"/>
            <a:ext cx="8015395" cy="3546677"/>
          </a:xfrm>
          <a:prstGeom prst="rect">
            <a:avLst/>
          </a:prstGeom>
        </p:spPr>
        <p:txBody>
          <a:bodyPr wrap="square">
            <a:spAutoFit/>
          </a:bodyPr>
          <a:lstStyle/>
          <a:p>
            <a:pPr>
              <a:spcBef>
                <a:spcPts val="272"/>
              </a:spcBef>
              <a:spcAft>
                <a:spcPts val="272"/>
              </a:spcAft>
              <a:tabLst>
                <a:tab pos="570060" algn="l"/>
                <a:tab pos="570060" algn="l"/>
                <a:tab pos="624187" algn="l"/>
              </a:tabLst>
            </a:pPr>
            <a:r>
              <a:rPr lang="fr-FR" sz="1814" b="1" dirty="0">
                <a:solidFill>
                  <a:srgbClr val="FF0000"/>
                </a:solidFill>
                <a:latin typeface="Corbel" panose="020B0503020204020204" pitchFamily="34" charset="0"/>
                <a:ea typeface="SimSun" panose="02010600030101010101" pitchFamily="2" charset="-122"/>
              </a:rPr>
              <a:t>Examen des offres</a:t>
            </a:r>
            <a:endParaRPr lang="fr-FR" sz="1814" b="1" dirty="0">
              <a:latin typeface="Corbel" panose="020B0503020204020204" pitchFamily="34" charset="0"/>
              <a:ea typeface="SimSun" panose="02010600030101010101" pitchFamily="2" charset="-122"/>
            </a:endParaRPr>
          </a:p>
          <a:p>
            <a:pPr marL="414589" indent="-414589">
              <a:lnSpc>
                <a:spcPct val="90000"/>
              </a:lnSpc>
              <a:spcBef>
                <a:spcPts val="907"/>
              </a:spcBef>
              <a:buFont typeface="+mj-lt"/>
              <a:buAutoNum type="arabicPeriod"/>
            </a:pPr>
            <a:r>
              <a:rPr lang="fr-FR" sz="1814" b="1" dirty="0">
                <a:latin typeface="Corbel" panose="020B0503020204020204" pitchFamily="34" charset="0"/>
                <a:ea typeface="Times New Roman" panose="02020603050405020304" pitchFamily="18" charset="0"/>
              </a:rPr>
              <a:t>Vérification des références:</a:t>
            </a:r>
          </a:p>
          <a:p>
            <a:pPr algn="just"/>
            <a:r>
              <a:rPr lang="fr-FR"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Les offres devront répondre aux critères suivants, pour chaque lot :</a:t>
            </a:r>
            <a:endParaRPr lang="fr-FR"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marL="342900" lvl="0" indent="-342900" algn="just" fontAlgn="base">
              <a:buClr>
                <a:srgbClr val="000000"/>
              </a:buClr>
              <a:buFont typeface="+mj-lt"/>
              <a:buAutoNum type="alphaLcParenR"/>
            </a:pPr>
            <a:r>
              <a:rPr lang="fr-FR" sz="1800" u="none" strike="noStrike" kern="0" spc="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Critères de conformité administrative : Dossier technique, attestations, durée de validité du devis</a:t>
            </a:r>
            <a:r>
              <a:rPr lang="fr-FR" kern="0" dirty="0">
                <a:solidFill>
                  <a:srgbClr val="000000"/>
                </a:solidFill>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a:t>
            </a:r>
            <a:r>
              <a:rPr lang="fr-FR" sz="1800" u="none" strike="noStrike" kern="0" spc="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(voir le point 2 de cette présente demande de devis).</a:t>
            </a:r>
            <a:endParaRPr lang="fr-FR" sz="1800" u="none" strike="noStrike" kern="0" spc="0" dirty="0">
              <a:ln>
                <a:noFill/>
              </a:ln>
              <a:solidFill>
                <a:srgbClr val="000000"/>
              </a:solidFill>
              <a:effectLst>
                <a:outerShdw sx="0" sy="0">
                  <a:srgbClr val="000000"/>
                </a:outerShdw>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marL="342900" lvl="0" indent="-342900" algn="just" fontAlgn="base">
              <a:buClr>
                <a:srgbClr val="000000"/>
              </a:buClr>
              <a:buFont typeface="+mj-lt"/>
              <a:buAutoNum type="alphaLcParenR"/>
            </a:pPr>
            <a:r>
              <a:rPr lang="fr-FR" kern="0" dirty="0">
                <a:solidFill>
                  <a:srgbClr val="000000"/>
                </a:solidFill>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Critères</a:t>
            </a:r>
            <a:r>
              <a:rPr lang="fr-FR" sz="1800" u="none" strike="noStrike" kern="0" spc="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de conformité avec les besoins exprimés (description et spécifications/conditions) dans le bordereau à l’Annexe A en plus </a:t>
            </a:r>
            <a:r>
              <a:rPr lang="fr-FR" sz="1800" b="1" u="none" strike="noStrike" kern="0" spc="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du dossier technique </a:t>
            </a:r>
            <a:r>
              <a:rPr lang="fr-FR" sz="1800" u="none" strike="noStrike" kern="0" spc="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à cette demande de devis.</a:t>
            </a:r>
            <a:endParaRPr lang="fr-FR" sz="1800" u="none" strike="noStrike" kern="0" spc="0" dirty="0">
              <a:ln>
                <a:noFill/>
              </a:ln>
              <a:solidFill>
                <a:srgbClr val="000000"/>
              </a:solidFill>
              <a:effectLst>
                <a:outerShdw sx="0" sy="0">
                  <a:srgbClr val="000000"/>
                </a:outerShdw>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marL="342900" lvl="0" indent="-342900" algn="just" fontAlgn="base">
              <a:buClr>
                <a:srgbClr val="000000"/>
              </a:buClr>
              <a:buFont typeface="+mj-lt"/>
              <a:buAutoNum type="alphaLcParenR"/>
            </a:pPr>
            <a:r>
              <a:rPr lang="fr-FR" sz="1800" u="none" strike="noStrike" kern="0" spc="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Critère financier</a:t>
            </a:r>
            <a:endParaRPr lang="fr-FR" kern="0" dirty="0">
              <a:solidFill>
                <a:srgbClr val="000000"/>
              </a:solidFill>
              <a:effectLst>
                <a:outerShdw sx="0" sy="0">
                  <a:srgbClr val="000000"/>
                </a:outerShdw>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lvl="0" algn="just" fontAlgn="base">
              <a:buClr>
                <a:srgbClr val="000000"/>
              </a:buClr>
            </a:pPr>
            <a:r>
              <a:rPr lang="fr-FR"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Le marché sera attribué à l’offre évaluée la moins-</a:t>
            </a:r>
            <a:r>
              <a:rPr lang="fr-FR" sz="1800" dirty="0" err="1">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disante</a:t>
            </a:r>
            <a:r>
              <a:rPr lang="fr-FR"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a:t>
            </a:r>
            <a:r>
              <a:rPr lang="fr-FR" sz="1800" b="1" u="sng"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(Hors TVA)</a:t>
            </a:r>
            <a:r>
              <a:rPr lang="fr-FR"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conforme pour l’essentiel pour l’ensemble des articles parmi les soumissions ayant satisfait à l’ensemble des critères de conformité.</a:t>
            </a:r>
            <a:endParaRPr lang="fr-FR"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48257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23</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Contrat</a:t>
            </a:r>
          </a:p>
        </p:txBody>
      </p:sp>
      <p:sp>
        <p:nvSpPr>
          <p:cNvPr id="6" name="Rectangle 5">
            <a:extLst>
              <a:ext uri="{FF2B5EF4-FFF2-40B4-BE49-F238E27FC236}">
                <a16:creationId xmlns:a16="http://schemas.microsoft.com/office/drawing/2014/main" id="{6AA7475B-11E7-4F7D-87A0-836C4ADDC401}"/>
              </a:ext>
            </a:extLst>
          </p:cNvPr>
          <p:cNvSpPr/>
          <p:nvPr/>
        </p:nvSpPr>
        <p:spPr>
          <a:xfrm>
            <a:off x="568142" y="1005373"/>
            <a:ext cx="10364736" cy="52566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A8111470-6E98-4282-8AFF-7308508300EA}"/>
              </a:ext>
            </a:extLst>
          </p:cNvPr>
          <p:cNvSpPr/>
          <p:nvPr/>
        </p:nvSpPr>
        <p:spPr>
          <a:xfrm>
            <a:off x="706336" y="1005373"/>
            <a:ext cx="10226541" cy="1234505"/>
          </a:xfrm>
          <a:prstGeom prst="rect">
            <a:avLst/>
          </a:prstGeom>
        </p:spPr>
        <p:txBody>
          <a:bodyPr wrap="square">
            <a:spAutoFit/>
          </a:bodyPr>
          <a:lstStyle/>
          <a:p>
            <a:pPr lvl="0" algn="ctr">
              <a:defRPr/>
            </a:pPr>
            <a:r>
              <a:rPr lang="fr-FR" sz="2176" b="1" dirty="0">
                <a:solidFill>
                  <a:srgbClr val="C00000"/>
                </a:solidFill>
                <a:latin typeface="Corbel" panose="020B0503020204020204" pitchFamily="34" charset="0"/>
              </a:rPr>
              <a:t>Dispositions contractuelles/Paiements</a:t>
            </a:r>
          </a:p>
          <a:p>
            <a:endParaRPr lang="fr-FR" b="1" dirty="0">
              <a:highlight>
                <a:srgbClr val="FFFFFF"/>
              </a:highlight>
              <a:latin typeface="Corbel" panose="020B0503020204020204" pitchFamily="34" charset="0"/>
            </a:endParaRPr>
          </a:p>
          <a:p>
            <a:r>
              <a:rPr lang="fr-FR" sz="1632" dirty="0">
                <a:highlight>
                  <a:srgbClr val="FFFFFF"/>
                </a:highlight>
              </a:rPr>
              <a:t> </a:t>
            </a:r>
          </a:p>
          <a:p>
            <a:pPr marL="414589" indent="-414589" algn="just">
              <a:buFont typeface="+mj-lt"/>
              <a:buAutoNum type="arabicPeriod"/>
              <a:defRPr/>
            </a:pPr>
            <a:endParaRPr lang="fr-FR" sz="1814" dirty="0">
              <a:highlight>
                <a:srgbClr val="FFFFFF"/>
              </a:highlight>
              <a:latin typeface="Corbel" panose="020B0503020204020204" pitchFamily="34" charset="0"/>
            </a:endParaRPr>
          </a:p>
        </p:txBody>
      </p:sp>
      <p:sp>
        <p:nvSpPr>
          <p:cNvPr id="10" name="Rectangle 1">
            <a:extLst>
              <a:ext uri="{FF2B5EF4-FFF2-40B4-BE49-F238E27FC236}">
                <a16:creationId xmlns:a16="http://schemas.microsoft.com/office/drawing/2014/main" id="{1693369D-E2DF-44B2-934D-0976C2E15004}"/>
              </a:ext>
            </a:extLst>
          </p:cNvPr>
          <p:cNvSpPr>
            <a:spLocks noChangeArrowheads="1"/>
          </p:cNvSpPr>
          <p:nvPr/>
        </p:nvSpPr>
        <p:spPr bwMode="auto">
          <a:xfrm>
            <a:off x="959475" y="5782314"/>
            <a:ext cx="28495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sng"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sym typeface="Symbol" panose="05050102010706020507" pitchFamily="18" charset="2"/>
              </a:rPr>
              <a:t></a:t>
            </a:r>
            <a:r>
              <a:rPr kumimoji="0" lang="fr-FR" altLang="fr-FR" sz="1200" b="1" i="0" u="sng"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kumimoji="0" lang="fr-FR" altLang="fr-FR" sz="11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sym typeface="Symbol" panose="05050102010706020507" pitchFamily="18" charset="2"/>
              </a:rPr>
              <a:t>libérable contre caution bancaire</a:t>
            </a:r>
            <a:endParaRPr kumimoji="0" lang="fr-FR" altLang="fr-FR" sz="1200" b="1" i="0" u="sng"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sym typeface="Symbol" panose="05050102010706020507" pitchFamily="18" charset="2"/>
            </a:endParaRPr>
          </a:p>
        </p:txBody>
      </p:sp>
      <p:graphicFrame>
        <p:nvGraphicFramePr>
          <p:cNvPr id="7" name="Table 6">
            <a:extLst>
              <a:ext uri="{FF2B5EF4-FFF2-40B4-BE49-F238E27FC236}">
                <a16:creationId xmlns:a16="http://schemas.microsoft.com/office/drawing/2014/main" id="{3403DA68-2181-4344-9E49-A185DBB84F85}"/>
              </a:ext>
            </a:extLst>
          </p:cNvPr>
          <p:cNvGraphicFramePr>
            <a:graphicFrameLocks noGrp="1"/>
          </p:cNvGraphicFramePr>
          <p:nvPr>
            <p:extLst>
              <p:ext uri="{D42A27DB-BD31-4B8C-83A1-F6EECF244321}">
                <p14:modId xmlns:p14="http://schemas.microsoft.com/office/powerpoint/2010/main" val="734495323"/>
              </p:ext>
            </p:extLst>
          </p:nvPr>
        </p:nvGraphicFramePr>
        <p:xfrm>
          <a:off x="1535945" y="1987728"/>
          <a:ext cx="8263447" cy="3048146"/>
        </p:xfrm>
        <a:graphic>
          <a:graphicData uri="http://schemas.openxmlformats.org/drawingml/2006/table">
            <a:tbl>
              <a:tblPr firstRow="1" firstCol="1" bandRow="1">
                <a:tableStyleId>{5C22544A-7EE6-4342-B048-85BDC9FD1C3A}</a:tableStyleId>
              </a:tblPr>
              <a:tblGrid>
                <a:gridCol w="4647362">
                  <a:extLst>
                    <a:ext uri="{9D8B030D-6E8A-4147-A177-3AD203B41FA5}">
                      <a16:colId xmlns:a16="http://schemas.microsoft.com/office/drawing/2014/main" val="1836479032"/>
                    </a:ext>
                  </a:extLst>
                </a:gridCol>
                <a:gridCol w="3616085">
                  <a:extLst>
                    <a:ext uri="{9D8B030D-6E8A-4147-A177-3AD203B41FA5}">
                      <a16:colId xmlns:a16="http://schemas.microsoft.com/office/drawing/2014/main" val="3606945726"/>
                    </a:ext>
                  </a:extLst>
                </a:gridCol>
              </a:tblGrid>
              <a:tr h="776824">
                <a:tc>
                  <a:txBody>
                    <a:bodyPr/>
                    <a:lstStyle/>
                    <a:p>
                      <a:pPr algn="ctr">
                        <a:lnSpc>
                          <a:spcPct val="107000"/>
                        </a:lnSpc>
                        <a:spcBef>
                          <a:spcPts val="600"/>
                        </a:spcBef>
                        <a:spcAft>
                          <a:spcPts val="600"/>
                        </a:spcAft>
                      </a:pPr>
                      <a:r>
                        <a:rPr lang="fr-FR" sz="2000">
                          <a:effectLst/>
                        </a:rPr>
                        <a:t>Livraison</a:t>
                      </a:r>
                      <a:endParaRPr lang="fr-FR" sz="2000">
                        <a:effectLst/>
                        <a:latin typeface="Times New Roman" panose="02020603050405020304" pitchFamily="18" charset="0"/>
                        <a:ea typeface="Arial Unicode MS" panose="020B0604020202020204" pitchFamily="34" charset="-128"/>
                        <a:cs typeface="Arial" panose="020B0604020202020204" pitchFamily="34" charset="0"/>
                      </a:endParaRPr>
                    </a:p>
                  </a:txBody>
                  <a:tcPr marL="64601" marR="64601" marT="0" marB="0"/>
                </a:tc>
                <a:tc>
                  <a:txBody>
                    <a:bodyPr/>
                    <a:lstStyle/>
                    <a:p>
                      <a:pPr algn="ctr">
                        <a:lnSpc>
                          <a:spcPct val="107000"/>
                        </a:lnSpc>
                        <a:spcBef>
                          <a:spcPts val="600"/>
                        </a:spcBef>
                        <a:spcAft>
                          <a:spcPts val="600"/>
                        </a:spcAft>
                      </a:pPr>
                      <a:r>
                        <a:rPr lang="fr-FR" sz="2000">
                          <a:effectLst/>
                        </a:rPr>
                        <a:t>Pourcentage</a:t>
                      </a:r>
                      <a:endParaRPr lang="fr-FR" sz="2000">
                        <a:effectLst/>
                        <a:latin typeface="Times New Roman" panose="02020603050405020304" pitchFamily="18" charset="0"/>
                        <a:ea typeface="Arial Unicode MS" panose="020B0604020202020204" pitchFamily="34" charset="-128"/>
                        <a:cs typeface="Arial" panose="020B0604020202020204" pitchFamily="34" charset="0"/>
                      </a:endParaRPr>
                    </a:p>
                  </a:txBody>
                  <a:tcPr marL="64601" marR="64601" marT="0" marB="0"/>
                </a:tc>
                <a:extLst>
                  <a:ext uri="{0D108BD9-81ED-4DB2-BD59-A6C34878D82A}">
                    <a16:rowId xmlns:a16="http://schemas.microsoft.com/office/drawing/2014/main" val="2937765068"/>
                  </a:ext>
                </a:extLst>
              </a:tr>
              <a:tr h="1135661">
                <a:tc>
                  <a:txBody>
                    <a:bodyPr/>
                    <a:lstStyle/>
                    <a:p>
                      <a:pPr algn="just">
                        <a:lnSpc>
                          <a:spcPct val="107000"/>
                        </a:lnSpc>
                        <a:spcBef>
                          <a:spcPts val="600"/>
                        </a:spcBef>
                        <a:spcAft>
                          <a:spcPts val="600"/>
                        </a:spcAft>
                      </a:pPr>
                      <a:r>
                        <a:rPr lang="fr-FR" sz="2000">
                          <a:effectLst/>
                        </a:rPr>
                        <a:t>A la réception provisoire après livraison, installation et mise en service de tout le matériel</a:t>
                      </a:r>
                      <a:endParaRPr lang="fr-FR" sz="2000">
                        <a:effectLst/>
                        <a:latin typeface="Times New Roman" panose="02020603050405020304" pitchFamily="18" charset="0"/>
                        <a:ea typeface="Arial Unicode MS" panose="020B0604020202020204" pitchFamily="34" charset="-128"/>
                        <a:cs typeface="Arial" panose="020B0604020202020204" pitchFamily="34" charset="0"/>
                      </a:endParaRPr>
                    </a:p>
                  </a:txBody>
                  <a:tcPr marL="64601" marR="64601" marT="0" marB="0"/>
                </a:tc>
                <a:tc>
                  <a:txBody>
                    <a:bodyPr/>
                    <a:lstStyle/>
                    <a:p>
                      <a:pPr algn="ctr">
                        <a:lnSpc>
                          <a:spcPct val="107000"/>
                        </a:lnSpc>
                        <a:spcBef>
                          <a:spcPts val="600"/>
                        </a:spcBef>
                        <a:spcAft>
                          <a:spcPts val="600"/>
                        </a:spcAft>
                      </a:pPr>
                      <a:r>
                        <a:rPr lang="fr-FR" sz="2000">
                          <a:effectLst/>
                        </a:rPr>
                        <a:t>90%</a:t>
                      </a:r>
                      <a:endParaRPr lang="fr-FR" sz="2000">
                        <a:effectLst/>
                        <a:latin typeface="Times New Roman" panose="02020603050405020304" pitchFamily="18" charset="0"/>
                        <a:ea typeface="Arial Unicode MS" panose="020B0604020202020204" pitchFamily="34" charset="-128"/>
                        <a:cs typeface="Arial" panose="020B0604020202020204" pitchFamily="34" charset="0"/>
                      </a:endParaRPr>
                    </a:p>
                  </a:txBody>
                  <a:tcPr marL="64601" marR="64601" marT="0" marB="0" anchor="ctr"/>
                </a:tc>
                <a:extLst>
                  <a:ext uri="{0D108BD9-81ED-4DB2-BD59-A6C34878D82A}">
                    <a16:rowId xmlns:a16="http://schemas.microsoft.com/office/drawing/2014/main" val="3891295202"/>
                  </a:ext>
                </a:extLst>
              </a:tr>
              <a:tr h="1135661">
                <a:tc>
                  <a:txBody>
                    <a:bodyPr/>
                    <a:lstStyle/>
                    <a:p>
                      <a:pPr algn="just">
                        <a:lnSpc>
                          <a:spcPct val="107000"/>
                        </a:lnSpc>
                        <a:spcBef>
                          <a:spcPts val="600"/>
                        </a:spcBef>
                        <a:spcAft>
                          <a:spcPts val="600"/>
                        </a:spcAft>
                      </a:pPr>
                      <a:r>
                        <a:rPr lang="fr-FR" sz="2000" dirty="0">
                          <a:effectLst/>
                        </a:rPr>
                        <a:t>A la réception définitive qui se prononce après le délai de garantie du fournisseur qui est de 12 mois </a:t>
                      </a:r>
                      <a:endParaRPr lang="fr-FR" sz="2000" dirty="0">
                        <a:effectLst/>
                        <a:latin typeface="Times New Roman" panose="02020603050405020304" pitchFamily="18" charset="0"/>
                        <a:ea typeface="Arial Unicode MS" panose="020B0604020202020204" pitchFamily="34" charset="-128"/>
                        <a:cs typeface="Arial" panose="020B0604020202020204" pitchFamily="34" charset="0"/>
                      </a:endParaRPr>
                    </a:p>
                  </a:txBody>
                  <a:tcPr marL="64601" marR="64601" marT="0" marB="0"/>
                </a:tc>
                <a:tc>
                  <a:txBody>
                    <a:bodyPr/>
                    <a:lstStyle/>
                    <a:p>
                      <a:pPr algn="ctr">
                        <a:lnSpc>
                          <a:spcPct val="107000"/>
                        </a:lnSpc>
                        <a:spcBef>
                          <a:spcPts val="600"/>
                        </a:spcBef>
                        <a:spcAft>
                          <a:spcPts val="600"/>
                        </a:spcAft>
                      </a:pPr>
                      <a:r>
                        <a:rPr lang="fr-FR" sz="2000" dirty="0">
                          <a:effectLst/>
                        </a:rPr>
                        <a:t>10%</a:t>
                      </a:r>
                      <a:r>
                        <a:rPr lang="en-US" sz="2000" baseline="30000" dirty="0">
                          <a:effectLst/>
                          <a:sym typeface="Symbol" panose="05050102010706020507" pitchFamily="18" charset="2"/>
                        </a:rPr>
                        <a:t></a:t>
                      </a:r>
                      <a:endParaRPr lang="fr-FR" sz="2000" dirty="0">
                        <a:effectLst/>
                        <a:latin typeface="Times New Roman" panose="02020603050405020304" pitchFamily="18" charset="0"/>
                        <a:ea typeface="Arial Unicode MS" panose="020B0604020202020204" pitchFamily="34" charset="-128"/>
                        <a:cs typeface="Arial" panose="020B0604020202020204" pitchFamily="34" charset="0"/>
                      </a:endParaRPr>
                    </a:p>
                  </a:txBody>
                  <a:tcPr marL="64601" marR="64601" marT="0" marB="0" anchor="ctr"/>
                </a:tc>
                <a:extLst>
                  <a:ext uri="{0D108BD9-81ED-4DB2-BD59-A6C34878D82A}">
                    <a16:rowId xmlns:a16="http://schemas.microsoft.com/office/drawing/2014/main" val="788326871"/>
                  </a:ext>
                </a:extLst>
              </a:tr>
            </a:tbl>
          </a:graphicData>
        </a:graphic>
      </p:graphicFrame>
    </p:spTree>
    <p:extLst>
      <p:ext uri="{BB962C8B-B14F-4D97-AF65-F5344CB8AC3E}">
        <p14:creationId xmlns:p14="http://schemas.microsoft.com/office/powerpoint/2010/main" val="1438252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24</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Contrat</a:t>
            </a:r>
          </a:p>
        </p:txBody>
      </p:sp>
      <p:sp>
        <p:nvSpPr>
          <p:cNvPr id="3" name="Rectangle 2"/>
          <p:cNvSpPr/>
          <p:nvPr/>
        </p:nvSpPr>
        <p:spPr>
          <a:xfrm>
            <a:off x="1649557" y="1521200"/>
            <a:ext cx="8381134" cy="1877437"/>
          </a:xfrm>
          <a:prstGeom prst="rect">
            <a:avLst/>
          </a:prstGeom>
        </p:spPr>
        <p:txBody>
          <a:bodyPr wrap="square">
            <a:spAutoFit/>
          </a:bodyPr>
          <a:lstStyle/>
          <a:p>
            <a:pPr algn="just"/>
            <a:endParaRPr lang="fr-FR" sz="3200" dirty="0">
              <a:latin typeface="Corbel" panose="020B0503020204020204" pitchFamily="34" charset="0"/>
            </a:endParaRPr>
          </a:p>
          <a:p>
            <a:pPr lvl="0">
              <a:tabLst>
                <a:tab pos="457200" algn="l"/>
              </a:tabLst>
            </a:pPr>
            <a:endParaRPr lang="fr-FR" sz="2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marL="457200" indent="-457200">
              <a:buFont typeface="Wingdings" panose="05000000000000000000" pitchFamily="2" charset="2"/>
              <a:buChar char="q"/>
            </a:pPr>
            <a:r>
              <a:rPr lang="en-US" sz="2800" b="1" dirty="0">
                <a:effectLst/>
                <a:latin typeface="Calibri" panose="020F0502020204030204" pitchFamily="34" charset="0"/>
                <a:ea typeface="Arial Unicode MS" panose="020B0604020202020204" pitchFamily="34" charset="-128"/>
              </a:rPr>
              <a:t>Quatre (04) </a:t>
            </a:r>
            <a:r>
              <a:rPr lang="en-US" sz="2800" b="1" dirty="0" err="1">
                <a:effectLst/>
                <a:latin typeface="Calibri" panose="020F0502020204030204" pitchFamily="34" charset="0"/>
                <a:ea typeface="Arial Unicode MS" panose="020B0604020202020204" pitchFamily="34" charset="-128"/>
              </a:rPr>
              <a:t>mois</a:t>
            </a:r>
            <a:r>
              <a:rPr lang="en-US" sz="2800" b="1" dirty="0">
                <a:effectLst/>
                <a:latin typeface="Calibri" panose="020F0502020204030204" pitchFamily="34" charset="0"/>
                <a:ea typeface="Arial Unicode MS" panose="020B0604020202020204" pitchFamily="34" charset="-128"/>
              </a:rPr>
              <a:t> au maximum après la </a:t>
            </a:r>
            <a:r>
              <a:rPr lang="en-US" sz="2800" b="1" dirty="0" err="1">
                <a:effectLst/>
                <a:latin typeface="Calibri" panose="020F0502020204030204" pitchFamily="34" charset="0"/>
                <a:ea typeface="Arial Unicode MS" panose="020B0604020202020204" pitchFamily="34" charset="-128"/>
              </a:rPr>
              <a:t>réception</a:t>
            </a:r>
            <a:r>
              <a:rPr lang="en-US" sz="2800" b="1" dirty="0">
                <a:effectLst/>
                <a:latin typeface="Calibri" panose="020F0502020204030204" pitchFamily="34" charset="0"/>
                <a:ea typeface="Arial Unicode MS" panose="020B0604020202020204" pitchFamily="34" charset="-128"/>
              </a:rPr>
              <a:t> de </a:t>
            </a:r>
            <a:r>
              <a:rPr lang="en-US" sz="2800" b="1" dirty="0" err="1">
                <a:effectLst/>
                <a:latin typeface="Calibri" panose="020F0502020204030204" pitchFamily="34" charset="0"/>
                <a:ea typeface="Arial Unicode MS" panose="020B0604020202020204" pitchFamily="34" charset="-128"/>
              </a:rPr>
              <a:t>l’ordre</a:t>
            </a:r>
            <a:r>
              <a:rPr lang="en-US" sz="2800" b="1" dirty="0">
                <a:effectLst/>
                <a:latin typeface="Calibri" panose="020F0502020204030204" pitchFamily="34" charset="0"/>
                <a:ea typeface="Arial Unicode MS" panose="020B0604020202020204" pitchFamily="34" charset="-128"/>
              </a:rPr>
              <a:t> de service</a:t>
            </a:r>
            <a:endParaRPr lang="fr-FR" sz="2800" b="1" dirty="0"/>
          </a:p>
        </p:txBody>
      </p:sp>
      <p:sp>
        <p:nvSpPr>
          <p:cNvPr id="9" name="Rectangle 8"/>
          <p:cNvSpPr/>
          <p:nvPr/>
        </p:nvSpPr>
        <p:spPr>
          <a:xfrm>
            <a:off x="1209964" y="1348509"/>
            <a:ext cx="9033330" cy="35744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272745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25</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646331"/>
          </a:xfrm>
          <a:prstGeom prst="rect">
            <a:avLst/>
          </a:prstGeom>
        </p:spPr>
        <p:txBody>
          <a:bodyPr wrap="square">
            <a:spAutoFit/>
          </a:bodyPr>
          <a:lstStyle/>
          <a:p>
            <a:pPr algn="just"/>
            <a:r>
              <a:rPr lang="fr-FR" b="1" kern="0" dirty="0">
                <a:solidFill>
                  <a:srgbClr val="0070C0"/>
                </a:solidFill>
                <a:latin typeface="Corbel" panose="020B0503020204020204" pitchFamily="34" charset="0"/>
                <a:cs typeface="Arial" panose="020B0604020202020204" pitchFamily="34" charset="0"/>
              </a:rPr>
              <a:t>Présentation : contexte, objectif et étendue de la prestation, durée, période et livraison</a:t>
            </a:r>
            <a:endParaRPr lang="en-US" b="1" dirty="0">
              <a:solidFill>
                <a:srgbClr val="0070C0"/>
              </a:solidFill>
              <a:latin typeface="Corbel" panose="020B0503020204020204" pitchFamily="34" charset="0"/>
            </a:endParaRPr>
          </a:p>
        </p:txBody>
      </p:sp>
      <p:sp>
        <p:nvSpPr>
          <p:cNvPr id="97" name="Rectangle 96"/>
          <p:cNvSpPr/>
          <p:nvPr/>
        </p:nvSpPr>
        <p:spPr>
          <a:xfrm>
            <a:off x="2177775" y="3613664"/>
            <a:ext cx="8285083" cy="646331"/>
          </a:xfrm>
          <a:prstGeom prst="rect">
            <a:avLst/>
          </a:prstGeom>
        </p:spPr>
        <p:txBody>
          <a:bodyPr wrap="square">
            <a:spAutoFit/>
          </a:bodyPr>
          <a:lstStyle/>
          <a:p>
            <a:pPr algn="just"/>
            <a:r>
              <a:rPr lang="fr-FR" b="1" kern="0" dirty="0">
                <a:solidFill>
                  <a:srgbClr val="0070C0"/>
                </a:solidFill>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8308226" cy="369332"/>
          </a:xfrm>
          <a:prstGeom prst="rect">
            <a:avLst/>
          </a:prstGeom>
        </p:spPr>
        <p:txBody>
          <a:bodyPr wrap="square">
            <a:spAutoFit/>
          </a:bodyPr>
          <a:lstStyle/>
          <a:p>
            <a:pPr algn="just"/>
            <a:r>
              <a:rPr lang="fr-FR" b="1" kern="0" dirty="0">
                <a:solidFill>
                  <a:srgbClr val="0070C0"/>
                </a:solidFill>
                <a:latin typeface="Corbel" panose="020B0503020204020204" pitchFamily="34" charset="0"/>
                <a:cs typeface="Arial" panose="020B0604020202020204" pitchFamily="34" charset="0"/>
              </a:rPr>
              <a:t>Présentation des dispositions fiscales pour les consultants/fournisseurs</a:t>
            </a:r>
            <a:endParaRPr lang="fr-FR" b="1" kern="0" dirty="0">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62704805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12"/>
          </p:nvPr>
        </p:nvSpPr>
        <p:spPr>
          <a:xfrm>
            <a:off x="10837146" y="6470585"/>
            <a:ext cx="973629" cy="274309"/>
          </a:xfrm>
          <a:prstGeom prst="rect">
            <a:avLst/>
          </a:prstGeom>
        </p:spPr>
        <p:txBody>
          <a:bodyPr vert="horz" lIns="91436" tIns="45718" rIns="91436" bIns="45718" rtlCol="0" anchor="ctr"/>
          <a:lstStyle>
            <a:defPPr>
              <a:defRPr lang="fr-FR"/>
            </a:defPPr>
            <a:lvl1pPr marL="0" algn="l" defTabSz="914335" rtl="0" eaLnBrk="1" latinLnBrk="0" hangingPunct="1">
              <a:defRPr sz="1000" kern="1200">
                <a:solidFill>
                  <a:schemeClr val="tx1">
                    <a:lumMod val="95000"/>
                    <a:lumOff val="5000"/>
                  </a:schemeClr>
                </a:solidFill>
                <a:latin typeface="+mj-lt"/>
                <a:ea typeface="+mn-ea"/>
                <a:cs typeface="+mn-cs"/>
              </a:defRPr>
            </a:lvl1pPr>
            <a:lvl2pPr marL="457167" algn="l" defTabSz="914335" rtl="0" eaLnBrk="1" latinLnBrk="0" hangingPunct="1">
              <a:defRPr sz="1800" kern="1200">
                <a:solidFill>
                  <a:schemeClr val="tx1"/>
                </a:solidFill>
                <a:latin typeface="+mn-lt"/>
                <a:ea typeface="+mn-ea"/>
                <a:cs typeface="+mn-cs"/>
              </a:defRPr>
            </a:lvl2pPr>
            <a:lvl3pPr marL="914335" algn="l" defTabSz="914335" rtl="0" eaLnBrk="1" latinLnBrk="0" hangingPunct="1">
              <a:defRPr sz="1800" kern="1200">
                <a:solidFill>
                  <a:schemeClr val="tx1"/>
                </a:solidFill>
                <a:latin typeface="+mn-lt"/>
                <a:ea typeface="+mn-ea"/>
                <a:cs typeface="+mn-cs"/>
              </a:defRPr>
            </a:lvl3pPr>
            <a:lvl4pPr marL="1371501" algn="l" defTabSz="914335" rtl="0" eaLnBrk="1" latinLnBrk="0" hangingPunct="1">
              <a:defRPr sz="1800" kern="1200">
                <a:solidFill>
                  <a:schemeClr val="tx1"/>
                </a:solidFill>
                <a:latin typeface="+mn-lt"/>
                <a:ea typeface="+mn-ea"/>
                <a:cs typeface="+mn-cs"/>
              </a:defRPr>
            </a:lvl4pPr>
            <a:lvl5pPr marL="1828669" algn="l" defTabSz="914335" rtl="0" eaLnBrk="1" latinLnBrk="0" hangingPunct="1">
              <a:defRPr sz="1800" kern="1200">
                <a:solidFill>
                  <a:schemeClr val="tx1"/>
                </a:solidFill>
                <a:latin typeface="+mn-lt"/>
                <a:ea typeface="+mn-ea"/>
                <a:cs typeface="+mn-cs"/>
              </a:defRPr>
            </a:lvl5pPr>
            <a:lvl6pPr marL="2285836" algn="l" defTabSz="914335" rtl="0" eaLnBrk="1" latinLnBrk="0" hangingPunct="1">
              <a:defRPr sz="1800" kern="1200">
                <a:solidFill>
                  <a:schemeClr val="tx1"/>
                </a:solidFill>
                <a:latin typeface="+mn-lt"/>
                <a:ea typeface="+mn-ea"/>
                <a:cs typeface="+mn-cs"/>
              </a:defRPr>
            </a:lvl6pPr>
            <a:lvl7pPr marL="2743004" algn="l" defTabSz="914335" rtl="0" eaLnBrk="1" latinLnBrk="0" hangingPunct="1">
              <a:defRPr sz="1800" kern="1200">
                <a:solidFill>
                  <a:schemeClr val="tx1"/>
                </a:solidFill>
                <a:latin typeface="+mn-lt"/>
                <a:ea typeface="+mn-ea"/>
                <a:cs typeface="+mn-cs"/>
              </a:defRPr>
            </a:lvl7pPr>
            <a:lvl8pPr marL="3200171" algn="l" defTabSz="914335" rtl="0" eaLnBrk="1" latinLnBrk="0" hangingPunct="1">
              <a:defRPr sz="1800" kern="1200">
                <a:solidFill>
                  <a:schemeClr val="tx1"/>
                </a:solidFill>
                <a:latin typeface="+mn-lt"/>
                <a:ea typeface="+mn-ea"/>
                <a:cs typeface="+mn-cs"/>
              </a:defRPr>
            </a:lvl8pPr>
            <a:lvl9pPr marL="3657338" algn="l" defTabSz="914335" rtl="0" eaLnBrk="1" latinLnBrk="0" hangingPunct="1">
              <a:defRPr sz="1800" kern="1200">
                <a:solidFill>
                  <a:schemeClr val="tx1"/>
                </a:solidFill>
                <a:latin typeface="+mn-lt"/>
                <a:ea typeface="+mn-ea"/>
                <a:cs typeface="+mn-cs"/>
              </a:defRPr>
            </a:lvl9pPr>
          </a:lstStyle>
          <a:p>
            <a:pPr>
              <a:defRPr/>
            </a:pPr>
            <a:fld id="{B6F15528-21DE-4FAA-801E-634DDDAF4B2B}" type="slidenum">
              <a:rPr lang="fr-FR" smtClean="0"/>
              <a:pPr>
                <a:defRPr/>
              </a:pPr>
              <a:t>26</a:t>
            </a:fld>
            <a:endParaRPr lang="fr-FR" sz="1270" b="1" dirty="0">
              <a:solidFill>
                <a:srgbClr val="2683C6">
                  <a:lumMod val="50000"/>
                </a:srgbClr>
              </a:solidFill>
              <a:latin typeface="Tw Cen MT Condensed" panose="020B0606020104020203"/>
            </a:endParaRP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914335">
              <a:defRPr/>
            </a:pPr>
            <a:r>
              <a:rPr lang="fr-FR" sz="2902" b="1" dirty="0">
                <a:solidFill>
                  <a:prstClr val="white"/>
                </a:solidFill>
                <a:latin typeface="Tw Cen MT" panose="020B0602020104020603"/>
              </a:rPr>
              <a:t>3. Volet Fiscal : </a:t>
            </a:r>
            <a:r>
              <a:rPr lang="fr-FR" sz="2902" b="1" dirty="0">
                <a:solidFill>
                  <a:srgbClr val="FFC000"/>
                </a:solidFill>
                <a:latin typeface="Tw Cen MT" panose="020B0602020104020603"/>
              </a:rPr>
              <a:t>Dispositions fiscales / TVA et DD</a:t>
            </a:r>
          </a:p>
        </p:txBody>
      </p:sp>
      <p:sp>
        <p:nvSpPr>
          <p:cNvPr id="3" name="Rectangle 2"/>
          <p:cNvSpPr/>
          <p:nvPr/>
        </p:nvSpPr>
        <p:spPr>
          <a:xfrm>
            <a:off x="323655" y="857802"/>
            <a:ext cx="11487120" cy="5194820"/>
          </a:xfrm>
          <a:prstGeom prst="rect">
            <a:avLst/>
          </a:prstGeom>
        </p:spPr>
        <p:txBody>
          <a:bodyPr wrap="square">
            <a:spAutoFit/>
          </a:bodyPr>
          <a:lstStyle/>
          <a:p>
            <a:pPr marL="221836" lvl="1" algn="ctr" defTabSz="914335">
              <a:lnSpc>
                <a:spcPct val="150000"/>
              </a:lnSpc>
              <a:buClr>
                <a:srgbClr val="3E8853">
                  <a:lumMod val="75000"/>
                </a:srgbClr>
              </a:buClr>
              <a:defRPr/>
            </a:pPr>
            <a:r>
              <a:rPr lang="fr-FR" sz="2800" b="1" dirty="0">
                <a:solidFill>
                  <a:srgbClr val="C00000"/>
                </a:solidFill>
                <a:latin typeface="Corbel" panose="020B0503020204020204" pitchFamily="34" charset="0"/>
              </a:rPr>
              <a:t>Taxe sur la valeur ajoutée / droits et taxes à l’importation </a:t>
            </a:r>
          </a:p>
          <a:p>
            <a:pPr marL="507566" lvl="1" indent="-285730" algn="just" defTabSz="914335">
              <a:lnSpc>
                <a:spcPct val="150000"/>
              </a:lnSpc>
              <a:buClr>
                <a:srgbClr val="3E8853">
                  <a:lumMod val="75000"/>
                </a:srgbClr>
              </a:buClr>
              <a:buFont typeface="Wingdings" panose="05000000000000000000" pitchFamily="2" charset="2"/>
              <a:buChar char="v"/>
              <a:defRPr/>
            </a:pPr>
            <a:r>
              <a:rPr lang="fr-FR" sz="2399" dirty="0">
                <a:solidFill>
                  <a:prstClr val="black"/>
                </a:solidFill>
                <a:latin typeface="Corbel" panose="020B0503020204020204" pitchFamily="34" charset="0"/>
              </a:rPr>
              <a:t>Les prestations financées dans le cadre de l’Accord du Compact sont exonérées de la taxe sur la valeur ajoutée et les droits à l’importation.</a:t>
            </a:r>
          </a:p>
          <a:p>
            <a:pPr marL="507566" lvl="1" indent="-285730" algn="just" defTabSz="914335">
              <a:lnSpc>
                <a:spcPct val="150000"/>
              </a:lnSpc>
              <a:buClr>
                <a:srgbClr val="3E8853">
                  <a:lumMod val="75000"/>
                </a:srgbClr>
              </a:buClr>
              <a:buFont typeface="Wingdings" panose="05000000000000000000" pitchFamily="2" charset="2"/>
              <a:buChar char="v"/>
              <a:defRPr/>
            </a:pPr>
            <a:r>
              <a:rPr lang="fr-MA" sz="2399" dirty="0">
                <a:solidFill>
                  <a:prstClr val="black"/>
                </a:solidFill>
                <a:latin typeface="Corbel" panose="020B0503020204020204" pitchFamily="34" charset="0"/>
              </a:rPr>
              <a:t>Pour pouvoir facturer en Hors-Taxes, la demande d’achat en exonération de la TVA </a:t>
            </a:r>
            <a:r>
              <a:rPr lang="fr-FR" sz="2399" dirty="0">
                <a:solidFill>
                  <a:prstClr val="black"/>
                </a:solidFill>
                <a:latin typeface="Corbel" panose="020B0503020204020204" pitchFamily="34" charset="0"/>
              </a:rPr>
              <a:t>/franchise douanière </a:t>
            </a:r>
            <a:r>
              <a:rPr lang="fr-MA" sz="2399" dirty="0">
                <a:solidFill>
                  <a:prstClr val="black"/>
                </a:solidFill>
                <a:latin typeface="Corbel" panose="020B0503020204020204" pitchFamily="34" charset="0"/>
              </a:rPr>
              <a:t>est déposée par l’Agence MCA-Morocco </a:t>
            </a:r>
            <a:r>
              <a:rPr lang="fr-FR" sz="2399" dirty="0">
                <a:solidFill>
                  <a:prstClr val="black"/>
                </a:solidFill>
                <a:latin typeface="Corbel" panose="020B0503020204020204" pitchFamily="34" charset="0"/>
              </a:rPr>
              <a:t>auprès de l’administration compétente sur présentation des factures pro-forma par le prestataire</a:t>
            </a:r>
            <a:r>
              <a:rPr lang="fr-MA" sz="2399" dirty="0">
                <a:solidFill>
                  <a:prstClr val="black"/>
                </a:solidFill>
                <a:latin typeface="Corbel" panose="020B0503020204020204" pitchFamily="34" charset="0"/>
              </a:rPr>
              <a:t>.</a:t>
            </a:r>
          </a:p>
          <a:p>
            <a:pPr marL="221836" lvl="1" algn="just">
              <a:lnSpc>
                <a:spcPct val="150000"/>
              </a:lnSpc>
              <a:buClr>
                <a:srgbClr val="3E8853">
                  <a:lumMod val="75000"/>
                </a:srgbClr>
              </a:buClr>
              <a:defRPr/>
            </a:pPr>
            <a:endParaRPr lang="fr-FR" sz="2399" dirty="0">
              <a:solidFill>
                <a:srgbClr val="FF0000"/>
              </a:solidFill>
              <a:latin typeface="Corbel" panose="020B0503020204020204" pitchFamily="34" charset="0"/>
            </a:endParaRPr>
          </a:p>
          <a:p>
            <a:pPr marL="507566" lvl="1" indent="-285730" algn="just" defTabSz="914335">
              <a:lnSpc>
                <a:spcPct val="150000"/>
              </a:lnSpc>
              <a:buClr>
                <a:srgbClr val="3E8853">
                  <a:lumMod val="75000"/>
                </a:srgbClr>
              </a:buClr>
              <a:buFont typeface="Wingdings" panose="05000000000000000000" pitchFamily="2" charset="2"/>
              <a:buChar char="v"/>
              <a:defRPr/>
            </a:pPr>
            <a:endParaRPr lang="fr-FR" sz="2800" dirty="0">
              <a:solidFill>
                <a:prstClr val="black"/>
              </a:solidFill>
              <a:latin typeface="Corbel" panose="020B0503020204020204" pitchFamily="34" charset="0"/>
            </a:endParaRPr>
          </a:p>
        </p:txBody>
      </p:sp>
    </p:spTree>
    <p:extLst>
      <p:ext uri="{BB962C8B-B14F-4D97-AF65-F5344CB8AC3E}">
        <p14:creationId xmlns:p14="http://schemas.microsoft.com/office/powerpoint/2010/main" val="1412067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7"/>
          </p:nvPr>
        </p:nvSpPr>
        <p:spPr>
          <a:xfrm>
            <a:off x="9680067" y="7033450"/>
            <a:ext cx="3092244" cy="276999"/>
          </a:xfrm>
          <a:prstGeom prst="rect">
            <a:avLst/>
          </a:prstGeom>
        </p:spPr>
        <p:txBody>
          <a:bodyPr vert="horz" wrap="square" lIns="0" tIns="0" rIns="0" bIns="0" rtlCol="0" anchor="ctr">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6F15528-21DE-4FAA-801E-634DDDAF4B2B}" type="slidenum">
              <a:rPr lang="fr-FR" smtClean="0"/>
              <a:pPr>
                <a:defRPr/>
              </a:pPr>
              <a:t>27</a:t>
            </a:fld>
            <a:endParaRPr lang="fr-FR" sz="1270" b="1" dirty="0">
              <a:solidFill>
                <a:srgbClr val="2683C6">
                  <a:lumMod val="50000"/>
                </a:srgbClr>
              </a:solidFill>
              <a:latin typeface="Tw Cen MT Condensed" panose="020B0606020104020203"/>
            </a:endParaRP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914335">
              <a:defRPr/>
            </a:pPr>
            <a:r>
              <a:rPr lang="fr-FR" sz="2902" b="1">
                <a:solidFill>
                  <a:prstClr val="white"/>
                </a:solidFill>
                <a:latin typeface="Tw Cen MT" panose="020B0602020104020603"/>
              </a:rPr>
              <a:t>3. Volet Fiscal : </a:t>
            </a:r>
            <a:r>
              <a:rPr lang="fr-FR" sz="2902" b="1">
                <a:solidFill>
                  <a:srgbClr val="FFC000"/>
                </a:solidFill>
                <a:latin typeface="Tw Cen MT" panose="020B0602020104020603"/>
              </a:rPr>
              <a:t>Dispositions fiscales / TVA et DD</a:t>
            </a:r>
            <a:endParaRPr lang="fr-FR" sz="2902" b="1" dirty="0">
              <a:solidFill>
                <a:srgbClr val="FFC000"/>
              </a:solidFill>
              <a:latin typeface="Tw Cen MT" panose="020B0602020104020603"/>
            </a:endParaRPr>
          </a:p>
        </p:txBody>
      </p:sp>
      <p:sp>
        <p:nvSpPr>
          <p:cNvPr id="3" name="Rectangle 2"/>
          <p:cNvSpPr/>
          <p:nvPr/>
        </p:nvSpPr>
        <p:spPr>
          <a:xfrm>
            <a:off x="246901" y="1295721"/>
            <a:ext cx="11487120" cy="4549835"/>
          </a:xfrm>
          <a:prstGeom prst="rect">
            <a:avLst/>
          </a:prstGeom>
        </p:spPr>
        <p:txBody>
          <a:bodyPr wrap="square">
            <a:spAutoFit/>
          </a:bodyPr>
          <a:lstStyle/>
          <a:p>
            <a:pPr marL="221836" lvl="1" algn="just" defTabSz="914335">
              <a:lnSpc>
                <a:spcPct val="150000"/>
              </a:lnSpc>
              <a:defRPr/>
            </a:pPr>
            <a:r>
              <a:rPr lang="fr-FR" sz="2800">
                <a:solidFill>
                  <a:prstClr val="black"/>
                </a:solidFill>
                <a:latin typeface="Corbel" panose="020B0503020204020204" pitchFamily="34" charset="0"/>
              </a:rPr>
              <a:t>En application de l’article 103 du Code Général des  Impôts : les prestataires non-résidents ayant désigné un représentant fiscal au Maroc, ou prestataires établis au Maroc, ayant supporté la TVA au nom de leur sous-traitants, peuvent formuler une demande de remboursement du crédit de TVA, auprès du service local des Impôts à la fin de chaque trimestre de l’année civile au titre des opérations réalisées au cours du ou des trimestres écoulés.</a:t>
            </a:r>
            <a:endParaRPr lang="fr-FR" sz="2800" dirty="0">
              <a:solidFill>
                <a:prstClr val="black"/>
              </a:solidFill>
              <a:latin typeface="Corbel" panose="020B0503020204020204" pitchFamily="34" charset="0"/>
            </a:endParaRPr>
          </a:p>
        </p:txBody>
      </p:sp>
    </p:spTree>
    <p:extLst>
      <p:ext uri="{BB962C8B-B14F-4D97-AF65-F5344CB8AC3E}">
        <p14:creationId xmlns:p14="http://schemas.microsoft.com/office/powerpoint/2010/main" val="3563803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12"/>
          </p:nvPr>
        </p:nvSpPr>
        <p:spPr>
          <a:xfrm>
            <a:off x="9827545" y="5867641"/>
            <a:ext cx="882922" cy="248754"/>
          </a:xfrm>
          <a:prstGeom prst="rect">
            <a:avLst/>
          </a:prstGeom>
        </p:spPr>
        <p:txBody>
          <a:bodyPr vert="horz" lIns="82918" tIns="41459" rIns="82918" bIns="41459" rtlCol="0" anchor="ctr"/>
          <a:lstStyle>
            <a:defPPr>
              <a:defRPr lang="fr-FR"/>
            </a:defPPr>
            <a:lvl1pPr marL="0" algn="l" defTabSz="829178" rtl="0" eaLnBrk="1" latinLnBrk="0" hangingPunct="1">
              <a:defRPr sz="907" kern="1200">
                <a:solidFill>
                  <a:schemeClr val="tx1">
                    <a:lumMod val="95000"/>
                    <a:lumOff val="5000"/>
                  </a:schemeClr>
                </a:solidFill>
                <a:latin typeface="+mj-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a:lstStyle>
          <a:p>
            <a:pPr>
              <a:defRPr/>
            </a:pPr>
            <a:fld id="{B6F15528-21DE-4FAA-801E-634DDDAF4B2B}" type="slidenum">
              <a:rPr lang="fr-FR" smtClean="0"/>
              <a:pPr>
                <a:defRPr/>
              </a:pPr>
              <a:t>28</a:t>
            </a:fld>
            <a:endParaRPr lang="fr-FR" sz="1270" b="1" dirty="0">
              <a:solidFill>
                <a:srgbClr val="2683C6">
                  <a:lumMod val="50000"/>
                </a:srgbClr>
              </a:solidFill>
              <a:latin typeface="Tw Cen MT Condensed" panose="020B0606020104020203"/>
            </a:endParaRP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914335">
              <a:defRPr/>
            </a:pPr>
            <a:r>
              <a:rPr lang="fr-FR" sz="2902" b="1" dirty="0">
                <a:solidFill>
                  <a:prstClr val="white"/>
                </a:solidFill>
                <a:latin typeface="Tw Cen MT" panose="020B0602020104020603"/>
              </a:rPr>
              <a:t>3. Volet Fiscal : </a:t>
            </a:r>
            <a:r>
              <a:rPr lang="fr-FR" sz="2902" b="1" dirty="0">
                <a:solidFill>
                  <a:srgbClr val="FFC000"/>
                </a:solidFill>
                <a:latin typeface="Tw Cen MT" panose="020B0602020104020603"/>
              </a:rPr>
              <a:t>Remboursement de TAXES</a:t>
            </a:r>
          </a:p>
        </p:txBody>
      </p:sp>
      <p:grpSp>
        <p:nvGrpSpPr>
          <p:cNvPr id="4" name="Groupe 3"/>
          <p:cNvGrpSpPr/>
          <p:nvPr/>
        </p:nvGrpSpPr>
        <p:grpSpPr>
          <a:xfrm>
            <a:off x="707160" y="1057099"/>
            <a:ext cx="10355668" cy="5629085"/>
            <a:chOff x="1003167" y="161178"/>
            <a:chExt cx="11420451" cy="6207874"/>
          </a:xfrm>
        </p:grpSpPr>
        <p:sp>
          <p:nvSpPr>
            <p:cNvPr id="3" name="Rectangle 2"/>
            <p:cNvSpPr/>
            <p:nvPr/>
          </p:nvSpPr>
          <p:spPr>
            <a:xfrm>
              <a:off x="1147220" y="163419"/>
              <a:ext cx="10858500" cy="6205633"/>
            </a:xfrm>
            <a:prstGeom prst="rect">
              <a:avLst/>
            </a:prstGeom>
          </p:spPr>
          <p:txBody>
            <a:bodyPr wrap="square">
              <a:spAutoFit/>
            </a:bodyPr>
            <a:lstStyle/>
            <a:p>
              <a:pPr algn="ctr" defTabSz="914335">
                <a:defRPr/>
              </a:pPr>
              <a:r>
                <a:rPr lang="fr-FR" sz="2800" b="1" dirty="0">
                  <a:solidFill>
                    <a:srgbClr val="C00000"/>
                  </a:solidFill>
                  <a:latin typeface="Corbel" panose="020B0503020204020204" pitchFamily="34" charset="0"/>
                </a:rPr>
                <a:t>Impôt sur les bénéfices / revenus </a:t>
              </a:r>
            </a:p>
            <a:p>
              <a:pPr marL="507566" lvl="1" indent="-285730" algn="just" defTabSz="914335">
                <a:lnSpc>
                  <a:spcPct val="150000"/>
                </a:lnSpc>
                <a:buClr>
                  <a:srgbClr val="3E8853">
                    <a:lumMod val="75000"/>
                  </a:srgbClr>
                </a:buClr>
                <a:buFont typeface="Wingdings" panose="05000000000000000000" pitchFamily="2" charset="2"/>
                <a:buChar char="v"/>
                <a:defRPr/>
              </a:pPr>
              <a:r>
                <a:rPr lang="fr-FR" sz="2800" dirty="0">
                  <a:solidFill>
                    <a:prstClr val="black"/>
                  </a:solidFill>
                  <a:latin typeface="Corbel" panose="020B0503020204020204" pitchFamily="34" charset="0"/>
                </a:rPr>
                <a:t>L’Agence MCA-Morocco procèdera à la retenue à la source de l’impôt sur les sociétés (IS) de 10% sur tous les montants bruts réglés (HT), en contrepartie de prestations de services en faveur des non-résidents.</a:t>
              </a:r>
            </a:p>
            <a:p>
              <a:pPr marL="507566" lvl="1" indent="-285730" algn="just" defTabSz="914335">
                <a:lnSpc>
                  <a:spcPct val="150000"/>
                </a:lnSpc>
                <a:buClr>
                  <a:srgbClr val="3E8853">
                    <a:lumMod val="75000"/>
                  </a:srgbClr>
                </a:buClr>
                <a:buFont typeface="Wingdings" panose="05000000000000000000" pitchFamily="2" charset="2"/>
                <a:buChar char="v"/>
                <a:defRPr/>
              </a:pPr>
              <a:r>
                <a:rPr lang="fr-FR" sz="2800" dirty="0">
                  <a:solidFill>
                    <a:prstClr val="black"/>
                  </a:solidFill>
                  <a:latin typeface="Corbel" panose="020B0503020204020204" pitchFamily="34" charset="0"/>
                </a:rPr>
                <a:t>Pour tous les impôts sur les bénéfices prélevés, les non-résidents concernés recevront du gouvernement du Maroc, sur demande, la preuve de paiement pour leur éviter la double imposition.</a:t>
              </a:r>
            </a:p>
          </p:txBody>
        </p:sp>
        <p:sp>
          <p:nvSpPr>
            <p:cNvPr id="6" name="Rectangle 5"/>
            <p:cNvSpPr/>
            <p:nvPr/>
          </p:nvSpPr>
          <p:spPr>
            <a:xfrm>
              <a:off x="1003167" y="161178"/>
              <a:ext cx="11420451" cy="61209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endParaRPr lang="fr-FR" sz="1632">
                <a:solidFill>
                  <a:prstClr val="white"/>
                </a:solidFill>
                <a:latin typeface="Tw Cen MT" panose="020B0602020104020603"/>
              </a:endParaRPr>
            </a:p>
          </p:txBody>
        </p:sp>
      </p:grpSp>
      <p:sp>
        <p:nvSpPr>
          <p:cNvPr id="10" name="Rectangle 9"/>
          <p:cNvSpPr/>
          <p:nvPr/>
        </p:nvSpPr>
        <p:spPr>
          <a:xfrm>
            <a:off x="152875" y="152530"/>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latin typeface="Tw Cen MT" panose="020B0602020104020603"/>
              </a:rPr>
              <a:t>Dispositions fiscales/ IS </a:t>
            </a:r>
            <a:endParaRPr lang="fr-FR" sz="2902" b="1" dirty="0">
              <a:solidFill>
                <a:srgbClr val="FFC000"/>
              </a:solidFill>
            </a:endParaRPr>
          </a:p>
        </p:txBody>
      </p:sp>
    </p:spTree>
    <p:extLst>
      <p:ext uri="{BB962C8B-B14F-4D97-AF65-F5344CB8AC3E}">
        <p14:creationId xmlns:p14="http://schemas.microsoft.com/office/powerpoint/2010/main" val="1706833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12"/>
          </p:nvPr>
        </p:nvSpPr>
        <p:spPr>
          <a:xfrm>
            <a:off x="9827545" y="5867641"/>
            <a:ext cx="882922" cy="248754"/>
          </a:xfrm>
          <a:prstGeom prst="rect">
            <a:avLst/>
          </a:prstGeom>
        </p:spPr>
        <p:txBody>
          <a:bodyPr vert="horz" lIns="82918" tIns="41459" rIns="82918" bIns="41459" rtlCol="0" anchor="ctr"/>
          <a:lstStyle>
            <a:defPPr>
              <a:defRPr lang="fr-FR"/>
            </a:defPPr>
            <a:lvl1pPr marL="0" algn="l" defTabSz="829178" rtl="0" eaLnBrk="1" latinLnBrk="0" hangingPunct="1">
              <a:defRPr sz="907" kern="1200">
                <a:solidFill>
                  <a:schemeClr val="tx1">
                    <a:lumMod val="95000"/>
                    <a:lumOff val="5000"/>
                  </a:schemeClr>
                </a:solidFill>
                <a:latin typeface="+mj-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a:lstStyle>
          <a:p>
            <a:fld id="{B6F15528-21DE-4FAA-801E-634DDDAF4B2B}" type="slidenum">
              <a:rPr lang="fr-FR" smtClean="0"/>
              <a:pPr/>
              <a:t>29</a:t>
            </a:fld>
            <a:endParaRPr lang="fr-FR" sz="1270" b="1" dirty="0">
              <a:solidFill>
                <a:schemeClr val="accent2">
                  <a:lumMod val="50000"/>
                </a:schemeClr>
              </a:solidFill>
            </a:endParaRP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latin typeface="Tw Cen MT" panose="020B0602020104020603"/>
              </a:rPr>
              <a:t>Proposition financière/Offre</a:t>
            </a:r>
            <a:endParaRPr lang="fr-FR" sz="2902" b="1" dirty="0">
              <a:solidFill>
                <a:srgbClr val="FFC000"/>
              </a:solidFill>
            </a:endParaRPr>
          </a:p>
        </p:txBody>
      </p:sp>
      <p:grpSp>
        <p:nvGrpSpPr>
          <p:cNvPr id="4" name="Groupe 3"/>
          <p:cNvGrpSpPr/>
          <p:nvPr/>
        </p:nvGrpSpPr>
        <p:grpSpPr>
          <a:xfrm>
            <a:off x="749754" y="803372"/>
            <a:ext cx="10355669" cy="5842497"/>
            <a:chOff x="1050140" y="-118638"/>
            <a:chExt cx="11420452" cy="6443230"/>
          </a:xfrm>
        </p:grpSpPr>
        <p:sp>
          <p:nvSpPr>
            <p:cNvPr id="3" name="Rectangle 2"/>
            <p:cNvSpPr/>
            <p:nvPr/>
          </p:nvSpPr>
          <p:spPr>
            <a:xfrm>
              <a:off x="1331116" y="-118638"/>
              <a:ext cx="10858499" cy="6443230"/>
            </a:xfrm>
            <a:prstGeom prst="rect">
              <a:avLst/>
            </a:prstGeom>
          </p:spPr>
          <p:txBody>
            <a:bodyPr wrap="square">
              <a:spAutoFit/>
            </a:bodyPr>
            <a:lstStyle/>
            <a:p>
              <a:pPr marL="564719" lvl="1" indent="-342881" algn="just" defTabSz="914335">
                <a:lnSpc>
                  <a:spcPct val="150000"/>
                </a:lnSpc>
                <a:buClr>
                  <a:srgbClr val="3E8853">
                    <a:lumMod val="75000"/>
                  </a:srgbClr>
                </a:buClr>
                <a:buFont typeface="Wingdings" panose="05000000000000000000" pitchFamily="2" charset="2"/>
                <a:buChar char="v"/>
                <a:defRPr/>
              </a:pPr>
              <a:r>
                <a:rPr lang="fr-FR" sz="2800" dirty="0">
                  <a:solidFill>
                    <a:prstClr val="black"/>
                  </a:solidFill>
                  <a:latin typeface="Corbel" panose="020B0503020204020204" pitchFamily="34" charset="0"/>
                </a:rPr>
                <a:t>Elle doit inclure tous les coûts, les prix, les frais, y compris toutes les taxes payées au Maroc ainsi que tous les droits et taxes payés dans le pays d’origine, y compris les droits de douane et autres prélèvements  que le consultant est susceptible de subir. </a:t>
              </a:r>
            </a:p>
            <a:p>
              <a:pPr marL="563526" lvl="1" indent="-342876" algn="just" defTabSz="914335">
                <a:lnSpc>
                  <a:spcPct val="150000"/>
                </a:lnSpc>
                <a:buClr>
                  <a:srgbClr val="3E8853">
                    <a:lumMod val="75000"/>
                  </a:srgbClr>
                </a:buClr>
                <a:buFont typeface="Wingdings" panose="05000000000000000000" pitchFamily="2" charset="2"/>
                <a:buChar char="v"/>
                <a:defRPr/>
              </a:pPr>
              <a:r>
                <a:rPr lang="fr-FR" sz="2800" dirty="0">
                  <a:solidFill>
                    <a:prstClr val="black"/>
                  </a:solidFill>
                  <a:latin typeface="Corbel" panose="020B0503020204020204" pitchFamily="34" charset="0"/>
                </a:rPr>
                <a:t>Cette proposition/offre ne devra pas inclure les montants de la TVA ainsi que les droits de douanes au Maroc, quand ils existent, et pour lesquels les fournisseurs recevront des attestations d’exonération et des franchises douanières.</a:t>
              </a:r>
            </a:p>
          </p:txBody>
        </p:sp>
        <p:sp>
          <p:nvSpPr>
            <p:cNvPr id="6" name="Rectangle 5"/>
            <p:cNvSpPr/>
            <p:nvPr/>
          </p:nvSpPr>
          <p:spPr>
            <a:xfrm>
              <a:off x="1050140" y="54711"/>
              <a:ext cx="11420452" cy="61667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Tree>
    <p:extLst>
      <p:ext uri="{BB962C8B-B14F-4D97-AF65-F5344CB8AC3E}">
        <p14:creationId xmlns:p14="http://schemas.microsoft.com/office/powerpoint/2010/main" val="421355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87" name="Rectangle 86"/>
              <p:cNvSpPr/>
              <p:nvPr/>
            </p:nvSpPr>
            <p:spPr>
              <a:xfrm>
                <a:off x="1987220" y="1527351"/>
                <a:ext cx="52937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92" name="Rectangle 91"/>
              <p:cNvSpPr/>
              <p:nvPr/>
            </p:nvSpPr>
            <p:spPr>
              <a:xfrm>
                <a:off x="1990755" y="1527351"/>
                <a:ext cx="522308"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 contexte, objectif et étendue de la prestation, durée, période et livraison</a:t>
            </a:r>
            <a:endParaRPr lang="en-US" sz="1632" b="1" dirty="0">
              <a:solidFill>
                <a:srgbClr val="0070C0"/>
              </a:solidFill>
              <a:latin typeface="Corbel" panose="020B0503020204020204" pitchFamily="34" charset="0"/>
            </a:endParaRPr>
          </a:p>
        </p:txBody>
      </p:sp>
      <p:sp>
        <p:nvSpPr>
          <p:cNvPr id="97" name="Rectangle 96"/>
          <p:cNvSpPr/>
          <p:nvPr/>
        </p:nvSpPr>
        <p:spPr>
          <a:xfrm>
            <a:off x="2177775" y="3613664"/>
            <a:ext cx="8285083"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dispositions fiscales pour les consultants/fournisseurs.</a:t>
            </a:r>
          </a:p>
        </p:txBody>
      </p:sp>
    </p:spTree>
    <p:extLst>
      <p:ext uri="{BB962C8B-B14F-4D97-AF65-F5344CB8AC3E}">
        <p14:creationId xmlns:p14="http://schemas.microsoft.com/office/powerpoint/2010/main" val="138143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7506" b="7329"/>
          <a:stretch/>
        </p:blipFill>
        <p:spPr>
          <a:xfrm>
            <a:off x="9733268" y="346381"/>
            <a:ext cx="1905194" cy="1665399"/>
          </a:xfrm>
          <a:prstGeom prst="rect">
            <a:avLst/>
          </a:prstGeom>
        </p:spPr>
      </p:pic>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33898" r="24347"/>
          <a:stretch/>
        </p:blipFill>
        <p:spPr>
          <a:xfrm>
            <a:off x="8594751" y="4617890"/>
            <a:ext cx="3597010" cy="2225447"/>
          </a:xfrm>
          <a:prstGeom prst="rect">
            <a:avLst/>
          </a:prstGeom>
        </p:spPr>
      </p:pic>
      <p:sp>
        <p:nvSpPr>
          <p:cNvPr id="8" name="ZoneTexte 7"/>
          <p:cNvSpPr txBox="1"/>
          <p:nvPr/>
        </p:nvSpPr>
        <p:spPr>
          <a:xfrm>
            <a:off x="606074" y="1787247"/>
            <a:ext cx="10650517" cy="584775"/>
          </a:xfrm>
          <a:prstGeom prst="rect">
            <a:avLst/>
          </a:prstGeom>
          <a:noFill/>
        </p:spPr>
        <p:txBody>
          <a:bodyPr wrap="square" rtlCol="0">
            <a:spAutoFit/>
          </a:bodyPr>
          <a:lstStyle/>
          <a:p>
            <a:pPr algn="ctr"/>
            <a:r>
              <a:rPr lang="fr-FR" sz="1600" b="1" dirty="0">
                <a:solidFill>
                  <a:srgbClr val="002060"/>
                </a:solidFill>
              </a:rPr>
              <a:t>   </a:t>
            </a:r>
          </a:p>
          <a:p>
            <a:pPr algn="ctr"/>
            <a:r>
              <a:rPr lang="fr-FR" sz="1600" b="1" dirty="0">
                <a:solidFill>
                  <a:srgbClr val="002060"/>
                </a:solidFill>
              </a:rPr>
              <a:t>			</a:t>
            </a:r>
          </a:p>
        </p:txBody>
      </p:sp>
      <p:sp>
        <p:nvSpPr>
          <p:cNvPr id="9" name="Rectangle 8"/>
          <p:cNvSpPr/>
          <p:nvPr/>
        </p:nvSpPr>
        <p:spPr>
          <a:xfrm>
            <a:off x="3492400" y="4432331"/>
            <a:ext cx="5207200" cy="657103"/>
          </a:xfrm>
          <a:prstGeom prst="rect">
            <a:avLst/>
          </a:prstGeom>
        </p:spPr>
        <p:txBody>
          <a:bodyPr wrap="square">
            <a:spAutoFit/>
          </a:bodyPr>
          <a:lstStyle/>
          <a:p>
            <a:pPr algn="ctr"/>
            <a:endParaRPr lang="fr-FR" sz="1200" b="1" dirty="0">
              <a:solidFill>
                <a:srgbClr val="002060"/>
              </a:solidFill>
            </a:endParaRPr>
          </a:p>
          <a:p>
            <a:pPr algn="ctr"/>
            <a:endParaRPr lang="fr-FR" sz="1200" b="1" dirty="0">
              <a:solidFill>
                <a:srgbClr val="002060"/>
              </a:solidFill>
            </a:endParaRPr>
          </a:p>
          <a:p>
            <a:pPr algn="ctr"/>
            <a:endParaRPr lang="fr-FR" sz="1270" b="1" dirty="0">
              <a:solidFill>
                <a:srgbClr val="002060"/>
              </a:solidFill>
              <a:cs typeface="Arial" panose="020B0604020202020204" pitchFamily="34" charset="0"/>
            </a:endParaRPr>
          </a:p>
        </p:txBody>
      </p:sp>
      <p:grpSp>
        <p:nvGrpSpPr>
          <p:cNvPr id="12" name="Groupe 11"/>
          <p:cNvGrpSpPr/>
          <p:nvPr/>
        </p:nvGrpSpPr>
        <p:grpSpPr>
          <a:xfrm>
            <a:off x="2654595" y="3014682"/>
            <a:ext cx="7319532" cy="1441672"/>
            <a:chOff x="1439652" y="2636910"/>
            <a:chExt cx="6264696" cy="1512169"/>
          </a:xfrm>
          <a:solidFill>
            <a:schemeClr val="accent2">
              <a:lumMod val="75000"/>
            </a:schemeClr>
          </a:solidFill>
        </p:grpSpPr>
        <p:sp>
          <p:nvSpPr>
            <p:cNvPr id="13" name="Rectangle à coins arrondis 12"/>
            <p:cNvSpPr/>
            <p:nvPr/>
          </p:nvSpPr>
          <p:spPr>
            <a:xfrm>
              <a:off x="1439652" y="2636910"/>
              <a:ext cx="6264696" cy="1512169"/>
            </a:xfrm>
            <a:prstGeom prst="round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32" dirty="0"/>
            </a:p>
          </p:txBody>
        </p:sp>
        <p:sp>
          <p:nvSpPr>
            <p:cNvPr id="14" name="Rectangle 2"/>
            <p:cNvSpPr txBox="1">
              <a:spLocks noChangeArrowheads="1"/>
            </p:cNvSpPr>
            <p:nvPr/>
          </p:nvSpPr>
          <p:spPr>
            <a:xfrm>
              <a:off x="1439652" y="3102523"/>
              <a:ext cx="6264696" cy="524379"/>
            </a:xfrm>
            <a:prstGeom prst="rect">
              <a:avLst/>
            </a:prstGeom>
            <a:grp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82918" tIns="41459" rIns="82918" bIns="41459"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64" b="1" dirty="0">
                  <a:solidFill>
                    <a:schemeClr val="bg1"/>
                  </a:solidFill>
                  <a:latin typeface="+mn-lt"/>
                </a:rPr>
                <a:t>Merci pour votre attention </a:t>
              </a:r>
            </a:p>
          </p:txBody>
        </p:sp>
      </p:gr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534" y="280611"/>
            <a:ext cx="1520161" cy="1520161"/>
          </a:xfrm>
          <a:prstGeom prst="rect">
            <a:avLst/>
          </a:prstGeom>
        </p:spPr>
      </p:pic>
    </p:spTree>
    <p:extLst>
      <p:ext uri="{BB962C8B-B14F-4D97-AF65-F5344CB8AC3E}">
        <p14:creationId xmlns:p14="http://schemas.microsoft.com/office/powerpoint/2010/main" val="307775758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365"/>
          </a:xfrm>
        </p:spPr>
        <p:txBody>
          <a:bodyPr/>
          <a:lstStyle/>
          <a:p>
            <a:pPr algn="r" defTabSz="829178">
              <a:defRPr/>
            </a:pPr>
            <a:r>
              <a:rPr lang="fr-FR" sz="1270" b="1" dirty="0">
                <a:solidFill>
                  <a:srgbClr val="2683C6">
                    <a:lumMod val="50000"/>
                  </a:srgbClr>
                </a:solidFill>
                <a:latin typeface="Calibri"/>
              </a:rPr>
              <a:t>-</a:t>
            </a:r>
            <a:fld id="{B6F15528-21DE-4FAA-801E-634DDDAF4B2B}" type="slidenum">
              <a:rPr lang="fr-FR" sz="1270" b="1">
                <a:solidFill>
                  <a:srgbClr val="2683C6">
                    <a:lumMod val="50000"/>
                  </a:srgbClr>
                </a:solidFill>
                <a:latin typeface="Calibri"/>
              </a:rPr>
              <a:pPr algn="r" defTabSz="829178">
                <a:defRPr/>
              </a:pPr>
              <a:t>4</a:t>
            </a:fld>
            <a:r>
              <a:rPr lang="fr-FR" sz="1270" b="1" dirty="0">
                <a:solidFill>
                  <a:srgbClr val="2683C6">
                    <a:lumMod val="50000"/>
                  </a:srgbClr>
                </a:solidFill>
                <a:latin typeface="Calibri"/>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829178">
              <a:defRPr/>
            </a:pPr>
            <a:r>
              <a:rPr lang="fr-FR" sz="2902" b="1" dirty="0">
                <a:solidFill>
                  <a:prstClr val="white"/>
                </a:solidFill>
                <a:latin typeface="Calibri"/>
              </a:rPr>
              <a:t>1. Volet Technique : </a:t>
            </a:r>
            <a:r>
              <a:rPr lang="fr-FR" sz="2902" b="1" dirty="0">
                <a:solidFill>
                  <a:srgbClr val="FFC000"/>
                </a:solidFill>
                <a:latin typeface="Calibri"/>
              </a:rPr>
              <a:t>Contexte de la prestation</a:t>
            </a:r>
          </a:p>
        </p:txBody>
      </p:sp>
      <p:graphicFrame>
        <p:nvGraphicFramePr>
          <p:cNvPr id="18" name="Tableau 17"/>
          <p:cNvGraphicFramePr>
            <a:graphicFrameLocks noGrp="1"/>
          </p:cNvGraphicFramePr>
          <p:nvPr/>
        </p:nvGraphicFramePr>
        <p:xfrm>
          <a:off x="838201" y="1612893"/>
          <a:ext cx="10515600" cy="4939394"/>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0000"/>
                    </a:ext>
                  </a:extLst>
                </a:gridCol>
              </a:tblGrid>
              <a:tr h="4849090">
                <a:tc>
                  <a:txBody>
                    <a:bodyPr/>
                    <a:lstStyle/>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fr-MA" sz="2000" b="0" i="0" u="none" strike="noStrike" kern="1200" cap="none" spc="0" normalizeH="0" baseline="0" noProof="0" dirty="0">
                          <a:ln>
                            <a:noFill/>
                          </a:ln>
                          <a:solidFill>
                            <a:prstClr val="black"/>
                          </a:solidFill>
                          <a:effectLst/>
                          <a:uLnTx/>
                          <a:uFillTx/>
                          <a:latin typeface="Calibri" panose="020F0502020204030204"/>
                          <a:ea typeface="+mn-ea"/>
                          <a:cs typeface="+mn-cs"/>
                        </a:rPr>
                        <a:t>Projet encadré par plusieurs discours de Sa Majesté Le Roi Mohammed VI que Dieu l’Assiste depuis décembre 2015, date des assises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nationales sur « la politique foncière de l’Etat et son rôle dans le développement économique et social </a:t>
                      </a:r>
                      <a:r>
                        <a:rPr kumimoji="0" lang="fr-MA" sz="2000" b="0" i="0" u="none" strike="noStrike" kern="1200" cap="none" spc="0" normalizeH="0" baseline="0" noProof="0" dirty="0">
                          <a:ln>
                            <a:noFill/>
                          </a:ln>
                          <a:solidFill>
                            <a:prstClr val="black"/>
                          </a:solidFill>
                          <a:effectLst/>
                          <a:uLnTx/>
                          <a:uFillTx/>
                          <a:latin typeface="Calibri" panose="020F0502020204030204"/>
                          <a:ea typeface="+mn-ea"/>
                          <a:cs typeface="+mn-cs"/>
                        </a:rPr>
                        <a:t>du foncier ».</a:t>
                      </a: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fr-MA"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fr-MA" sz="2000" b="0" i="0" u="none" strike="noStrike" kern="1200" cap="none" spc="0" normalizeH="0" baseline="0" noProof="0" dirty="0">
                          <a:ln>
                            <a:noFill/>
                          </a:ln>
                          <a:solidFill>
                            <a:prstClr val="black"/>
                          </a:solidFill>
                          <a:effectLst/>
                          <a:uLnTx/>
                          <a:uFillTx/>
                          <a:latin typeface="Calibri" panose="020F0502020204030204"/>
                          <a:ea typeface="+mn-ea"/>
                          <a:cs typeface="+mn-cs"/>
                        </a:rPr>
                        <a:t>Contribuer à la dynamisation d’une politique publique de développement rural dans les terres collectives situées en périmètre d’irrigation (Code des investissements agricoles). </a:t>
                      </a: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fr-MA" sz="1000" b="0" i="0" u="none" strike="noStrike" kern="1200" cap="none" spc="0" normalizeH="0" baseline="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fr-MA" sz="2000" b="0" i="0" u="none" strike="noStrike" kern="1200" cap="none" spc="0" normalizeH="0" baseline="0" dirty="0">
                          <a:ln>
                            <a:noFill/>
                          </a:ln>
                          <a:solidFill>
                            <a:prstClr val="black"/>
                          </a:solidFill>
                          <a:effectLst/>
                          <a:uLnTx/>
                          <a:uFillTx/>
                          <a:latin typeface="Calibri" panose="020F0502020204030204"/>
                          <a:ea typeface="+mn-ea"/>
                          <a:cs typeface="+mn-cs"/>
                        </a:rPr>
                        <a:t>Projet Foncier Rural vise l’amélioration de la productivité du foncier rural, la lutte contre la pauvreté et l’impulsion de la création d’emplois, à travers l’appropriation des terres et l’accompagnement des bénéficiaires.</a:t>
                      </a: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fr-MA" sz="1000" b="0" i="0" u="none" strike="noStrike" kern="1200" cap="none" spc="0" normalizeH="0" baseline="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fr-MA" sz="2000" b="0" i="0" u="none" strike="noStrike" kern="1200" cap="none" spc="0" normalizeH="0" baseline="0" dirty="0">
                          <a:ln>
                            <a:noFill/>
                          </a:ln>
                          <a:solidFill>
                            <a:prstClr val="black"/>
                          </a:solidFill>
                          <a:effectLst/>
                          <a:uLnTx/>
                          <a:uFillTx/>
                          <a:latin typeface="Calibri" panose="020F0502020204030204"/>
                          <a:ea typeface="+mn-ea"/>
                          <a:cs typeface="+mn-cs"/>
                        </a:rPr>
                        <a:t>Cadre général : Compact II &gt; programme de coopération conclu entre le gouvernement du Royaume du Maroc et le gouvernement des Etats Unis, représenté par Millennium Challenge Corporation (MCC).</a:t>
                      </a: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fr-MA" sz="1000" b="0" i="0" u="none" strike="noStrike" kern="1200" cap="none" spc="0" normalizeH="0" baseline="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fr-MA" sz="2000" b="0" i="0" u="none" strike="noStrike" kern="1200" cap="none" spc="0" normalizeH="0" baseline="0" noProof="0" dirty="0">
                          <a:ln>
                            <a:noFill/>
                          </a:ln>
                          <a:solidFill>
                            <a:prstClr val="black"/>
                          </a:solidFill>
                          <a:effectLst/>
                          <a:uLnTx/>
                          <a:uFillTx/>
                          <a:latin typeface="Calibri" panose="020F0502020204030204"/>
                          <a:ea typeface="+mn-ea"/>
                          <a:cs typeface="+mn-cs"/>
                        </a:rPr>
                        <a:t>Budget de $33 millions.</a:t>
                      </a:r>
                    </a:p>
                  </a:txBody>
                  <a:tcPr marL="82915" marR="82915" marT="41457" marB="41457"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8" name="Chevron 57"/>
          <p:cNvSpPr/>
          <p:nvPr/>
        </p:nvSpPr>
        <p:spPr>
          <a:xfrm>
            <a:off x="1917892" y="956103"/>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MA" sz="2800" b="1" dirty="0">
                <a:solidFill>
                  <a:srgbClr val="C00000"/>
                </a:solidFill>
                <a:latin typeface="Corbel" panose="020B0503020204020204" pitchFamily="34" charset="0"/>
              </a:rPr>
              <a:t>Aperçu du Projet « Foncier Rural »</a:t>
            </a:r>
          </a:p>
        </p:txBody>
      </p:sp>
    </p:spTree>
    <p:extLst>
      <p:ext uri="{BB962C8B-B14F-4D97-AF65-F5344CB8AC3E}">
        <p14:creationId xmlns:p14="http://schemas.microsoft.com/office/powerpoint/2010/main" val="195581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365"/>
          </a:xfrm>
        </p:spPr>
        <p:txBody>
          <a:bodyPr/>
          <a:lstStyle/>
          <a:p>
            <a:pPr algn="r" defTabSz="829178">
              <a:defRPr/>
            </a:pPr>
            <a:r>
              <a:rPr lang="fr-FR" sz="1270" b="1" dirty="0">
                <a:solidFill>
                  <a:srgbClr val="2683C6">
                    <a:lumMod val="50000"/>
                  </a:srgbClr>
                </a:solidFill>
                <a:latin typeface="Calibri"/>
              </a:rPr>
              <a:t>-</a:t>
            </a:r>
            <a:fld id="{B6F15528-21DE-4FAA-801E-634DDDAF4B2B}" type="slidenum">
              <a:rPr lang="fr-FR" sz="1270" b="1">
                <a:solidFill>
                  <a:srgbClr val="2683C6">
                    <a:lumMod val="50000"/>
                  </a:srgbClr>
                </a:solidFill>
                <a:latin typeface="Calibri"/>
              </a:rPr>
              <a:pPr algn="r" defTabSz="829178">
                <a:defRPr/>
              </a:pPr>
              <a:t>5</a:t>
            </a:fld>
            <a:r>
              <a:rPr lang="fr-FR" sz="1270" b="1" dirty="0">
                <a:solidFill>
                  <a:srgbClr val="2683C6">
                    <a:lumMod val="50000"/>
                  </a:srgbClr>
                </a:solidFill>
                <a:latin typeface="Calibri"/>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829178">
              <a:defRPr/>
            </a:pPr>
            <a:r>
              <a:rPr lang="fr-FR" sz="2902" b="1" dirty="0">
                <a:solidFill>
                  <a:prstClr val="white"/>
                </a:solidFill>
                <a:latin typeface="Calibri"/>
              </a:rPr>
              <a:t>1. Volet Technique : </a:t>
            </a:r>
            <a:r>
              <a:rPr lang="fr-FR" sz="2902" b="1" dirty="0">
                <a:solidFill>
                  <a:srgbClr val="FFC000"/>
                </a:solidFill>
                <a:latin typeface="Calibri"/>
              </a:rPr>
              <a:t>Contexte de la prestation</a:t>
            </a:r>
          </a:p>
        </p:txBody>
      </p:sp>
      <p:graphicFrame>
        <p:nvGraphicFramePr>
          <p:cNvPr id="18" name="Tableau 17"/>
          <p:cNvGraphicFramePr>
            <a:graphicFrameLocks noGrp="1"/>
          </p:cNvGraphicFramePr>
          <p:nvPr/>
        </p:nvGraphicFramePr>
        <p:xfrm>
          <a:off x="577273" y="1788453"/>
          <a:ext cx="11037455" cy="4516580"/>
        </p:xfrm>
        <a:graphic>
          <a:graphicData uri="http://schemas.openxmlformats.org/drawingml/2006/table">
            <a:tbl>
              <a:tblPr firstRow="1" bandRow="1">
                <a:tableStyleId>{5C22544A-7EE6-4342-B048-85BDC9FD1C3A}</a:tableStyleId>
              </a:tblPr>
              <a:tblGrid>
                <a:gridCol w="11037455">
                  <a:extLst>
                    <a:ext uri="{9D8B030D-6E8A-4147-A177-3AD203B41FA5}">
                      <a16:colId xmlns:a16="http://schemas.microsoft.com/office/drawing/2014/main" val="20000"/>
                    </a:ext>
                  </a:extLst>
                </a:gridCol>
              </a:tblGrid>
              <a:tr h="4516580">
                <a:tc>
                  <a:txBody>
                    <a:bodyPr/>
                    <a:lstStyle/>
                    <a:p>
                      <a:pPr marL="0" marR="0" lvl="0" indent="0" algn="just"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fr-MA"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82915" marR="82915" marT="41457" marB="41457"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9" name="Diagramme 8"/>
          <p:cNvGraphicFramePr/>
          <p:nvPr/>
        </p:nvGraphicFramePr>
        <p:xfrm>
          <a:off x="1070804" y="2167143"/>
          <a:ext cx="9800395" cy="375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hevron 9"/>
          <p:cNvSpPr/>
          <p:nvPr/>
        </p:nvSpPr>
        <p:spPr>
          <a:xfrm>
            <a:off x="1917892" y="956103"/>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MA" sz="2800" b="1" dirty="0">
                <a:solidFill>
                  <a:srgbClr val="C00000"/>
                </a:solidFill>
                <a:latin typeface="Corbel" panose="020B0503020204020204" pitchFamily="34" charset="0"/>
              </a:rPr>
              <a:t>Composantes du Projet « Foncier Rural »</a:t>
            </a:r>
          </a:p>
        </p:txBody>
      </p:sp>
    </p:spTree>
    <p:extLst>
      <p:ext uri="{BB962C8B-B14F-4D97-AF65-F5344CB8AC3E}">
        <p14:creationId xmlns:p14="http://schemas.microsoft.com/office/powerpoint/2010/main" val="86082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321077"/>
            <a:ext cx="2803939" cy="195365"/>
          </a:xfrm>
        </p:spPr>
        <p:txBody>
          <a:bodyPr/>
          <a:lstStyle/>
          <a:p>
            <a:pPr algn="r" defTabSz="829178">
              <a:defRPr/>
            </a:pPr>
            <a:r>
              <a:rPr lang="fr-FR" sz="1270" b="1" dirty="0">
                <a:solidFill>
                  <a:srgbClr val="2683C6">
                    <a:lumMod val="50000"/>
                  </a:srgbClr>
                </a:solidFill>
                <a:latin typeface="Calibri"/>
              </a:rPr>
              <a:t>-</a:t>
            </a:r>
            <a:fld id="{B6F15528-21DE-4FAA-801E-634DDDAF4B2B}" type="slidenum">
              <a:rPr lang="fr-FR" sz="1270" b="1">
                <a:solidFill>
                  <a:srgbClr val="2683C6">
                    <a:lumMod val="50000"/>
                  </a:srgbClr>
                </a:solidFill>
                <a:latin typeface="Calibri"/>
              </a:rPr>
              <a:pPr algn="r" defTabSz="829178">
                <a:defRPr/>
              </a:pPr>
              <a:t>6</a:t>
            </a:fld>
            <a:r>
              <a:rPr lang="fr-FR" sz="1270" b="1" dirty="0">
                <a:solidFill>
                  <a:srgbClr val="2683C6">
                    <a:lumMod val="50000"/>
                  </a:srgbClr>
                </a:solidFill>
                <a:latin typeface="Calibri"/>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829178">
              <a:defRPr/>
            </a:pPr>
            <a:r>
              <a:rPr lang="fr-FR" sz="2902" b="1" dirty="0">
                <a:solidFill>
                  <a:prstClr val="white"/>
                </a:solidFill>
                <a:latin typeface="Calibri"/>
              </a:rPr>
              <a:t>1. Volet Technique : </a:t>
            </a:r>
            <a:r>
              <a:rPr lang="fr-FR" sz="2902" b="1" dirty="0">
                <a:solidFill>
                  <a:srgbClr val="FFC000"/>
                </a:solidFill>
                <a:latin typeface="Calibri"/>
              </a:rPr>
              <a:t>Contexte de la prestation</a:t>
            </a:r>
          </a:p>
        </p:txBody>
      </p:sp>
      <p:graphicFrame>
        <p:nvGraphicFramePr>
          <p:cNvPr id="18" name="Tableau 17"/>
          <p:cNvGraphicFramePr>
            <a:graphicFrameLocks noGrp="1"/>
          </p:cNvGraphicFramePr>
          <p:nvPr/>
        </p:nvGraphicFramePr>
        <p:xfrm>
          <a:off x="577273" y="1708738"/>
          <a:ext cx="11037455" cy="4387272"/>
        </p:xfrm>
        <a:graphic>
          <a:graphicData uri="http://schemas.openxmlformats.org/drawingml/2006/table">
            <a:tbl>
              <a:tblPr firstRow="1" bandRow="1">
                <a:tableStyleId>{5C22544A-7EE6-4342-B048-85BDC9FD1C3A}</a:tableStyleId>
              </a:tblPr>
              <a:tblGrid>
                <a:gridCol w="11037455">
                  <a:extLst>
                    <a:ext uri="{9D8B030D-6E8A-4147-A177-3AD203B41FA5}">
                      <a16:colId xmlns:a16="http://schemas.microsoft.com/office/drawing/2014/main" val="20000"/>
                    </a:ext>
                  </a:extLst>
                </a:gridCol>
              </a:tblGrid>
              <a:tr h="4387272">
                <a:tc>
                  <a:txBody>
                    <a:bodyPr/>
                    <a:lstStyle/>
                    <a:p>
                      <a:pPr marL="0" marR="0" lvl="0" indent="0" algn="just"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fr-MA"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82915" marR="82915" marT="41457" marB="41457"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Rectangle 9"/>
          <p:cNvSpPr/>
          <p:nvPr/>
        </p:nvSpPr>
        <p:spPr>
          <a:xfrm>
            <a:off x="2054670" y="1865902"/>
            <a:ext cx="2746110" cy="453399"/>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MA" sz="1600" b="1" dirty="0">
                <a:solidFill>
                  <a:schemeClr val="bg1"/>
                </a:solidFill>
              </a:rPr>
              <a:t>OPERATION MELKISATION</a:t>
            </a:r>
          </a:p>
        </p:txBody>
      </p:sp>
      <p:sp>
        <p:nvSpPr>
          <p:cNvPr id="11" name="Rectangle 10"/>
          <p:cNvSpPr/>
          <p:nvPr/>
        </p:nvSpPr>
        <p:spPr>
          <a:xfrm>
            <a:off x="7485246" y="1886222"/>
            <a:ext cx="3029530" cy="448076"/>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MA" sz="1600" b="1" dirty="0">
                <a:solidFill>
                  <a:schemeClr val="bg1"/>
                </a:solidFill>
              </a:rPr>
              <a:t>MESURE D’ACCOMPAGNEMENT</a:t>
            </a:r>
          </a:p>
        </p:txBody>
      </p:sp>
      <p:graphicFrame>
        <p:nvGraphicFramePr>
          <p:cNvPr id="12" name="Diagramme 11"/>
          <p:cNvGraphicFramePr/>
          <p:nvPr/>
        </p:nvGraphicFramePr>
        <p:xfrm>
          <a:off x="911043" y="2319302"/>
          <a:ext cx="4829775" cy="3459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3" name="Connecteur droit 12"/>
          <p:cNvCxnSpPr/>
          <p:nvPr/>
        </p:nvCxnSpPr>
        <p:spPr>
          <a:xfrm>
            <a:off x="6096000" y="1886222"/>
            <a:ext cx="0" cy="4032304"/>
          </a:xfrm>
          <a:prstGeom prst="line">
            <a:avLst/>
          </a:prstGeom>
          <a:ln w="1905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4" name="Diagramme 13"/>
          <p:cNvGraphicFramePr/>
          <p:nvPr/>
        </p:nvGraphicFramePr>
        <p:xfrm>
          <a:off x="6627093" y="2334298"/>
          <a:ext cx="4610890" cy="345957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Chevron 14"/>
          <p:cNvSpPr/>
          <p:nvPr/>
        </p:nvSpPr>
        <p:spPr>
          <a:xfrm>
            <a:off x="1917892" y="956103"/>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MA" sz="2800" b="1" dirty="0">
                <a:solidFill>
                  <a:srgbClr val="C00000"/>
                </a:solidFill>
                <a:latin typeface="Corbel" panose="020B0503020204020204" pitchFamily="34" charset="0"/>
              </a:rPr>
              <a:t>Partenaires</a:t>
            </a:r>
          </a:p>
        </p:txBody>
      </p:sp>
    </p:spTree>
    <p:extLst>
      <p:ext uri="{BB962C8B-B14F-4D97-AF65-F5344CB8AC3E}">
        <p14:creationId xmlns:p14="http://schemas.microsoft.com/office/powerpoint/2010/main" val="111697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2" y="1371458"/>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Objectif de la prestation</a:t>
            </a:r>
            <a:endParaRPr lang="fr-FR" sz="2800" dirty="0">
              <a:solidFill>
                <a:srgbClr val="C00000"/>
              </a:solidFill>
              <a:latin typeface="Corbel" panose="020B0503020204020204" pitchFamily="34" charset="0"/>
            </a:endParaRPr>
          </a:p>
        </p:txBody>
      </p:sp>
      <p:sp>
        <p:nvSpPr>
          <p:cNvPr id="6" name="Rectangle 5"/>
          <p:cNvSpPr/>
          <p:nvPr/>
        </p:nvSpPr>
        <p:spPr>
          <a:xfrm>
            <a:off x="572892" y="2148169"/>
            <a:ext cx="11046691" cy="4437357"/>
          </a:xfrm>
          <a:prstGeom prst="rect">
            <a:avLst/>
          </a:prstGeom>
          <a:noFill/>
          <a:ln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solidFill>
                <a:srgbClr val="C00000"/>
              </a:solidFill>
            </a:endParaRPr>
          </a:p>
        </p:txBody>
      </p:sp>
      <p:sp>
        <p:nvSpPr>
          <p:cNvPr id="9" name="Content Placeholder 2"/>
          <p:cNvSpPr txBox="1">
            <a:spLocks/>
          </p:cNvSpPr>
          <p:nvPr/>
        </p:nvSpPr>
        <p:spPr>
          <a:xfrm>
            <a:off x="924299" y="2312496"/>
            <a:ext cx="10307356" cy="221599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lvl="0" indent="-342900" algn="just">
              <a:buClr>
                <a:schemeClr val="accent5">
                  <a:lumMod val="75000"/>
                </a:schemeClr>
              </a:buClr>
              <a:buFont typeface="Wingdings" panose="05000000000000000000" pitchFamily="2" charset="2"/>
              <a:buChar char="§"/>
            </a:pPr>
            <a:r>
              <a:rPr lang="fr-MA" sz="2400" b="0" dirty="0">
                <a:solidFill>
                  <a:schemeClr val="tx1"/>
                </a:solidFill>
                <a:latin typeface="Corbel" panose="020B0503020204020204" pitchFamily="34" charset="0"/>
              </a:rPr>
              <a:t> </a:t>
            </a:r>
            <a:r>
              <a:rPr lang="fr-MA" sz="2000" b="0" dirty="0">
                <a:solidFill>
                  <a:schemeClr val="tx1"/>
                </a:solidFill>
                <a:latin typeface="Calibri" panose="020F0502020204030204" pitchFamily="34" charset="0"/>
                <a:cs typeface="Calibri" panose="020F0502020204030204" pitchFamily="34" charset="0"/>
              </a:rPr>
              <a:t>La présente prestation consiste en l’acquisition, livraison, installation et mise en marche des équipements d’une parcelle type en système de gouttes à gouttes, kit pompage solaire, serres, petits outillages agricoles et plantation au niveau du CRJEA.</a:t>
            </a:r>
          </a:p>
          <a:p>
            <a:pPr marL="342900" lvl="0" indent="-342900" algn="just">
              <a:buClr>
                <a:schemeClr val="accent5">
                  <a:lumMod val="75000"/>
                </a:schemeClr>
              </a:buClr>
              <a:buFont typeface="Wingdings" panose="05000000000000000000" pitchFamily="2" charset="2"/>
              <a:buChar char="§"/>
            </a:pPr>
            <a:endParaRPr lang="fr-MA" sz="2000" b="0" dirty="0">
              <a:solidFill>
                <a:schemeClr val="tx1"/>
              </a:solidFill>
              <a:latin typeface="Calibri" panose="020F0502020204030204" pitchFamily="34" charset="0"/>
              <a:cs typeface="Calibri" panose="020F0502020204030204" pitchFamily="34" charset="0"/>
            </a:endParaRPr>
          </a:p>
          <a:p>
            <a:pPr marL="342900" lvl="0" indent="-342900" algn="just">
              <a:buClr>
                <a:schemeClr val="accent5">
                  <a:lumMod val="75000"/>
                </a:schemeClr>
              </a:buClr>
              <a:buFont typeface="Wingdings" panose="05000000000000000000" pitchFamily="2" charset="2"/>
              <a:buChar char="§"/>
            </a:pPr>
            <a:r>
              <a:rPr lang="fr-MA" sz="2000" b="0" dirty="0">
                <a:solidFill>
                  <a:schemeClr val="tx1"/>
                </a:solidFill>
                <a:latin typeface="Calibri" panose="020F0502020204030204" pitchFamily="34" charset="0"/>
                <a:cs typeface="Calibri" panose="020F0502020204030204" pitchFamily="34" charset="0"/>
              </a:rPr>
              <a:t>L’équipement du CRJEA (5 espaces) vise à accompagner les bénéficiaires directs ou indirects de l’opération de </a:t>
            </a:r>
            <a:r>
              <a:rPr lang="fr-MA" sz="2000" b="0" dirty="0" err="1">
                <a:solidFill>
                  <a:schemeClr val="tx1"/>
                </a:solidFill>
                <a:latin typeface="Calibri" panose="020F0502020204030204" pitchFamily="34" charset="0"/>
                <a:cs typeface="Calibri" panose="020F0502020204030204" pitchFamily="34" charset="0"/>
              </a:rPr>
              <a:t>melkisation</a:t>
            </a:r>
            <a:r>
              <a:rPr lang="fr-MA" sz="2000" b="0" dirty="0">
                <a:solidFill>
                  <a:schemeClr val="tx1"/>
                </a:solidFill>
                <a:latin typeface="Calibri" panose="020F0502020204030204" pitchFamily="34" charset="0"/>
                <a:cs typeface="Calibri" panose="020F0502020204030204" pitchFamily="34" charset="0"/>
              </a:rPr>
              <a:t> en participant à l’amélioration des services proposés par l’ONCA dans ces structures de proximité par l’acquisition de matériel et outils. </a:t>
            </a:r>
            <a:endParaRPr lang="fr-MA" sz="1200" b="0" dirty="0">
              <a:solidFill>
                <a:schemeClr val="tx1"/>
              </a:solidFill>
              <a:latin typeface="Calibri" panose="020F0502020204030204" pitchFamily="34" charset="0"/>
              <a:cs typeface="Calibri" panose="020F0502020204030204" pitchFamily="34" charset="0"/>
            </a:endParaRPr>
          </a:p>
        </p:txBody>
      </p:sp>
      <p:sp>
        <p:nvSpPr>
          <p:cNvPr id="13" name="ZoneTexte 12"/>
          <p:cNvSpPr txBox="1"/>
          <p:nvPr/>
        </p:nvSpPr>
        <p:spPr>
          <a:xfrm>
            <a:off x="1099364" y="5213551"/>
            <a:ext cx="9993746" cy="1200329"/>
          </a:xfrm>
          <a:prstGeom prst="rect">
            <a:avLst/>
          </a:prstGeom>
          <a:noFill/>
          <a:ln w="19050">
            <a:solidFill>
              <a:srgbClr val="C00000"/>
            </a:solidFill>
            <a:prstDash val="dash"/>
          </a:ln>
        </p:spPr>
        <p:txBody>
          <a:bodyPr wrap="square" rtlCol="0">
            <a:spAutoFit/>
          </a:bodyPr>
          <a:lstStyle/>
          <a:p>
            <a:pPr algn="ctr"/>
            <a:r>
              <a:rPr lang="fr-MA" b="1" dirty="0">
                <a:latin typeface="Calibri" panose="020F0502020204030204" pitchFamily="34" charset="0"/>
                <a:cs typeface="Calibri" panose="020F0502020204030204" pitchFamily="34" charset="0"/>
              </a:rPr>
              <a:t>La favorisation de l’émergence d’une nouvelle génération d’entrepreneurs agricoles, notamment des jeunes et des femmes. Il s’agit de créer un cadre de proximité pour l’incubation, la formation, le conseil personnalisé et l’accompagnement des projets entrepreneuriaux locaux focalisés sur les besoins du territoire et dotés de nouvelles technologies. </a:t>
            </a:r>
            <a:endParaRPr lang="fr-MA" sz="1050" b="1" dirty="0">
              <a:latin typeface="Calibri" panose="020F0502020204030204" pitchFamily="34" charset="0"/>
              <a:cs typeface="Calibri" panose="020F0502020204030204" pitchFamily="34" charset="0"/>
            </a:endParaRPr>
          </a:p>
        </p:txBody>
      </p:sp>
      <p:sp>
        <p:nvSpPr>
          <p:cNvPr id="14" name="Flèche vers le bas 13"/>
          <p:cNvSpPr/>
          <p:nvPr/>
        </p:nvSpPr>
        <p:spPr>
          <a:xfrm>
            <a:off x="5726546" y="4653663"/>
            <a:ext cx="526922" cy="419738"/>
          </a:xfrm>
          <a:prstGeom prst="downArrow">
            <a:avLst/>
          </a:prstGeom>
          <a:solidFill>
            <a:srgbClr val="8B2F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p>
        </p:txBody>
      </p:sp>
    </p:spTree>
    <p:extLst>
      <p:ext uri="{BB962C8B-B14F-4D97-AF65-F5344CB8AC3E}">
        <p14:creationId xmlns:p14="http://schemas.microsoft.com/office/powerpoint/2010/main" val="391110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222533"/>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Equipements et autres</a:t>
            </a:r>
            <a:endParaRPr lang="fr-FR" sz="2800" dirty="0">
              <a:solidFill>
                <a:srgbClr val="C00000"/>
              </a:solidFill>
              <a:latin typeface="Corbel" panose="020B0503020204020204" pitchFamily="34" charset="0"/>
            </a:endParaRPr>
          </a:p>
        </p:txBody>
      </p:sp>
      <p:sp>
        <p:nvSpPr>
          <p:cNvPr id="6" name="Rectangle 5"/>
          <p:cNvSpPr/>
          <p:nvPr/>
        </p:nvSpPr>
        <p:spPr>
          <a:xfrm>
            <a:off x="1960035" y="2044673"/>
            <a:ext cx="8031841" cy="4178736"/>
          </a:xfrm>
          <a:prstGeom prst="rect">
            <a:avLst/>
          </a:prstGeom>
          <a:noFill/>
          <a:ln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solidFill>
                <a:srgbClr val="C00000"/>
              </a:solidFill>
            </a:endParaRPr>
          </a:p>
        </p:txBody>
      </p:sp>
      <p:sp>
        <p:nvSpPr>
          <p:cNvPr id="10" name="Rectangle 9"/>
          <p:cNvSpPr/>
          <p:nvPr/>
        </p:nvSpPr>
        <p:spPr>
          <a:xfrm>
            <a:off x="2511396" y="6280554"/>
            <a:ext cx="6635026" cy="276999"/>
          </a:xfrm>
          <a:prstGeom prst="rect">
            <a:avLst/>
          </a:prstGeom>
        </p:spPr>
        <p:txBody>
          <a:bodyPr wrap="square">
            <a:spAutoFit/>
          </a:bodyPr>
          <a:lstStyle/>
          <a:p>
            <a:pPr algn="just">
              <a:spcAft>
                <a:spcPts val="0"/>
              </a:spcAft>
            </a:pPr>
            <a:r>
              <a:rPr lang="fr-FR" sz="1200" dirty="0">
                <a:solidFill>
                  <a:srgbClr val="000000"/>
                </a:solidFill>
                <a:uFill>
                  <a:solidFill>
                    <a:srgbClr val="000000"/>
                  </a:solidFill>
                </a:uFill>
                <a:latin typeface="Calibri" panose="020F0502020204030204" pitchFamily="34" charset="0"/>
                <a:ea typeface="Arial Unicode MS" panose="020B0604020202020204"/>
                <a:cs typeface="Arial Unicode MS" panose="020B0604020202020204"/>
              </a:rPr>
              <a:t>(*) Se référer aux tableaux des bordereaux pour le listing et les spécifications techniques exigées</a:t>
            </a:r>
            <a:endParaRPr lang="fr-MA" sz="1100" dirty="0">
              <a:solidFill>
                <a:srgbClr val="000000"/>
              </a:solidFill>
              <a:effectLst/>
              <a:uFill>
                <a:solidFill>
                  <a:srgbClr val="000000"/>
                </a:solidFill>
              </a:uFill>
              <a:latin typeface="Arial" panose="020B0604020202020204" pitchFamily="34" charset="0"/>
              <a:ea typeface="Arial Unicode MS" panose="020B0604020202020204"/>
              <a:cs typeface="Arial Unicode MS" panose="020B0604020202020204"/>
            </a:endParaRPr>
          </a:p>
        </p:txBody>
      </p:sp>
      <p:pic>
        <p:nvPicPr>
          <p:cNvPr id="12" name="Image 11"/>
          <p:cNvPicPr>
            <a:picLocks noChangeAspect="1"/>
          </p:cNvPicPr>
          <p:nvPr/>
        </p:nvPicPr>
        <p:blipFill>
          <a:blip r:embed="rId4"/>
          <a:stretch>
            <a:fillRect/>
          </a:stretch>
        </p:blipFill>
        <p:spPr>
          <a:xfrm>
            <a:off x="1960036" y="2044673"/>
            <a:ext cx="8031841" cy="4566032"/>
          </a:xfrm>
          <a:prstGeom prst="rect">
            <a:avLst/>
          </a:prstGeom>
        </p:spPr>
      </p:pic>
    </p:spTree>
    <p:extLst>
      <p:ext uri="{BB962C8B-B14F-4D97-AF65-F5344CB8AC3E}">
        <p14:creationId xmlns:p14="http://schemas.microsoft.com/office/powerpoint/2010/main" val="2176393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2012232" y="1366004"/>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Considérations livraison et garantie</a:t>
            </a:r>
            <a:endParaRPr lang="fr-FR" sz="2800" dirty="0">
              <a:solidFill>
                <a:srgbClr val="C00000"/>
              </a:solidFill>
              <a:latin typeface="Corbel" panose="020B0503020204020204" pitchFamily="34" charset="0"/>
            </a:endParaRPr>
          </a:p>
        </p:txBody>
      </p:sp>
      <p:graphicFrame>
        <p:nvGraphicFramePr>
          <p:cNvPr id="3" name="Tableau 2"/>
          <p:cNvGraphicFramePr>
            <a:graphicFrameLocks noGrp="1"/>
          </p:cNvGraphicFramePr>
          <p:nvPr/>
        </p:nvGraphicFramePr>
        <p:xfrm>
          <a:off x="1028315" y="2304299"/>
          <a:ext cx="9944485" cy="2960909"/>
        </p:xfrm>
        <a:graphic>
          <a:graphicData uri="http://schemas.openxmlformats.org/drawingml/2006/table">
            <a:tbl>
              <a:tblPr firstRow="1" firstCol="1" bandRow="1">
                <a:tableStyleId>{5C22544A-7EE6-4342-B048-85BDC9FD1C3A}</a:tableStyleId>
              </a:tblPr>
              <a:tblGrid>
                <a:gridCol w="4324427">
                  <a:extLst>
                    <a:ext uri="{9D8B030D-6E8A-4147-A177-3AD203B41FA5}">
                      <a16:colId xmlns:a16="http://schemas.microsoft.com/office/drawing/2014/main" val="2439145365"/>
                    </a:ext>
                  </a:extLst>
                </a:gridCol>
                <a:gridCol w="5620058">
                  <a:extLst>
                    <a:ext uri="{9D8B030D-6E8A-4147-A177-3AD203B41FA5}">
                      <a16:colId xmlns:a16="http://schemas.microsoft.com/office/drawing/2014/main" val="176891681"/>
                    </a:ext>
                  </a:extLst>
                </a:gridCol>
              </a:tblGrid>
              <a:tr h="538857">
                <a:tc>
                  <a:txBody>
                    <a:bodyPr/>
                    <a:lstStyle/>
                    <a:p>
                      <a:pPr>
                        <a:lnSpc>
                          <a:spcPct val="107000"/>
                        </a:lnSpc>
                        <a:spcAft>
                          <a:spcPts val="0"/>
                        </a:spcAft>
                      </a:pPr>
                      <a:r>
                        <a:rPr lang="fr-FR" sz="1400" dirty="0">
                          <a:effectLst/>
                          <a:uFill>
                            <a:solidFill>
                              <a:srgbClr val="000000"/>
                            </a:solidFill>
                          </a:uFill>
                        </a:rPr>
                        <a:t>Date de livraison requise </a:t>
                      </a:r>
                      <a:r>
                        <a:rPr lang="fr-FR" sz="1100" dirty="0">
                          <a:effectLst/>
                          <a:uFill>
                            <a:solidFill>
                              <a:srgbClr val="000000"/>
                            </a:solidFill>
                          </a:uFill>
                        </a:rPr>
                        <a:t>(*)</a:t>
                      </a:r>
                      <a:endParaRPr lang="fr-MA" sz="1100" dirty="0">
                        <a:solidFill>
                          <a:srgbClr val="000000"/>
                        </a:solidFill>
                        <a:effectLst/>
                        <a:uFill>
                          <a:solidFill>
                            <a:srgbClr val="000000"/>
                          </a:solidFill>
                        </a:uFill>
                        <a:latin typeface="Arial" panose="020B0604020202020204" pitchFamily="34" charset="0"/>
                        <a:ea typeface="Arial Unicode MS"/>
                        <a:cs typeface="Arial Unicode MS"/>
                      </a:endParaRPr>
                    </a:p>
                  </a:txBody>
                  <a:tcPr marL="47216" marR="47216" marT="47216" marB="47216" anchor="ctr">
                    <a:solidFill>
                      <a:schemeClr val="accent1">
                        <a:lumMod val="50000"/>
                      </a:schemeClr>
                    </a:solidFill>
                  </a:tcPr>
                </a:tc>
                <a:tc>
                  <a:txBody>
                    <a:bodyPr/>
                    <a:lstStyle/>
                    <a:p>
                      <a:pPr marL="285750" lvl="0" indent="-285750">
                        <a:lnSpc>
                          <a:spcPct val="107000"/>
                        </a:lnSpc>
                        <a:spcAft>
                          <a:spcPts val="0"/>
                        </a:spcAft>
                        <a:buFont typeface="Wingdings" panose="05000000000000000000" pitchFamily="2" charset="2"/>
                        <a:buChar char="ü"/>
                        <a:tabLst>
                          <a:tab pos="457200" algn="l"/>
                        </a:tabLst>
                      </a:pPr>
                      <a:r>
                        <a:rPr lang="fr-FR" sz="1400" b="0" dirty="0">
                          <a:solidFill>
                            <a:schemeClr val="tx1"/>
                          </a:solidFill>
                          <a:effectLst/>
                          <a:uFill>
                            <a:solidFill>
                              <a:srgbClr val="000000"/>
                            </a:solidFill>
                          </a:uFill>
                        </a:rPr>
                        <a:t>Quatre (04) mois au maximum après la réception de l’ordre de service</a:t>
                      </a:r>
                      <a:endParaRPr lang="fr-MA" sz="1400" b="0" kern="1200" dirty="0">
                        <a:solidFill>
                          <a:schemeClr val="tx1"/>
                        </a:solidFill>
                        <a:effectLst/>
                        <a:uFill>
                          <a:solidFill>
                            <a:srgbClr val="000000"/>
                          </a:solidFill>
                        </a:uFill>
                        <a:latin typeface="+mn-lt"/>
                        <a:ea typeface="+mn-ea"/>
                        <a:cs typeface="+mn-cs"/>
                      </a:endParaRPr>
                    </a:p>
                  </a:txBody>
                  <a:tcPr marL="47216" marR="47216" marT="47216" marB="47216" anchor="ctr">
                    <a:solidFill>
                      <a:schemeClr val="bg1">
                        <a:lumMod val="95000"/>
                      </a:schemeClr>
                    </a:solidFill>
                  </a:tcPr>
                </a:tc>
                <a:extLst>
                  <a:ext uri="{0D108BD9-81ED-4DB2-BD59-A6C34878D82A}">
                    <a16:rowId xmlns:a16="http://schemas.microsoft.com/office/drawing/2014/main" val="3955996859"/>
                  </a:ext>
                </a:extLst>
              </a:tr>
              <a:tr h="59709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400" dirty="0">
                          <a:effectLst/>
                          <a:uFill>
                            <a:solidFill>
                              <a:srgbClr val="000000"/>
                            </a:solidFill>
                          </a:uFill>
                        </a:rPr>
                        <a:t>Lieu de livraison</a:t>
                      </a:r>
                      <a:endParaRPr lang="fr-MA" sz="1100" dirty="0">
                        <a:solidFill>
                          <a:srgbClr val="000000"/>
                        </a:solidFill>
                        <a:effectLst/>
                        <a:uFill>
                          <a:solidFill>
                            <a:srgbClr val="000000"/>
                          </a:solidFill>
                        </a:uFill>
                        <a:latin typeface="Arial" panose="020B0604020202020204" pitchFamily="34" charset="0"/>
                        <a:ea typeface="Arial Unicode MS"/>
                        <a:cs typeface="Arial Unicode MS"/>
                      </a:endParaRPr>
                    </a:p>
                    <a:p>
                      <a:pPr>
                        <a:lnSpc>
                          <a:spcPct val="107000"/>
                        </a:lnSpc>
                        <a:spcAft>
                          <a:spcPts val="0"/>
                        </a:spcAft>
                      </a:pPr>
                      <a:endParaRPr lang="fr-MA" sz="1400" dirty="0">
                        <a:effectLst/>
                        <a:latin typeface="Times New Roman" panose="02020603050405020304" pitchFamily="18" charset="0"/>
                        <a:ea typeface="Arial Unicode MS"/>
                        <a:cs typeface="Arial" panose="020B0604020202020204" pitchFamily="34" charset="0"/>
                      </a:endParaRPr>
                    </a:p>
                  </a:txBody>
                  <a:tcPr marL="47216" marR="47216" marT="47216" marB="47216" anchor="ctr">
                    <a:solidFill>
                      <a:schemeClr val="accent1">
                        <a:lumMod val="50000"/>
                      </a:schemeClr>
                    </a:solidFill>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ü"/>
                        <a:tabLst>
                          <a:tab pos="457200" algn="l"/>
                        </a:tabLst>
                        <a:defRPr/>
                      </a:pPr>
                      <a:r>
                        <a:rPr lang="fr-MA" sz="1400" b="0" kern="1200" dirty="0">
                          <a:solidFill>
                            <a:schemeClr val="tx1"/>
                          </a:solidFill>
                          <a:effectLst/>
                          <a:uFill>
                            <a:solidFill>
                              <a:srgbClr val="000000"/>
                            </a:solidFill>
                          </a:uFill>
                          <a:latin typeface="+mn-lt"/>
                          <a:ea typeface="+mn-ea"/>
                          <a:cs typeface="+mn-cs"/>
                        </a:rPr>
                        <a:t>Centre Régional des Jeunes Entrepreneurs de </a:t>
                      </a:r>
                      <a:r>
                        <a:rPr lang="fr-MA" sz="1400" b="0" kern="1200" dirty="0" err="1">
                          <a:solidFill>
                            <a:schemeClr val="tx1"/>
                          </a:solidFill>
                          <a:effectLst/>
                          <a:uFill>
                            <a:solidFill>
                              <a:srgbClr val="000000"/>
                            </a:solidFill>
                          </a:uFill>
                          <a:latin typeface="+mn-lt"/>
                          <a:ea typeface="+mn-ea"/>
                          <a:cs typeface="+mn-cs"/>
                        </a:rPr>
                        <a:t>Had</a:t>
                      </a:r>
                      <a:r>
                        <a:rPr lang="fr-MA" sz="1400" b="0" kern="1200" dirty="0">
                          <a:solidFill>
                            <a:schemeClr val="tx1"/>
                          </a:solidFill>
                          <a:effectLst/>
                          <a:uFill>
                            <a:solidFill>
                              <a:srgbClr val="000000"/>
                            </a:solidFill>
                          </a:uFill>
                          <a:latin typeface="+mn-lt"/>
                          <a:ea typeface="+mn-ea"/>
                          <a:cs typeface="+mn-cs"/>
                        </a:rPr>
                        <a:t> </a:t>
                      </a:r>
                      <a:r>
                        <a:rPr lang="fr-MA" sz="1400" b="0" kern="1200" dirty="0" err="1">
                          <a:solidFill>
                            <a:schemeClr val="tx1"/>
                          </a:solidFill>
                          <a:effectLst/>
                          <a:uFill>
                            <a:solidFill>
                              <a:srgbClr val="000000"/>
                            </a:solidFill>
                          </a:uFill>
                          <a:latin typeface="+mn-lt"/>
                          <a:ea typeface="+mn-ea"/>
                          <a:cs typeface="+mn-cs"/>
                        </a:rPr>
                        <a:t>Kourt</a:t>
                      </a:r>
                      <a:r>
                        <a:rPr lang="fr-MA" sz="1400" b="0" kern="1200" dirty="0">
                          <a:solidFill>
                            <a:schemeClr val="tx1"/>
                          </a:solidFill>
                          <a:effectLst/>
                          <a:uFill>
                            <a:solidFill>
                              <a:srgbClr val="000000"/>
                            </a:solidFill>
                          </a:uFill>
                          <a:latin typeface="+mn-lt"/>
                          <a:ea typeface="+mn-ea"/>
                          <a:cs typeface="+mn-cs"/>
                        </a:rPr>
                        <a:t> (ex-CCA) </a:t>
                      </a:r>
                      <a:endParaRPr lang="fr-MA" sz="1100" b="0" dirty="0">
                        <a:solidFill>
                          <a:schemeClr val="tx1"/>
                        </a:solidFill>
                        <a:effectLst/>
                        <a:uFill>
                          <a:solidFill>
                            <a:srgbClr val="000000"/>
                          </a:solidFill>
                        </a:uFill>
                        <a:latin typeface="Arial" panose="020B0604020202020204" pitchFamily="34" charset="0"/>
                        <a:ea typeface="Arial Unicode MS"/>
                        <a:cs typeface="Arial Unicode MS"/>
                      </a:endParaRPr>
                    </a:p>
                  </a:txBody>
                  <a:tcPr marL="47216" marR="47216" marT="47216" marB="47216" anchor="ctr">
                    <a:solidFill>
                      <a:schemeClr val="bg1">
                        <a:lumMod val="75000"/>
                      </a:schemeClr>
                    </a:solidFill>
                  </a:tcPr>
                </a:tc>
                <a:extLst>
                  <a:ext uri="{0D108BD9-81ED-4DB2-BD59-A6C34878D82A}">
                    <a16:rowId xmlns:a16="http://schemas.microsoft.com/office/drawing/2014/main" val="1952660064"/>
                  </a:ext>
                </a:extLst>
              </a:tr>
              <a:tr h="409100">
                <a:tc>
                  <a:txBody>
                    <a:bodyPr/>
                    <a:lstStyle/>
                    <a:p>
                      <a:pPr>
                        <a:lnSpc>
                          <a:spcPct val="107000"/>
                        </a:lnSpc>
                        <a:spcAft>
                          <a:spcPts val="0"/>
                        </a:spcAft>
                      </a:pPr>
                      <a:r>
                        <a:rPr lang="fr-FR" sz="1400" dirty="0">
                          <a:effectLst/>
                        </a:rPr>
                        <a:t>Garantie Fournisseur</a:t>
                      </a:r>
                      <a:endParaRPr lang="fr-MA" sz="1400" dirty="0">
                        <a:effectLst/>
                        <a:latin typeface="Times New Roman" panose="02020603050405020304" pitchFamily="18" charset="0"/>
                        <a:ea typeface="Arial Unicode MS"/>
                        <a:cs typeface="Arial" panose="020B0604020202020204" pitchFamily="34" charset="0"/>
                      </a:endParaRPr>
                    </a:p>
                  </a:txBody>
                  <a:tcPr marL="47216" marR="47216" marT="47216" marB="47216" anchor="ctr">
                    <a:solidFill>
                      <a:schemeClr val="accent1">
                        <a:lumMod val="50000"/>
                      </a:schemeClr>
                    </a:solidFill>
                  </a:tcPr>
                </a:tc>
                <a:tc>
                  <a:txBody>
                    <a:bodyPr/>
                    <a:lstStyle/>
                    <a:p>
                      <a:pPr marL="285750" indent="-285750">
                        <a:lnSpc>
                          <a:spcPct val="107000"/>
                        </a:lnSpc>
                        <a:spcAft>
                          <a:spcPts val="0"/>
                        </a:spcAft>
                        <a:buFont typeface="Wingdings" panose="05000000000000000000" pitchFamily="2" charset="2"/>
                        <a:buChar char="ü"/>
                      </a:pPr>
                      <a:r>
                        <a:rPr lang="fr-FR" sz="1400" b="0" dirty="0">
                          <a:solidFill>
                            <a:schemeClr val="tx1"/>
                          </a:solidFill>
                          <a:effectLst/>
                          <a:uFill>
                            <a:solidFill>
                              <a:srgbClr val="000000"/>
                            </a:solidFill>
                          </a:uFill>
                        </a:rPr>
                        <a:t>12 mois à compter de la réception provisoire</a:t>
                      </a:r>
                      <a:endParaRPr lang="fr-MA" sz="1100" b="0" dirty="0">
                        <a:solidFill>
                          <a:schemeClr val="tx1"/>
                        </a:solidFill>
                        <a:effectLst/>
                        <a:uFill>
                          <a:solidFill>
                            <a:srgbClr val="000000"/>
                          </a:solidFill>
                        </a:uFill>
                        <a:latin typeface="Arial" panose="020B0604020202020204" pitchFamily="34" charset="0"/>
                        <a:ea typeface="Arial Unicode MS"/>
                        <a:cs typeface="Arial Unicode MS"/>
                      </a:endParaRPr>
                    </a:p>
                  </a:txBody>
                  <a:tcPr marL="47216" marR="47216" marT="47216" marB="47216" anchor="ctr">
                    <a:solidFill>
                      <a:schemeClr val="bg1">
                        <a:lumMod val="95000"/>
                      </a:schemeClr>
                    </a:solidFill>
                  </a:tcPr>
                </a:tc>
                <a:extLst>
                  <a:ext uri="{0D108BD9-81ED-4DB2-BD59-A6C34878D82A}">
                    <a16:rowId xmlns:a16="http://schemas.microsoft.com/office/drawing/2014/main" val="3388033670"/>
                  </a:ext>
                </a:extLst>
              </a:tr>
              <a:tr h="5950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400" b="1" kern="1200" dirty="0">
                          <a:solidFill>
                            <a:schemeClr val="lt1"/>
                          </a:solidFill>
                          <a:effectLst/>
                          <a:latin typeface="+mn-lt"/>
                          <a:ea typeface="+mn-ea"/>
                          <a:cs typeface="+mn-cs"/>
                        </a:rPr>
                        <a:t>Garantie Fabricant (Attestation de garantie remise au maître d’ouvrage à la date de la livraison) </a:t>
                      </a:r>
                    </a:p>
                    <a:p>
                      <a:pPr>
                        <a:lnSpc>
                          <a:spcPct val="107000"/>
                        </a:lnSpc>
                        <a:spcAft>
                          <a:spcPts val="0"/>
                        </a:spcAft>
                      </a:pPr>
                      <a:endParaRPr lang="fr-MA" sz="1100" dirty="0">
                        <a:solidFill>
                          <a:srgbClr val="000000"/>
                        </a:solidFill>
                        <a:effectLst/>
                        <a:uFill>
                          <a:solidFill>
                            <a:srgbClr val="000000"/>
                          </a:solidFill>
                        </a:uFill>
                        <a:latin typeface="Arial" panose="020B0604020202020204" pitchFamily="34" charset="0"/>
                        <a:ea typeface="Arial Unicode MS"/>
                        <a:cs typeface="Arial Unicode MS"/>
                      </a:endParaRPr>
                    </a:p>
                  </a:txBody>
                  <a:tcPr marL="47216" marR="47216" marT="47216" marB="47216" anchor="ctr">
                    <a:solidFill>
                      <a:schemeClr val="accent1">
                        <a:lumMod val="50000"/>
                      </a:schemeClr>
                    </a:solidFill>
                  </a:tcPr>
                </a:tc>
                <a:tc>
                  <a:txBody>
                    <a:bodyPr/>
                    <a:lstStyle/>
                    <a:p>
                      <a:pPr marL="285750" lvl="0" indent="-285750">
                        <a:lnSpc>
                          <a:spcPct val="107000"/>
                        </a:lnSpc>
                        <a:spcAft>
                          <a:spcPts val="0"/>
                        </a:spcAft>
                        <a:buFont typeface="Wingdings" panose="05000000000000000000" pitchFamily="2" charset="2"/>
                        <a:buChar char="ü"/>
                        <a:tabLst>
                          <a:tab pos="457200" algn="l"/>
                        </a:tabLst>
                      </a:pPr>
                      <a:r>
                        <a:rPr lang="fr-FR" sz="1400" b="0" dirty="0">
                          <a:solidFill>
                            <a:schemeClr val="tx1"/>
                          </a:solidFill>
                          <a:effectLst/>
                          <a:uFill>
                            <a:solidFill>
                              <a:srgbClr val="000000"/>
                            </a:solidFill>
                          </a:uFill>
                        </a:rPr>
                        <a:t>24 mois </a:t>
                      </a:r>
                      <a:endParaRPr lang="fr-MA" sz="1100" b="0" dirty="0">
                        <a:solidFill>
                          <a:schemeClr val="tx1"/>
                        </a:solidFill>
                        <a:effectLst/>
                        <a:uFill>
                          <a:solidFill>
                            <a:srgbClr val="000000"/>
                          </a:solidFill>
                        </a:uFill>
                        <a:latin typeface="Arial" panose="020B0604020202020204" pitchFamily="34" charset="0"/>
                        <a:ea typeface="Arial Unicode MS"/>
                        <a:cs typeface="Arial Unicode MS"/>
                      </a:endParaRPr>
                    </a:p>
                  </a:txBody>
                  <a:tcPr marL="47216" marR="47216" marT="47216" marB="47216" anchor="ctr">
                    <a:solidFill>
                      <a:schemeClr val="bg1">
                        <a:lumMod val="75000"/>
                      </a:schemeClr>
                    </a:solidFill>
                  </a:tcPr>
                </a:tc>
                <a:extLst>
                  <a:ext uri="{0D108BD9-81ED-4DB2-BD59-A6C34878D82A}">
                    <a16:rowId xmlns:a16="http://schemas.microsoft.com/office/drawing/2014/main" val="486817975"/>
                  </a:ext>
                </a:extLst>
              </a:tr>
              <a:tr h="698488">
                <a:tc>
                  <a:txBody>
                    <a:bodyPr/>
                    <a:lstStyle/>
                    <a:p>
                      <a:pPr>
                        <a:lnSpc>
                          <a:spcPct val="107000"/>
                        </a:lnSpc>
                        <a:spcAft>
                          <a:spcPts val="0"/>
                        </a:spcAft>
                      </a:pPr>
                      <a:r>
                        <a:rPr lang="fr-MA" sz="1400" b="1" kern="1200" dirty="0">
                          <a:solidFill>
                            <a:schemeClr val="lt1"/>
                          </a:solidFill>
                          <a:effectLst/>
                          <a:latin typeface="+mn-lt"/>
                          <a:ea typeface="+mn-ea"/>
                          <a:cs typeface="+mn-cs"/>
                        </a:rPr>
                        <a:t>Précisions concernant les spécifications techniques</a:t>
                      </a:r>
                    </a:p>
                  </a:txBody>
                  <a:tcPr marL="47216" marR="47216" marT="47216" marB="47216" anchor="ctr">
                    <a:solidFill>
                      <a:schemeClr val="accent1">
                        <a:lumMod val="50000"/>
                      </a:schemeClr>
                    </a:solidFill>
                  </a:tcPr>
                </a:tc>
                <a:tc>
                  <a:txBody>
                    <a:bodyPr/>
                    <a:lstStyle/>
                    <a:p>
                      <a:pPr marL="285750" indent="-285750">
                        <a:lnSpc>
                          <a:spcPct val="107000"/>
                        </a:lnSpc>
                        <a:spcAft>
                          <a:spcPts val="0"/>
                        </a:spcAft>
                        <a:buFont typeface="Wingdings" panose="05000000000000000000" pitchFamily="2" charset="2"/>
                        <a:buChar char="ü"/>
                      </a:pPr>
                      <a:r>
                        <a:rPr lang="fr-MA" sz="1400" b="0" kern="1200" dirty="0">
                          <a:solidFill>
                            <a:schemeClr val="tx1"/>
                          </a:solidFill>
                          <a:effectLst/>
                          <a:uFill>
                            <a:solidFill>
                              <a:srgbClr val="000000"/>
                            </a:solidFill>
                          </a:uFill>
                          <a:latin typeface="+mn-lt"/>
                          <a:ea typeface="+mn-ea"/>
                          <a:cs typeface="+mn-cs"/>
                        </a:rPr>
                        <a:t>Il s'agit de caractéristiques de +/- 5% au niveau de la désignation</a:t>
                      </a:r>
                    </a:p>
                    <a:p>
                      <a:pPr marL="285750" indent="-285750">
                        <a:lnSpc>
                          <a:spcPct val="107000"/>
                        </a:lnSpc>
                        <a:spcAft>
                          <a:spcPts val="0"/>
                        </a:spcAft>
                        <a:buFont typeface="Wingdings" panose="05000000000000000000" pitchFamily="2" charset="2"/>
                        <a:buChar char="ü"/>
                      </a:pPr>
                      <a:r>
                        <a:rPr lang="fr-MA" sz="1400" b="0" kern="1200" dirty="0">
                          <a:solidFill>
                            <a:schemeClr val="tx1"/>
                          </a:solidFill>
                          <a:effectLst/>
                          <a:uFill>
                            <a:solidFill>
                              <a:srgbClr val="000000"/>
                            </a:solidFill>
                          </a:uFill>
                          <a:latin typeface="+mn-lt"/>
                          <a:ea typeface="+mn-ea"/>
                          <a:cs typeface="+mn-cs"/>
                        </a:rPr>
                        <a:t>Le fournisseur peut proposer des équivalences</a:t>
                      </a:r>
                    </a:p>
                  </a:txBody>
                  <a:tcPr marL="47216" marR="47216" marT="47216" marB="47216" anchor="ctr">
                    <a:solidFill>
                      <a:schemeClr val="bg1">
                        <a:lumMod val="95000"/>
                      </a:schemeClr>
                    </a:solidFill>
                  </a:tcPr>
                </a:tc>
                <a:extLst>
                  <a:ext uri="{0D108BD9-81ED-4DB2-BD59-A6C34878D82A}">
                    <a16:rowId xmlns:a16="http://schemas.microsoft.com/office/drawing/2014/main" val="4194336573"/>
                  </a:ext>
                </a:extLst>
              </a:tr>
            </a:tbl>
          </a:graphicData>
        </a:graphic>
      </p:graphicFrame>
      <p:sp>
        <p:nvSpPr>
          <p:cNvPr id="4" name="Rectangle 3"/>
          <p:cNvSpPr/>
          <p:nvPr/>
        </p:nvSpPr>
        <p:spPr>
          <a:xfrm>
            <a:off x="1028315" y="5484003"/>
            <a:ext cx="9809018" cy="461665"/>
          </a:xfrm>
          <a:prstGeom prst="rect">
            <a:avLst/>
          </a:prstGeom>
        </p:spPr>
        <p:txBody>
          <a:bodyPr wrap="square">
            <a:spAutoFit/>
          </a:bodyPr>
          <a:lstStyle/>
          <a:p>
            <a:pPr algn="just">
              <a:spcAft>
                <a:spcPts val="0"/>
              </a:spcAft>
            </a:pPr>
            <a:r>
              <a:rPr lang="fr-FR" sz="1200" dirty="0">
                <a:solidFill>
                  <a:srgbClr val="000000"/>
                </a:solidFill>
                <a:uFill>
                  <a:solidFill>
                    <a:srgbClr val="000000"/>
                  </a:solidFill>
                </a:uFill>
                <a:latin typeface="Calibri" panose="020F0502020204030204" pitchFamily="34" charset="0"/>
                <a:ea typeface="Arial Unicode MS" panose="020B0604020202020204"/>
                <a:cs typeface="Arial Unicode MS" panose="020B0604020202020204"/>
              </a:rPr>
              <a:t>(*) Veuillez proposer votre meilleur délai de livraison sans toutefois dépasser les délais maximums de livraison indiqués, à partir de la date de réception d’un Bon de Commande de la part de l’Agence MCA-</a:t>
            </a:r>
            <a:r>
              <a:rPr lang="fr-FR" sz="1200" dirty="0" err="1">
                <a:solidFill>
                  <a:srgbClr val="000000"/>
                </a:solidFill>
                <a:uFill>
                  <a:solidFill>
                    <a:srgbClr val="000000"/>
                  </a:solidFill>
                </a:uFill>
                <a:latin typeface="Calibri" panose="020F0502020204030204" pitchFamily="34" charset="0"/>
                <a:ea typeface="Arial Unicode MS" panose="020B0604020202020204"/>
                <a:cs typeface="Arial Unicode MS" panose="020B0604020202020204"/>
              </a:rPr>
              <a:t>Morocco</a:t>
            </a:r>
            <a:r>
              <a:rPr lang="fr-FR" sz="1200" dirty="0">
                <a:solidFill>
                  <a:srgbClr val="000000"/>
                </a:solidFill>
                <a:uFill>
                  <a:solidFill>
                    <a:srgbClr val="000000"/>
                  </a:solidFill>
                </a:uFill>
                <a:latin typeface="Calibri" panose="020F0502020204030204" pitchFamily="34" charset="0"/>
                <a:ea typeface="Arial Unicode MS" panose="020B0604020202020204"/>
                <a:cs typeface="Arial Unicode MS" panose="020B0604020202020204"/>
              </a:rPr>
              <a:t> et votre meilleur délai de garantie (Voir les conditions de livraison). </a:t>
            </a:r>
            <a:endParaRPr lang="fr-MA" sz="1100" dirty="0">
              <a:solidFill>
                <a:srgbClr val="000000"/>
              </a:solidFill>
              <a:effectLst/>
              <a:uFill>
                <a:solidFill>
                  <a:srgbClr val="000000"/>
                </a:solidFill>
              </a:uFill>
              <a:latin typeface="Arial" panose="020B0604020202020204" pitchFamily="34" charset="0"/>
              <a:ea typeface="Arial Unicode MS" panose="020B0604020202020204"/>
              <a:cs typeface="Arial Unicode MS" panose="020B0604020202020204"/>
            </a:endParaRPr>
          </a:p>
        </p:txBody>
      </p:sp>
    </p:spTree>
    <p:extLst>
      <p:ext uri="{BB962C8B-B14F-4D97-AF65-F5344CB8AC3E}">
        <p14:creationId xmlns:p14="http://schemas.microsoft.com/office/powerpoint/2010/main" val="137808574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 Showeet">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11">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5239</TotalTime>
  <Words>2845</Words>
  <Application>Microsoft Office PowerPoint</Application>
  <PresentationFormat>Widescreen</PresentationFormat>
  <Paragraphs>317</Paragraphs>
  <Slides>30</Slides>
  <Notes>15</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30</vt:i4>
      </vt:variant>
    </vt:vector>
  </HeadingPairs>
  <TitlesOfParts>
    <vt:vector size="47" baseType="lpstr">
      <vt:lpstr>Arial</vt:lpstr>
      <vt:lpstr>Berlin Sans FB Demi</vt:lpstr>
      <vt:lpstr>Calibri</vt:lpstr>
      <vt:lpstr>Calibri Light</vt:lpstr>
      <vt:lpstr>Corbel</vt:lpstr>
      <vt:lpstr>Roboto</vt:lpstr>
      <vt:lpstr>Sakkal Majalla</vt:lpstr>
      <vt:lpstr>Symbol</vt:lpstr>
      <vt:lpstr>Times New Roman</vt:lpstr>
      <vt:lpstr>Trebuchet MS</vt:lpstr>
      <vt:lpstr>Tw Cen MT</vt:lpstr>
      <vt:lpstr>Tw Cen MT Condensed</vt:lpstr>
      <vt:lpstr>Wingdings</vt:lpstr>
      <vt:lpstr>Wingdings 3</vt:lpstr>
      <vt:lpstr>1_Custom Design - Showeet</vt:lpstr>
      <vt:lpstr>TITLES</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Samira Mizbar</dc:creator>
  <cp:lastModifiedBy>PA</cp:lastModifiedBy>
  <cp:revision>479</cp:revision>
  <cp:lastPrinted>2019-01-22T17:51:58Z</cp:lastPrinted>
  <dcterms:created xsi:type="dcterms:W3CDTF">2018-11-07T12:00:03Z</dcterms:created>
  <dcterms:modified xsi:type="dcterms:W3CDTF">2022-01-03T15:02:26Z</dcterms:modified>
</cp:coreProperties>
</file>