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theme+xml" PartName="/ppt/theme/theme2.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Lst>
  <p:notesMasterIdLst>
    <p:notesMasterId r:id="rId62"/>
  </p:notesMasterIdLst>
  <p:sldIdLst>
    <p:sldId id="303" r:id="rId4"/>
    <p:sldId id="626" r:id="rId5"/>
    <p:sldId id="627" r:id="rId6"/>
    <p:sldId id="702" r:id="rId7"/>
    <p:sldId id="703" r:id="rId8"/>
    <p:sldId id="704" r:id="rId9"/>
    <p:sldId id="705" r:id="rId10"/>
    <p:sldId id="700" r:id="rId11"/>
    <p:sldId id="685" r:id="rId12"/>
    <p:sldId id="684" r:id="rId13"/>
    <p:sldId id="712" r:id="rId14"/>
    <p:sldId id="713" r:id="rId15"/>
    <p:sldId id="714" r:id="rId16"/>
    <p:sldId id="715" r:id="rId17"/>
    <p:sldId id="707" r:id="rId18"/>
    <p:sldId id="716" r:id="rId19"/>
    <p:sldId id="717" r:id="rId20"/>
    <p:sldId id="691" r:id="rId21"/>
    <p:sldId id="720" r:id="rId22"/>
    <p:sldId id="718" r:id="rId23"/>
    <p:sldId id="719" r:id="rId24"/>
    <p:sldId id="708" r:id="rId25"/>
    <p:sldId id="683" r:id="rId26"/>
    <p:sldId id="709" r:id="rId27"/>
    <p:sldId id="710" r:id="rId28"/>
    <p:sldId id="711" r:id="rId29"/>
    <p:sldId id="666" r:id="rId30"/>
    <p:sldId id="656" r:id="rId31"/>
    <p:sldId id="673" r:id="rId32"/>
    <p:sldId id="674" r:id="rId33"/>
    <p:sldId id="695" r:id="rId34"/>
    <p:sldId id="668" r:id="rId35"/>
    <p:sldId id="675" r:id="rId36"/>
    <p:sldId id="706" r:id="rId37"/>
    <p:sldId id="373" r:id="rId38"/>
    <p:sldId id="415" r:id="rId39"/>
    <p:sldId id="375" r:id="rId40"/>
    <p:sldId id="669" r:id="rId41"/>
    <p:sldId id="388" r:id="rId42"/>
    <p:sldId id="657" r:id="rId43"/>
    <p:sldId id="633" r:id="rId44"/>
    <p:sldId id="634" r:id="rId45"/>
    <p:sldId id="635" r:id="rId46"/>
    <p:sldId id="628" r:id="rId47"/>
    <p:sldId id="407" r:id="rId48"/>
    <p:sldId id="670" r:id="rId49"/>
    <p:sldId id="631" r:id="rId50"/>
    <p:sldId id="637" r:id="rId51"/>
    <p:sldId id="659" r:id="rId52"/>
    <p:sldId id="639" r:id="rId53"/>
    <p:sldId id="667" r:id="rId54"/>
    <p:sldId id="671" r:id="rId55"/>
    <p:sldId id="374" r:id="rId56"/>
    <p:sldId id="653" r:id="rId57"/>
    <p:sldId id="694" r:id="rId58"/>
    <p:sldId id="655" r:id="rId59"/>
    <p:sldId id="403" r:id="rId60"/>
    <p:sldId id="648" r:id="rId61"/>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 id="2" name="Youness Mtalsi" initials="YM" lastIdx="2" clrIdx="1">
    <p:extLst>
      <p:ext uri="{19B8F6BF-5375-455C-9EA6-DF929625EA0E}">
        <p15:presenceInfo xmlns:p15="http://schemas.microsoft.com/office/powerpoint/2012/main" userId="S::youness.mtalsi@cardno.com::058f57f3-3ee8-4681-87ea-2a84d98d5d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66FF"/>
    <a:srgbClr val="0066FF"/>
    <a:srgbClr val="FFFFFF"/>
    <a:srgbClr val="8B2F0F"/>
    <a:srgbClr val="3333CC"/>
    <a:srgbClr val="006600"/>
    <a:srgbClr val="CCECFF"/>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46" autoAdjust="0"/>
    <p:restoredTop sz="86957" autoAdjust="0"/>
  </p:normalViewPr>
  <p:slideViewPr>
    <p:cSldViewPr snapToGrid="0">
      <p:cViewPr varScale="1">
        <p:scale>
          <a:sx n="99" d="100"/>
          <a:sy n="99" d="100"/>
        </p:scale>
        <p:origin x="211"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25AB0-BA7C-42CE-B3F5-6BCAA75D25EA}" type="datetimeFigureOut">
              <a:rPr lang="fr-MA" smtClean="0"/>
              <a:t>17/08/2020</a:t>
            </a:fld>
            <a:endParaRPr lang="fr-M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17F98D-AB3C-4143-8E94-332B1FCB73A3}" type="slidenum">
              <a:rPr lang="fr-MA" smtClean="0"/>
              <a:t>‹N°›</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46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055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8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17F98D-AB3C-4143-8E94-332B1FCB73A3}" type="slidenum">
              <a:rPr kumimoji="0" lang="fr-M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69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73334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D926DF-6993-480B-8C0A-47F16D863663}" type="slidenum">
              <a:rPr lang="fr-FR" smtClean="0"/>
              <a:t>4</a:t>
            </a:fld>
            <a:endParaRPr lang="fr-FR"/>
          </a:p>
        </p:txBody>
      </p:sp>
    </p:spTree>
    <p:extLst>
      <p:ext uri="{BB962C8B-B14F-4D97-AF65-F5344CB8AC3E}">
        <p14:creationId xmlns:p14="http://schemas.microsoft.com/office/powerpoint/2010/main" val="176551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1D926DF-6993-480B-8C0A-47F16D863663}" type="slidenum">
              <a:rPr lang="fr-FR" smtClean="0"/>
              <a:t>5</a:t>
            </a:fld>
            <a:endParaRPr lang="fr-FR"/>
          </a:p>
        </p:txBody>
      </p:sp>
    </p:spTree>
    <p:extLst>
      <p:ext uri="{BB962C8B-B14F-4D97-AF65-F5344CB8AC3E}">
        <p14:creationId xmlns:p14="http://schemas.microsoft.com/office/powerpoint/2010/main" val="125749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0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03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fld id="{F1D926DF-6993-480B-8C0A-47F16D863663}" type="slidenum">
              <a:rPr lang="fr-FR" smtClean="0"/>
              <a:t>29</a:t>
            </a:fld>
            <a:endParaRPr lang="fr-FR"/>
          </a:p>
        </p:txBody>
      </p:sp>
    </p:spTree>
    <p:extLst>
      <p:ext uri="{BB962C8B-B14F-4D97-AF65-F5344CB8AC3E}">
        <p14:creationId xmlns:p14="http://schemas.microsoft.com/office/powerpoint/2010/main" val="353255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fld id="{F1D926DF-6993-480B-8C0A-47F16D863663}" type="slidenum">
              <a:rPr lang="fr-FR" smtClean="0"/>
              <a:t>30</a:t>
            </a:fld>
            <a:endParaRPr lang="fr-FR"/>
          </a:p>
        </p:txBody>
      </p:sp>
    </p:spTree>
    <p:extLst>
      <p:ext uri="{BB962C8B-B14F-4D97-AF65-F5344CB8AC3E}">
        <p14:creationId xmlns:p14="http://schemas.microsoft.com/office/powerpoint/2010/main" val="81673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912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89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‹N°›</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‹N°›</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‹N°›</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8/17/2020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‹N°›</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8/17/2020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‹N°›</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8/17/2020</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‹N°›</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‹N°›</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‹N°›</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‹N°›</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‹N°›</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arget="../media/image9.jpeg" Type="http://schemas.openxmlformats.org/officeDocument/2006/relationships/image"/><Relationship Id="rId1" Target="../slideLayouts/slideLayout46.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arget="../media/image11.jpeg" Type="http://schemas.openxmlformats.org/officeDocument/2006/relationships/image"/><Relationship Id="rId1" Target="../slideLayouts/slideLayout46.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12.jpeg" Type="http://schemas.openxmlformats.org/officeDocument/2006/relationships/image"/><Relationship Id="rId1" Target="../slideLayouts/slideLayout46.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13.jpeg" Type="http://schemas.openxmlformats.org/officeDocument/2006/relationships/image"/><Relationship Id="rId1" Target="../slideLayouts/slideLayout46.xml" Type="http://schemas.openxmlformats.org/officeDocument/2006/relationships/slideLayout"/></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arget="../media/image15.jpeg" Type="http://schemas.openxmlformats.org/officeDocument/2006/relationships/image"/><Relationship Id="rId2" Target="../media/image14.jpeg" Type="http://schemas.openxmlformats.org/officeDocument/2006/relationships/image"/><Relationship Id="rId1" Target="../slideLayouts/slideLayout46.xml" Type="http://schemas.openxmlformats.org/officeDocument/2006/relationships/slideLayout"/></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hyperlink" Target="mailto:procurement@mcamorocco.ma" TargetMode="External"/><Relationship Id="rId2" Type="http://schemas.openxmlformats.org/officeDocument/2006/relationships/image" Target="../media/image5.png"/><Relationship Id="rId1" Type="http://schemas.openxmlformats.org/officeDocument/2006/relationships/slideLayout" Target="../slideLayouts/slideLayout46.xml"/><Relationship Id="rId4" Type="http://schemas.openxmlformats.org/officeDocument/2006/relationships/hyperlink" Target="http://www.mcamorocco.ma/fr/appels-d-offres"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hyperlink" Target="http://www.mcamorocco.ma/fr/systeme-de-contestation-bid-challenge-system-bcs" TargetMode="Externa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arget="../media/image8.jpeg" Type="http://schemas.openxmlformats.org/officeDocument/2006/relationships/image"/><Relationship Id="rId1" Target="../slideLayouts/slideLayout46.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556026"/>
            <a:ext cx="12192000" cy="7592015"/>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2539" b="1" dirty="0">
                <a:solidFill>
                  <a:schemeClr val="accent1">
                    <a:lumMod val="50000"/>
                  </a:schemeClr>
                </a:solidFill>
                <a:latin typeface="Corbel" panose="020B0503020204020204" pitchFamily="34" charset="0"/>
              </a:rPr>
              <a:t>Réunion de pré-soumission</a:t>
            </a:r>
            <a:endParaRPr lang="es-ES" sz="2539" b="1" dirty="0">
              <a:solidFill>
                <a:schemeClr val="accent1">
                  <a:lumMod val="50000"/>
                </a:schemeClr>
              </a:solidFill>
              <a:latin typeface="Corbel" panose="020B0503020204020204" pitchFamily="34" charset="0"/>
            </a:endParaRPr>
          </a:p>
          <a:p>
            <a:pPr algn="ctr"/>
            <a:endParaRPr lang="en-US" b="1" dirty="0">
              <a:latin typeface="Times New Roman" panose="02020603050405020304" pitchFamily="18" charset="0"/>
              <a:ea typeface="Times New Roman" panose="02020603050405020304" pitchFamily="18" charset="0"/>
            </a:endParaRPr>
          </a:p>
          <a:p>
            <a:pPr algn="ctr"/>
            <a:r>
              <a:rPr lang="en-US" sz="3600" b="1" dirty="0">
                <a:solidFill>
                  <a:srgbClr val="FF0000"/>
                </a:solidFill>
                <a:latin typeface="Times New Roman" panose="02020603050405020304" pitchFamily="18" charset="0"/>
                <a:ea typeface="Times New Roman" panose="02020603050405020304" pitchFamily="18" charset="0"/>
              </a:rPr>
              <a:t>                   DAO/CB/MCA-M/EW-34-C/COMPACT </a:t>
            </a:r>
            <a:r>
              <a:rPr lang="fr-FR" sz="3200" b="1" dirty="0">
                <a:latin typeface="Corbel" panose="020B0503020204020204" pitchFamily="34" charset="0"/>
              </a:rPr>
              <a:t>			</a:t>
            </a:r>
          </a:p>
          <a:p>
            <a:pPr algn="ctr">
              <a:lnSpc>
                <a:spcPct val="115000"/>
              </a:lnSpc>
              <a:spcAft>
                <a:spcPts val="0"/>
              </a:spcAft>
            </a:pPr>
            <a:r>
              <a:rPr lang="fr-FR" b="1" dirty="0">
                <a:latin typeface="Times New Roman" panose="02020603050405020304" pitchFamily="18" charset="0"/>
                <a:ea typeface="Times New Roman" panose="02020603050405020304" pitchFamily="18" charset="0"/>
              </a:rPr>
              <a:t>                                 La réalisation des travaux de construction et extension des centres de formation professionnelle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b="1" dirty="0">
                <a:latin typeface="Times New Roman" panose="02020603050405020304" pitchFamily="18" charset="0"/>
                <a:ea typeface="Times New Roman" panose="02020603050405020304" pitchFamily="18" charset="0"/>
              </a:rPr>
              <a:t>                </a:t>
            </a:r>
            <a:r>
              <a:rPr kumimoji="0" lang="fr-FR"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Lot 6 : Réhabilitation et extension de l’Institut Supérieur du Bâtiment ISB à Casablanca (CFP28)</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Lot 7 : Création du Centre de formation dans les métiers du transport et de la logistique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1600" b="1" dirty="0">
                <a:solidFill>
                  <a:prstClr val="black"/>
                </a:solidFill>
                <a:latin typeface="Times New Roman" panose="02020603050405020304" pitchFamily="18" charset="0"/>
                <a:ea typeface="Times New Roman" panose="02020603050405020304" pitchFamily="18" charset="0"/>
              </a:rPr>
              <a:t>                                                                                                                                </a:t>
            </a:r>
            <a:r>
              <a:rPr kumimoji="0" lang="fr-FR"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à </a:t>
            </a:r>
            <a:r>
              <a:rPr kumimoji="0" lang="fr-FR"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Nouacer</a:t>
            </a:r>
            <a:r>
              <a:rPr kumimoji="0" lang="fr-FR"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 Casablanca (CFP56)</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Lot 8 : Réhabilitation et extension de l’Institut de développement des compétences des métiers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de l’artisanat de Meknès (CFP03)</a:t>
            </a:r>
          </a:p>
          <a:p>
            <a:pPr lvl="0" algn="ctr"/>
            <a:r>
              <a:rPr lang="fr-FR" sz="3200" b="1" dirty="0">
                <a:solidFill>
                  <a:srgbClr val="3494BA">
                    <a:lumMod val="50000"/>
                  </a:srgbClr>
                </a:solidFill>
                <a:latin typeface="Corbel" panose="020B0503020204020204" pitchFamily="34" charset="0"/>
              </a:rPr>
              <a:t>			</a:t>
            </a:r>
          </a:p>
          <a:p>
            <a:pPr lvl="0" algn="ctr"/>
            <a:endParaRPr lang="fr-FR" sz="1632" b="1" dirty="0">
              <a:solidFill>
                <a:srgbClr val="3494BA">
                  <a:lumMod val="50000"/>
                </a:srgbClr>
              </a:solidFill>
              <a:latin typeface="Corbel" panose="020B0503020204020204" pitchFamily="34" charset="0"/>
            </a:endParaRPr>
          </a:p>
          <a:p>
            <a:pPr lvl="0" algn="ctr"/>
            <a:r>
              <a:rPr lang="fr-FR" sz="1632" b="1" dirty="0">
                <a:latin typeface="Corbel" panose="020B0503020204020204" pitchFamily="34" charset="0"/>
              </a:rPr>
              <a:t>							</a:t>
            </a:r>
            <a:r>
              <a:rPr lang="fr-FR" sz="2400" b="1" dirty="0">
                <a:latin typeface="Corbel" panose="020B0503020204020204" pitchFamily="34" charset="0"/>
              </a:rPr>
              <a:t>Le 19 Août 2020</a:t>
            </a:r>
            <a:endParaRPr lang="fr-FR" sz="2400" b="1" kern="0" dirty="0">
              <a:latin typeface="Sakkal Majalla" panose="02000000000000000000" pitchFamily="2" charset="-78"/>
              <a:cs typeface="Sakkal Majalla" panose="02000000000000000000" pitchFamily="2" charset="-78"/>
            </a:endParaRPr>
          </a:p>
          <a:p>
            <a:pPr marL="342900" indent="-342900" algn="ctr">
              <a:buFont typeface="Wingdings" panose="05000000000000000000" pitchFamily="2" charset="2"/>
              <a:buChar char="§"/>
            </a:pP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10</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Lot 6</a:t>
            </a:r>
          </a:p>
        </p:txBody>
      </p:sp>
      <p:pic>
        <p:nvPicPr>
          <p:cNvPr id="2" name="Image 1"/>
          <p:cNvPicPr>
            <a:picLocks noChangeAspect="1"/>
          </p:cNvPicPr>
          <p:nvPr/>
        </p:nvPicPr>
        <p:blipFill>
          <a:blip r:embed="rId2"/>
          <a:stretch>
            <a:fillRect/>
          </a:stretch>
        </p:blipFill>
        <p:spPr>
          <a:xfrm>
            <a:off x="1782306" y="890191"/>
            <a:ext cx="8627388" cy="5077618"/>
          </a:xfrm>
          <a:prstGeom prst="rect">
            <a:avLst/>
          </a:prstGeom>
        </p:spPr>
      </p:pic>
    </p:spTree>
    <p:extLst>
      <p:ext uri="{BB962C8B-B14F-4D97-AF65-F5344CB8AC3E}">
        <p14:creationId xmlns:p14="http://schemas.microsoft.com/office/powerpoint/2010/main" val="125124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11</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Lot 6</a:t>
            </a:r>
          </a:p>
        </p:txBody>
      </p:sp>
      <p:pic>
        <p:nvPicPr>
          <p:cNvPr id="2" name="Image 1"/>
          <p:cNvPicPr>
            <a:picLocks noChangeAspect="1"/>
          </p:cNvPicPr>
          <p:nvPr/>
        </p:nvPicPr>
        <p:blipFill>
          <a:blip r:embed="rId2"/>
          <a:stretch>
            <a:fillRect/>
          </a:stretch>
        </p:blipFill>
        <p:spPr>
          <a:xfrm>
            <a:off x="2633662" y="1186346"/>
            <a:ext cx="6924675" cy="3400425"/>
          </a:xfrm>
          <a:prstGeom prst="rect">
            <a:avLst/>
          </a:prstGeom>
        </p:spPr>
      </p:pic>
    </p:spTree>
    <p:extLst>
      <p:ext uri="{BB962C8B-B14F-4D97-AF65-F5344CB8AC3E}">
        <p14:creationId xmlns:p14="http://schemas.microsoft.com/office/powerpoint/2010/main" val="331246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12</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Lot 6</a:t>
            </a:r>
          </a:p>
        </p:txBody>
      </p:sp>
      <p:pic>
        <p:nvPicPr>
          <p:cNvPr id="2" name="Image 1"/>
          <p:cNvPicPr>
            <a:picLocks noChangeAspect="1"/>
          </p:cNvPicPr>
          <p:nvPr/>
        </p:nvPicPr>
        <p:blipFill>
          <a:blip r:embed="rId2"/>
          <a:stretch>
            <a:fillRect/>
          </a:stretch>
        </p:blipFill>
        <p:spPr>
          <a:xfrm>
            <a:off x="1133475" y="879467"/>
            <a:ext cx="9925050" cy="5572125"/>
          </a:xfrm>
          <a:prstGeom prst="rect">
            <a:avLst/>
          </a:prstGeom>
        </p:spPr>
      </p:pic>
    </p:spTree>
    <p:extLst>
      <p:ext uri="{BB962C8B-B14F-4D97-AF65-F5344CB8AC3E}">
        <p14:creationId xmlns:p14="http://schemas.microsoft.com/office/powerpoint/2010/main" val="1487649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13</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Lot 6</a:t>
            </a:r>
          </a:p>
        </p:txBody>
      </p:sp>
      <p:pic>
        <p:nvPicPr>
          <p:cNvPr id="2" name="Image 1"/>
          <p:cNvPicPr>
            <a:picLocks noChangeAspect="1"/>
          </p:cNvPicPr>
          <p:nvPr/>
        </p:nvPicPr>
        <p:blipFill>
          <a:blip r:embed="rId2"/>
          <a:stretch>
            <a:fillRect/>
          </a:stretch>
        </p:blipFill>
        <p:spPr>
          <a:xfrm>
            <a:off x="1123950" y="906120"/>
            <a:ext cx="9944100" cy="5562600"/>
          </a:xfrm>
          <a:prstGeom prst="rect">
            <a:avLst/>
          </a:prstGeom>
        </p:spPr>
      </p:pic>
    </p:spTree>
    <p:extLst>
      <p:ext uri="{BB962C8B-B14F-4D97-AF65-F5344CB8AC3E}">
        <p14:creationId xmlns:p14="http://schemas.microsoft.com/office/powerpoint/2010/main" val="420522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14</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Lot 6</a:t>
            </a:r>
          </a:p>
        </p:txBody>
      </p:sp>
      <p:pic>
        <p:nvPicPr>
          <p:cNvPr id="2" name="Image 1"/>
          <p:cNvPicPr>
            <a:picLocks noChangeAspect="1"/>
          </p:cNvPicPr>
          <p:nvPr/>
        </p:nvPicPr>
        <p:blipFill>
          <a:blip r:embed="rId2"/>
          <a:stretch>
            <a:fillRect/>
          </a:stretch>
        </p:blipFill>
        <p:spPr>
          <a:xfrm>
            <a:off x="1152525" y="879467"/>
            <a:ext cx="9886950" cy="5572125"/>
          </a:xfrm>
          <a:prstGeom prst="rect">
            <a:avLst/>
          </a:prstGeom>
        </p:spPr>
      </p:pic>
    </p:spTree>
    <p:extLst>
      <p:ext uri="{BB962C8B-B14F-4D97-AF65-F5344CB8AC3E}">
        <p14:creationId xmlns:p14="http://schemas.microsoft.com/office/powerpoint/2010/main" val="345272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15</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479" y="2539314"/>
            <a:ext cx="12191521" cy="17793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Lot 7 : Création du Centre de formation dans les métiers du transport et de la logistique                                                                                                                                                                                                                                                       à </a:t>
            </a:r>
            <a:r>
              <a:rPr lang="fr-FR" sz="2902" b="1" dirty="0" err="1"/>
              <a:t>Nouacer</a:t>
            </a:r>
            <a:r>
              <a:rPr lang="fr-FR" sz="2902" b="1" dirty="0"/>
              <a:t> – Casablanca (CFP56)</a:t>
            </a:r>
          </a:p>
        </p:txBody>
      </p:sp>
    </p:spTree>
    <p:extLst>
      <p:ext uri="{BB962C8B-B14F-4D97-AF65-F5344CB8AC3E}">
        <p14:creationId xmlns:p14="http://schemas.microsoft.com/office/powerpoint/2010/main" val="2186648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16</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Lot 7</a:t>
            </a:r>
          </a:p>
        </p:txBody>
      </p:sp>
      <p:sp>
        <p:nvSpPr>
          <p:cNvPr id="2" name="ZoneTexte 1"/>
          <p:cNvSpPr txBox="1"/>
          <p:nvPr/>
        </p:nvSpPr>
        <p:spPr>
          <a:xfrm>
            <a:off x="1185620" y="1340603"/>
            <a:ext cx="7687160" cy="1908215"/>
          </a:xfrm>
          <a:prstGeom prst="rect">
            <a:avLst/>
          </a:prstGeom>
          <a:noFill/>
        </p:spPr>
        <p:txBody>
          <a:bodyPr wrap="square" rtlCol="0">
            <a:spAutoFit/>
          </a:bodyPr>
          <a:lstStyle/>
          <a:p>
            <a:r>
              <a:rPr lang="fr-FR" sz="2800" b="1" dirty="0" smtClean="0"/>
              <a:t>Description </a:t>
            </a:r>
            <a:r>
              <a:rPr lang="fr-FR" sz="2800" b="1" dirty="0"/>
              <a:t>de </a:t>
            </a:r>
            <a:r>
              <a:rPr lang="fr-FR" sz="2800" b="1" dirty="0" smtClean="0"/>
              <a:t>projet</a:t>
            </a:r>
          </a:p>
          <a:p>
            <a:endParaRPr lang="fr-FR" dirty="0"/>
          </a:p>
          <a:p>
            <a:r>
              <a:rPr lang="fr-FR" sz="2400" dirty="0"/>
              <a:t>Le projet consiste à la réalisation d’un </a:t>
            </a:r>
            <a:r>
              <a:rPr lang="fr-FR" sz="2400" dirty="0" smtClean="0"/>
              <a:t>entrepôt </a:t>
            </a:r>
            <a:r>
              <a:rPr lang="fr-FR" sz="2400" dirty="0"/>
              <a:t>en RDC et d’un bâtiment en RDC et 4 </a:t>
            </a:r>
            <a:r>
              <a:rPr lang="fr-FR" sz="2400" dirty="0" smtClean="0"/>
              <a:t>étages avec une piste d’apprentissage. </a:t>
            </a:r>
            <a:endParaRPr lang="fr-FR" sz="2400" dirty="0"/>
          </a:p>
        </p:txBody>
      </p:sp>
    </p:spTree>
    <p:extLst>
      <p:ext uri="{BB962C8B-B14F-4D97-AF65-F5344CB8AC3E}">
        <p14:creationId xmlns:p14="http://schemas.microsoft.com/office/powerpoint/2010/main" val="1533895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17</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Lot 7</a:t>
            </a:r>
          </a:p>
        </p:txBody>
      </p:sp>
      <p:pic>
        <p:nvPicPr>
          <p:cNvPr id="3074" name="Picture 2" descr="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5709" y="1075117"/>
            <a:ext cx="6800581" cy="511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443" y="976550"/>
            <a:ext cx="9367111" cy="5309745"/>
          </a:xfrm>
          <a:prstGeom prst="rect">
            <a:avLst/>
          </a:prstGeom>
        </p:spPr>
      </p:pic>
    </p:spTree>
    <p:extLst>
      <p:ext uri="{BB962C8B-B14F-4D97-AF65-F5344CB8AC3E}">
        <p14:creationId xmlns:p14="http://schemas.microsoft.com/office/powerpoint/2010/main" val="3235448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18</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0" y="98816"/>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Lot 7</a:t>
            </a:r>
          </a:p>
        </p:txBody>
      </p:sp>
      <p:sp>
        <p:nvSpPr>
          <p:cNvPr id="2" name="Rectangle 1"/>
          <p:cNvSpPr/>
          <p:nvPr/>
        </p:nvSpPr>
        <p:spPr>
          <a:xfrm>
            <a:off x="3613894" y="978283"/>
            <a:ext cx="4963731" cy="369332"/>
          </a:xfrm>
          <a:prstGeom prst="rect">
            <a:avLst/>
          </a:prstGeom>
        </p:spPr>
        <p:txBody>
          <a:bodyPr wrap="none">
            <a:spAutoFit/>
          </a:bodyPr>
          <a:lstStyle/>
          <a:p>
            <a:r>
              <a:rPr lang="fr-FR" b="1" dirty="0">
                <a:latin typeface="Arial-BoldMT"/>
              </a:rPr>
              <a:t>Tableau des surfaces hors </a:t>
            </a:r>
            <a:r>
              <a:rPr lang="fr-FR" b="1" dirty="0" smtClean="0">
                <a:latin typeface="Arial-BoldMT"/>
              </a:rPr>
              <a:t>œuvres </a:t>
            </a:r>
            <a:r>
              <a:rPr lang="fr-FR" b="1" dirty="0">
                <a:latin typeface="Arial-BoldMT"/>
              </a:rPr>
              <a:t>et utiles</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407672472"/>
              </p:ext>
            </p:extLst>
          </p:nvPr>
        </p:nvGraphicFramePr>
        <p:xfrm>
          <a:off x="3613894" y="1518243"/>
          <a:ext cx="4793937" cy="4363457"/>
        </p:xfrm>
        <a:graphic>
          <a:graphicData uri="http://schemas.openxmlformats.org/drawingml/2006/table">
            <a:tbl>
              <a:tblPr>
                <a:tableStyleId>{5C22544A-7EE6-4342-B048-85BDC9FD1C3A}</a:tableStyleId>
              </a:tblPr>
              <a:tblGrid>
                <a:gridCol w="3683372">
                  <a:extLst>
                    <a:ext uri="{9D8B030D-6E8A-4147-A177-3AD203B41FA5}">
                      <a16:colId xmlns:a16="http://schemas.microsoft.com/office/drawing/2014/main" val="4129490627"/>
                    </a:ext>
                  </a:extLst>
                </a:gridCol>
                <a:gridCol w="1110565">
                  <a:extLst>
                    <a:ext uri="{9D8B030D-6E8A-4147-A177-3AD203B41FA5}">
                      <a16:colId xmlns:a16="http://schemas.microsoft.com/office/drawing/2014/main" val="152559391"/>
                    </a:ext>
                  </a:extLst>
                </a:gridCol>
              </a:tblGrid>
              <a:tr h="157313">
                <a:tc>
                  <a:txBody>
                    <a:bodyPr/>
                    <a:lstStyle/>
                    <a:p>
                      <a:pPr marL="0" algn="l" defTabSz="914400" rtl="0" eaLnBrk="1" fontAlgn="b" latinLnBrk="0" hangingPunct="1"/>
                      <a:r>
                        <a:rPr lang="fr-FR" sz="1400" u="none" strike="noStrike" kern="1200" dirty="0">
                          <a:solidFill>
                            <a:srgbClr val="FF0000"/>
                          </a:solidFill>
                          <a:effectLst/>
                          <a:latin typeface="+mn-lt"/>
                          <a:ea typeface="+mn-ea"/>
                          <a:cs typeface="+mn-cs"/>
                        </a:rPr>
                        <a:t> </a:t>
                      </a:r>
                      <a:r>
                        <a:rPr lang="fr-FR" sz="1400" u="none" strike="noStrike" kern="1200" dirty="0">
                          <a:solidFill>
                            <a:srgbClr val="00B050"/>
                          </a:solidFill>
                          <a:effectLst/>
                          <a:latin typeface="+mn-lt"/>
                          <a:ea typeface="+mn-ea"/>
                          <a:cs typeface="+mn-cs"/>
                        </a:rPr>
                        <a:t>Surfaces hors </a:t>
                      </a:r>
                      <a:r>
                        <a:rPr lang="fr-FR" sz="1400" u="none" strike="noStrike" kern="1200" dirty="0" smtClean="0">
                          <a:solidFill>
                            <a:srgbClr val="00B050"/>
                          </a:solidFill>
                          <a:effectLst/>
                          <a:latin typeface="+mn-lt"/>
                          <a:ea typeface="+mn-ea"/>
                          <a:cs typeface="+mn-cs"/>
                        </a:rPr>
                        <a:t>œuvre </a:t>
                      </a:r>
                      <a:endParaRPr lang="fr-FR" sz="1400" u="none" strike="noStrike" kern="1200" dirty="0">
                        <a:solidFill>
                          <a:srgbClr val="00B050"/>
                        </a:solidFill>
                        <a:effectLst/>
                        <a:latin typeface="+mn-lt"/>
                        <a:ea typeface="+mn-ea"/>
                        <a:cs typeface="+mn-cs"/>
                      </a:endParaRPr>
                    </a:p>
                  </a:txBody>
                  <a:tcPr marL="5993" marR="5993" marT="5993" marB="0" anchor="b"/>
                </a:tc>
                <a:tc>
                  <a:txBody>
                    <a:bodyPr/>
                    <a:lstStyle/>
                    <a:p>
                      <a:pPr marL="0" algn="l" defTabSz="914400" rtl="0" eaLnBrk="1" fontAlgn="b" latinLnBrk="0" hangingPunct="1"/>
                      <a:endParaRPr lang="fr-FR" sz="1400" u="none" strike="noStrike" kern="1200" dirty="0">
                        <a:solidFill>
                          <a:srgbClr val="FF0000"/>
                        </a:solidFill>
                        <a:effectLst/>
                        <a:latin typeface="+mn-lt"/>
                        <a:ea typeface="+mn-ea"/>
                        <a:cs typeface="+mn-cs"/>
                      </a:endParaRPr>
                    </a:p>
                  </a:txBody>
                  <a:tcPr marL="5993" marR="5993" marT="5993" marB="0" anchor="b"/>
                </a:tc>
                <a:extLst>
                  <a:ext uri="{0D108BD9-81ED-4DB2-BD59-A6C34878D82A}">
                    <a16:rowId xmlns:a16="http://schemas.microsoft.com/office/drawing/2014/main" val="3574571850"/>
                  </a:ext>
                </a:extLst>
              </a:tr>
              <a:tr h="269680">
                <a:tc>
                  <a:txBody>
                    <a:bodyPr/>
                    <a:lstStyle/>
                    <a:p>
                      <a:pPr algn="l" fontAlgn="b"/>
                      <a:r>
                        <a:rPr lang="fr-FR" sz="1100" u="none" strike="noStrike" dirty="0">
                          <a:effectLst/>
                        </a:rPr>
                        <a:t> Surface de l’entrepôt </a:t>
                      </a:r>
                      <a:endParaRPr lang="fr-FR" sz="1100" b="0" i="0" u="none" strike="noStrike" dirty="0">
                        <a:solidFill>
                          <a:srgbClr val="000000"/>
                        </a:solidFill>
                        <a:effectLst/>
                        <a:latin typeface="Calibri" panose="020F0502020204030204" pitchFamily="34" charset="0"/>
                      </a:endParaRPr>
                    </a:p>
                  </a:txBody>
                  <a:tcPr marL="107872" marR="5993" marT="5993" marB="0" anchor="b"/>
                </a:tc>
                <a:tc>
                  <a:txBody>
                    <a:bodyPr/>
                    <a:lstStyle/>
                    <a:p>
                      <a:pPr algn="l" fontAlgn="b"/>
                      <a:r>
                        <a:rPr lang="fr-FR" sz="1100" u="none" strike="noStrike" dirty="0">
                          <a:effectLst/>
                        </a:rPr>
                        <a:t>                 537 </a:t>
                      </a:r>
                      <a:endParaRPr lang="fr-FR" sz="1100" b="0" i="0" u="none" strike="noStrike" dirty="0">
                        <a:solidFill>
                          <a:srgbClr val="000000"/>
                        </a:solidFill>
                        <a:effectLst/>
                        <a:latin typeface="Calibri" panose="020F0502020204030204" pitchFamily="34" charset="0"/>
                      </a:endParaRPr>
                    </a:p>
                  </a:txBody>
                  <a:tcPr marL="5993" marR="5993" marT="5993" marB="0" anchor="b"/>
                </a:tc>
                <a:extLst>
                  <a:ext uri="{0D108BD9-81ED-4DB2-BD59-A6C34878D82A}">
                    <a16:rowId xmlns:a16="http://schemas.microsoft.com/office/drawing/2014/main" val="731552476"/>
                  </a:ext>
                </a:extLst>
              </a:tr>
              <a:tr h="269680">
                <a:tc>
                  <a:txBody>
                    <a:bodyPr/>
                    <a:lstStyle/>
                    <a:p>
                      <a:pPr algn="l" fontAlgn="b"/>
                      <a:r>
                        <a:rPr lang="fr-FR" sz="1100" u="none" strike="noStrike" dirty="0">
                          <a:effectLst/>
                        </a:rPr>
                        <a:t> Surface du bâtiment RDC  </a:t>
                      </a:r>
                      <a:endParaRPr lang="fr-FR" sz="1100" b="0" i="0" u="none" strike="noStrike" dirty="0">
                        <a:solidFill>
                          <a:srgbClr val="000000"/>
                        </a:solidFill>
                        <a:effectLst/>
                        <a:latin typeface="Calibri" panose="020F0502020204030204" pitchFamily="34" charset="0"/>
                      </a:endParaRPr>
                    </a:p>
                  </a:txBody>
                  <a:tcPr marL="107872" marR="5993" marT="5993" marB="0" anchor="b"/>
                </a:tc>
                <a:tc>
                  <a:txBody>
                    <a:bodyPr/>
                    <a:lstStyle/>
                    <a:p>
                      <a:pPr algn="l" fontAlgn="b"/>
                      <a:r>
                        <a:rPr lang="fr-FR" sz="1100" u="none" strike="noStrike">
                          <a:effectLst/>
                        </a:rPr>
                        <a:t>                 682 </a:t>
                      </a:r>
                      <a:endParaRPr lang="fr-FR" sz="1100" b="0" i="0" u="none" strike="noStrike">
                        <a:solidFill>
                          <a:srgbClr val="000000"/>
                        </a:solidFill>
                        <a:effectLst/>
                        <a:latin typeface="Calibri" panose="020F0502020204030204" pitchFamily="34" charset="0"/>
                      </a:endParaRPr>
                    </a:p>
                  </a:txBody>
                  <a:tcPr marL="5993" marR="5993" marT="5993" marB="0" anchor="b"/>
                </a:tc>
                <a:extLst>
                  <a:ext uri="{0D108BD9-81ED-4DB2-BD59-A6C34878D82A}">
                    <a16:rowId xmlns:a16="http://schemas.microsoft.com/office/drawing/2014/main" val="4109785315"/>
                  </a:ext>
                </a:extLst>
              </a:tr>
              <a:tr h="269680">
                <a:tc>
                  <a:txBody>
                    <a:bodyPr/>
                    <a:lstStyle/>
                    <a:p>
                      <a:pPr algn="l" fontAlgn="b"/>
                      <a:r>
                        <a:rPr lang="fr-FR" sz="1100" u="none" strike="noStrike" dirty="0">
                          <a:effectLst/>
                        </a:rPr>
                        <a:t> Surface du bâtiment du 1er étage </a:t>
                      </a:r>
                      <a:endParaRPr lang="fr-FR" sz="1100" b="0" i="0" u="none" strike="noStrike" dirty="0">
                        <a:solidFill>
                          <a:srgbClr val="000000"/>
                        </a:solidFill>
                        <a:effectLst/>
                        <a:latin typeface="Calibri" panose="020F0502020204030204" pitchFamily="34" charset="0"/>
                      </a:endParaRPr>
                    </a:p>
                  </a:txBody>
                  <a:tcPr marL="107872" marR="5993" marT="5993" marB="0" anchor="b"/>
                </a:tc>
                <a:tc>
                  <a:txBody>
                    <a:bodyPr/>
                    <a:lstStyle/>
                    <a:p>
                      <a:pPr algn="l" fontAlgn="b"/>
                      <a:r>
                        <a:rPr lang="fr-FR" sz="1100" u="none" strike="noStrike">
                          <a:effectLst/>
                        </a:rPr>
                        <a:t>                 566 </a:t>
                      </a:r>
                      <a:endParaRPr lang="fr-FR" sz="1100" b="0" i="0" u="none" strike="noStrike">
                        <a:solidFill>
                          <a:srgbClr val="000000"/>
                        </a:solidFill>
                        <a:effectLst/>
                        <a:latin typeface="Calibri" panose="020F0502020204030204" pitchFamily="34" charset="0"/>
                      </a:endParaRPr>
                    </a:p>
                  </a:txBody>
                  <a:tcPr marL="5993" marR="5993" marT="5993" marB="0" anchor="b"/>
                </a:tc>
                <a:extLst>
                  <a:ext uri="{0D108BD9-81ED-4DB2-BD59-A6C34878D82A}">
                    <a16:rowId xmlns:a16="http://schemas.microsoft.com/office/drawing/2014/main" val="808261004"/>
                  </a:ext>
                </a:extLst>
              </a:tr>
              <a:tr h="269680">
                <a:tc>
                  <a:txBody>
                    <a:bodyPr/>
                    <a:lstStyle/>
                    <a:p>
                      <a:pPr algn="l" fontAlgn="b"/>
                      <a:r>
                        <a:rPr lang="fr-FR" sz="1100" u="none" strike="noStrike" dirty="0">
                          <a:effectLst/>
                        </a:rPr>
                        <a:t> Surface du bâtiment du 2 </a:t>
                      </a:r>
                      <a:r>
                        <a:rPr lang="fr-FR" sz="1100" u="none" strike="noStrike" dirty="0" err="1">
                          <a:effectLst/>
                        </a:rPr>
                        <a:t>ème</a:t>
                      </a:r>
                      <a:r>
                        <a:rPr lang="fr-FR" sz="1100" u="none" strike="noStrike" dirty="0">
                          <a:effectLst/>
                        </a:rPr>
                        <a:t> étage </a:t>
                      </a:r>
                      <a:endParaRPr lang="fr-FR" sz="1100" b="0" i="0" u="none" strike="noStrike" dirty="0">
                        <a:solidFill>
                          <a:srgbClr val="000000"/>
                        </a:solidFill>
                        <a:effectLst/>
                        <a:latin typeface="Calibri" panose="020F0502020204030204" pitchFamily="34" charset="0"/>
                      </a:endParaRPr>
                    </a:p>
                  </a:txBody>
                  <a:tcPr marL="107872" marR="5993" marT="5993" marB="0" anchor="b"/>
                </a:tc>
                <a:tc>
                  <a:txBody>
                    <a:bodyPr/>
                    <a:lstStyle/>
                    <a:p>
                      <a:pPr algn="l" fontAlgn="b"/>
                      <a:r>
                        <a:rPr lang="fr-FR" sz="1100" u="none" strike="noStrike">
                          <a:effectLst/>
                        </a:rPr>
                        <a:t>                 524 </a:t>
                      </a:r>
                      <a:endParaRPr lang="fr-FR" sz="1100" b="0" i="0" u="none" strike="noStrike">
                        <a:solidFill>
                          <a:srgbClr val="000000"/>
                        </a:solidFill>
                        <a:effectLst/>
                        <a:latin typeface="Calibri" panose="020F0502020204030204" pitchFamily="34" charset="0"/>
                      </a:endParaRPr>
                    </a:p>
                  </a:txBody>
                  <a:tcPr marL="5993" marR="5993" marT="5993" marB="0" anchor="b"/>
                </a:tc>
                <a:extLst>
                  <a:ext uri="{0D108BD9-81ED-4DB2-BD59-A6C34878D82A}">
                    <a16:rowId xmlns:a16="http://schemas.microsoft.com/office/drawing/2014/main" val="826465805"/>
                  </a:ext>
                </a:extLst>
              </a:tr>
              <a:tr h="269680">
                <a:tc>
                  <a:txBody>
                    <a:bodyPr/>
                    <a:lstStyle/>
                    <a:p>
                      <a:pPr algn="l" fontAlgn="b"/>
                      <a:r>
                        <a:rPr lang="fr-FR" sz="1100" u="none" strike="noStrike">
                          <a:effectLst/>
                        </a:rPr>
                        <a:t> Surface du bâtiment du 3 ème étage </a:t>
                      </a:r>
                      <a:endParaRPr lang="fr-FR" sz="1100" b="0" i="0" u="none" strike="noStrike">
                        <a:solidFill>
                          <a:srgbClr val="000000"/>
                        </a:solidFill>
                        <a:effectLst/>
                        <a:latin typeface="Calibri" panose="020F0502020204030204" pitchFamily="34" charset="0"/>
                      </a:endParaRPr>
                    </a:p>
                  </a:txBody>
                  <a:tcPr marL="107872" marR="5993" marT="5993" marB="0" anchor="b"/>
                </a:tc>
                <a:tc>
                  <a:txBody>
                    <a:bodyPr/>
                    <a:lstStyle/>
                    <a:p>
                      <a:pPr algn="l" fontAlgn="b"/>
                      <a:r>
                        <a:rPr lang="fr-FR" sz="1100" u="none" strike="noStrike" dirty="0">
                          <a:effectLst/>
                        </a:rPr>
                        <a:t>                 524 </a:t>
                      </a:r>
                      <a:endParaRPr lang="fr-FR" sz="1100" b="0" i="0" u="none" strike="noStrike" dirty="0">
                        <a:solidFill>
                          <a:srgbClr val="000000"/>
                        </a:solidFill>
                        <a:effectLst/>
                        <a:latin typeface="Calibri" panose="020F0502020204030204" pitchFamily="34" charset="0"/>
                      </a:endParaRPr>
                    </a:p>
                  </a:txBody>
                  <a:tcPr marL="5993" marR="5993" marT="5993" marB="0" anchor="b"/>
                </a:tc>
                <a:extLst>
                  <a:ext uri="{0D108BD9-81ED-4DB2-BD59-A6C34878D82A}">
                    <a16:rowId xmlns:a16="http://schemas.microsoft.com/office/drawing/2014/main" val="3617879865"/>
                  </a:ext>
                </a:extLst>
              </a:tr>
              <a:tr h="269680">
                <a:tc>
                  <a:txBody>
                    <a:bodyPr/>
                    <a:lstStyle/>
                    <a:p>
                      <a:pPr algn="l" fontAlgn="b"/>
                      <a:r>
                        <a:rPr lang="fr-FR" sz="1100" u="none" strike="noStrike">
                          <a:effectLst/>
                        </a:rPr>
                        <a:t> Surface du bâtiment du 4 ème étage </a:t>
                      </a:r>
                      <a:endParaRPr lang="fr-FR" sz="1100" b="0" i="0" u="none" strike="noStrike">
                        <a:solidFill>
                          <a:srgbClr val="000000"/>
                        </a:solidFill>
                        <a:effectLst/>
                        <a:latin typeface="Calibri" panose="020F0502020204030204" pitchFamily="34" charset="0"/>
                      </a:endParaRPr>
                    </a:p>
                  </a:txBody>
                  <a:tcPr marL="107872" marR="5993" marT="5993" marB="0" anchor="b"/>
                </a:tc>
                <a:tc>
                  <a:txBody>
                    <a:bodyPr/>
                    <a:lstStyle/>
                    <a:p>
                      <a:pPr algn="l" fontAlgn="b"/>
                      <a:r>
                        <a:rPr lang="fr-FR" sz="1100" u="none" strike="noStrike" dirty="0">
                          <a:effectLst/>
                        </a:rPr>
                        <a:t>                 524 </a:t>
                      </a:r>
                      <a:endParaRPr lang="fr-FR" sz="1100" b="0" i="0" u="none" strike="noStrike" dirty="0">
                        <a:solidFill>
                          <a:srgbClr val="000000"/>
                        </a:solidFill>
                        <a:effectLst/>
                        <a:latin typeface="Calibri" panose="020F0502020204030204" pitchFamily="34" charset="0"/>
                      </a:endParaRPr>
                    </a:p>
                  </a:txBody>
                  <a:tcPr marL="5993" marR="5993" marT="5993" marB="0" anchor="b"/>
                </a:tc>
                <a:extLst>
                  <a:ext uri="{0D108BD9-81ED-4DB2-BD59-A6C34878D82A}">
                    <a16:rowId xmlns:a16="http://schemas.microsoft.com/office/drawing/2014/main" val="2293214782"/>
                  </a:ext>
                </a:extLst>
              </a:tr>
              <a:tr h="270974">
                <a:tc>
                  <a:txBody>
                    <a:bodyPr/>
                    <a:lstStyle/>
                    <a:p>
                      <a:pPr marL="0" algn="l" defTabSz="914400" rtl="0" eaLnBrk="1" fontAlgn="b" latinLnBrk="0" hangingPunct="1"/>
                      <a:r>
                        <a:rPr lang="fr-FR" sz="1400" u="none" strike="noStrike" kern="1200">
                          <a:solidFill>
                            <a:srgbClr val="00B050"/>
                          </a:solidFill>
                          <a:effectLst/>
                          <a:latin typeface="+mn-lt"/>
                          <a:ea typeface="+mn-ea"/>
                          <a:cs typeface="+mn-cs"/>
                        </a:rPr>
                        <a:t> Surface totale hors œuvre </a:t>
                      </a:r>
                    </a:p>
                  </a:txBody>
                  <a:tcPr marL="5993" marR="5993" marT="5993" marB="0" anchor="b"/>
                </a:tc>
                <a:tc>
                  <a:txBody>
                    <a:bodyPr/>
                    <a:lstStyle/>
                    <a:p>
                      <a:pPr marL="0" algn="l" defTabSz="914400" rtl="0" eaLnBrk="1" fontAlgn="b" latinLnBrk="0" hangingPunct="1"/>
                      <a:r>
                        <a:rPr lang="fr-FR" sz="1400" u="none" strike="noStrike" kern="1200" dirty="0">
                          <a:solidFill>
                            <a:srgbClr val="00B050"/>
                          </a:solidFill>
                          <a:effectLst/>
                          <a:latin typeface="+mn-lt"/>
                          <a:ea typeface="+mn-ea"/>
                          <a:cs typeface="+mn-cs"/>
                        </a:rPr>
                        <a:t>        3 357 </a:t>
                      </a:r>
                    </a:p>
                  </a:txBody>
                  <a:tcPr marL="5993" marR="5993" marT="5993" marB="0" anchor="b"/>
                </a:tc>
                <a:extLst>
                  <a:ext uri="{0D108BD9-81ED-4DB2-BD59-A6C34878D82A}">
                    <a16:rowId xmlns:a16="http://schemas.microsoft.com/office/drawing/2014/main" val="1229876559"/>
                  </a:ext>
                </a:extLst>
              </a:tr>
              <a:tr h="157313">
                <a:tc>
                  <a:txBody>
                    <a:bodyPr/>
                    <a:lstStyle/>
                    <a:p>
                      <a:pPr algn="l" fontAlgn="b"/>
                      <a:endParaRPr lang="fr-FR" sz="900" b="1" i="0" u="none" strike="noStrike">
                        <a:solidFill>
                          <a:srgbClr val="000000"/>
                        </a:solidFill>
                        <a:effectLst/>
                        <a:latin typeface="Calibri" panose="020F0502020204030204" pitchFamily="34" charset="0"/>
                      </a:endParaRPr>
                    </a:p>
                  </a:txBody>
                  <a:tcPr marL="5993" marR="5993" marT="5993" marB="0" anchor="b"/>
                </a:tc>
                <a:tc>
                  <a:txBody>
                    <a:bodyPr/>
                    <a:lstStyle/>
                    <a:p>
                      <a:pPr algn="l" fontAlgn="b"/>
                      <a:endParaRPr lang="fr-FR" sz="900" b="1" i="0" u="none" strike="noStrike">
                        <a:solidFill>
                          <a:srgbClr val="000000"/>
                        </a:solidFill>
                        <a:effectLst/>
                        <a:latin typeface="Calibri" panose="020F0502020204030204" pitchFamily="34" charset="0"/>
                      </a:endParaRPr>
                    </a:p>
                  </a:txBody>
                  <a:tcPr marL="5993" marR="5993" marT="5993" marB="0" anchor="b"/>
                </a:tc>
                <a:extLst>
                  <a:ext uri="{0D108BD9-81ED-4DB2-BD59-A6C34878D82A}">
                    <a16:rowId xmlns:a16="http://schemas.microsoft.com/office/drawing/2014/main" val="3645405353"/>
                  </a:ext>
                </a:extLst>
              </a:tr>
              <a:tr h="157313">
                <a:tc>
                  <a:txBody>
                    <a:bodyPr/>
                    <a:lstStyle/>
                    <a:p>
                      <a:pPr marL="0" algn="l" defTabSz="914400" rtl="0" eaLnBrk="1" fontAlgn="b" latinLnBrk="0" hangingPunct="1"/>
                      <a:r>
                        <a:rPr lang="fr-FR" sz="1400" u="none" strike="noStrike" kern="1200">
                          <a:solidFill>
                            <a:srgbClr val="FF0000"/>
                          </a:solidFill>
                          <a:effectLst/>
                          <a:latin typeface="+mn-lt"/>
                          <a:ea typeface="+mn-ea"/>
                          <a:cs typeface="+mn-cs"/>
                        </a:rPr>
                        <a:t> Surfaces utiles </a:t>
                      </a:r>
                    </a:p>
                  </a:txBody>
                  <a:tcPr marL="5993" marR="5993" marT="5993" marB="0" anchor="b"/>
                </a:tc>
                <a:tc>
                  <a:txBody>
                    <a:bodyPr/>
                    <a:lstStyle/>
                    <a:p>
                      <a:pPr marL="0" algn="l" defTabSz="914400" rtl="0" eaLnBrk="1" fontAlgn="b" latinLnBrk="0" hangingPunct="1"/>
                      <a:endParaRPr lang="fr-FR" sz="1400" u="none" strike="noStrike" kern="1200" dirty="0">
                        <a:solidFill>
                          <a:srgbClr val="FF0000"/>
                        </a:solidFill>
                        <a:effectLst/>
                        <a:latin typeface="+mn-lt"/>
                        <a:ea typeface="+mn-ea"/>
                        <a:cs typeface="+mn-cs"/>
                      </a:endParaRPr>
                    </a:p>
                  </a:txBody>
                  <a:tcPr marL="5993" marR="5993" marT="5993" marB="0" anchor="b"/>
                </a:tc>
                <a:extLst>
                  <a:ext uri="{0D108BD9-81ED-4DB2-BD59-A6C34878D82A}">
                    <a16:rowId xmlns:a16="http://schemas.microsoft.com/office/drawing/2014/main" val="314252135"/>
                  </a:ext>
                </a:extLst>
              </a:tr>
              <a:tr h="269680">
                <a:tc>
                  <a:txBody>
                    <a:bodyPr/>
                    <a:lstStyle/>
                    <a:p>
                      <a:pPr marL="0" algn="l" defTabSz="914400" rtl="0" eaLnBrk="1" fontAlgn="b" latinLnBrk="0" hangingPunct="1"/>
                      <a:r>
                        <a:rPr lang="fr-FR" sz="1100" u="none" strike="noStrike" kern="1200" dirty="0">
                          <a:solidFill>
                            <a:schemeClr val="dk1"/>
                          </a:solidFill>
                          <a:effectLst/>
                          <a:latin typeface="+mn-lt"/>
                          <a:ea typeface="+mn-ea"/>
                          <a:cs typeface="+mn-cs"/>
                        </a:rPr>
                        <a:t> Surface de l’entrepôt </a:t>
                      </a:r>
                    </a:p>
                  </a:txBody>
                  <a:tcPr marL="107872" marR="5993" marT="5993" marB="0" anchor="b"/>
                </a:tc>
                <a:tc>
                  <a:txBody>
                    <a:bodyPr/>
                    <a:lstStyle/>
                    <a:p>
                      <a:pPr marL="0" algn="l" defTabSz="914400" rtl="0" eaLnBrk="1" fontAlgn="b" latinLnBrk="0" hangingPunct="1"/>
                      <a:r>
                        <a:rPr lang="fr-FR" sz="1100" u="none" strike="noStrike" kern="1200" dirty="0">
                          <a:solidFill>
                            <a:schemeClr val="dk1"/>
                          </a:solidFill>
                          <a:effectLst/>
                          <a:latin typeface="+mn-lt"/>
                          <a:ea typeface="+mn-ea"/>
                          <a:cs typeface="+mn-cs"/>
                        </a:rPr>
                        <a:t>                 532 </a:t>
                      </a:r>
                    </a:p>
                  </a:txBody>
                  <a:tcPr marL="5993" marR="5993" marT="5993" marB="0" anchor="b"/>
                </a:tc>
                <a:extLst>
                  <a:ext uri="{0D108BD9-81ED-4DB2-BD59-A6C34878D82A}">
                    <a16:rowId xmlns:a16="http://schemas.microsoft.com/office/drawing/2014/main" val="4141227335"/>
                  </a:ext>
                </a:extLst>
              </a:tr>
              <a:tr h="269680">
                <a:tc>
                  <a:txBody>
                    <a:bodyPr/>
                    <a:lstStyle/>
                    <a:p>
                      <a:pPr marL="0" algn="l" defTabSz="914400" rtl="0" eaLnBrk="1" fontAlgn="b" latinLnBrk="0" hangingPunct="1"/>
                      <a:r>
                        <a:rPr lang="fr-FR" sz="1100" u="none" strike="noStrike" kern="1200">
                          <a:solidFill>
                            <a:schemeClr val="dk1"/>
                          </a:solidFill>
                          <a:effectLst/>
                          <a:latin typeface="+mn-lt"/>
                          <a:ea typeface="+mn-ea"/>
                          <a:cs typeface="+mn-cs"/>
                        </a:rPr>
                        <a:t> Surface du bâtiment RDC  </a:t>
                      </a:r>
                    </a:p>
                  </a:txBody>
                  <a:tcPr marL="107872" marR="5993" marT="5993" marB="0" anchor="b"/>
                </a:tc>
                <a:tc>
                  <a:txBody>
                    <a:bodyPr/>
                    <a:lstStyle/>
                    <a:p>
                      <a:pPr marL="0" algn="l" defTabSz="914400" rtl="0" eaLnBrk="1" fontAlgn="b" latinLnBrk="0" hangingPunct="1"/>
                      <a:r>
                        <a:rPr lang="fr-FR" sz="1100" u="none" strike="noStrike" kern="1200" dirty="0">
                          <a:solidFill>
                            <a:schemeClr val="dk1"/>
                          </a:solidFill>
                          <a:effectLst/>
                          <a:latin typeface="+mn-lt"/>
                          <a:ea typeface="+mn-ea"/>
                          <a:cs typeface="+mn-cs"/>
                        </a:rPr>
                        <a:t>                 676 </a:t>
                      </a:r>
                    </a:p>
                  </a:txBody>
                  <a:tcPr marL="5993" marR="5993" marT="5993" marB="0" anchor="b"/>
                </a:tc>
                <a:extLst>
                  <a:ext uri="{0D108BD9-81ED-4DB2-BD59-A6C34878D82A}">
                    <a16:rowId xmlns:a16="http://schemas.microsoft.com/office/drawing/2014/main" val="234654677"/>
                  </a:ext>
                </a:extLst>
              </a:tr>
              <a:tr h="269680">
                <a:tc>
                  <a:txBody>
                    <a:bodyPr/>
                    <a:lstStyle/>
                    <a:p>
                      <a:pPr marL="0" algn="l" defTabSz="914400" rtl="0" eaLnBrk="1" fontAlgn="b" latinLnBrk="0" hangingPunct="1"/>
                      <a:r>
                        <a:rPr lang="fr-FR" sz="1100" u="none" strike="noStrike" kern="1200">
                          <a:solidFill>
                            <a:schemeClr val="dk1"/>
                          </a:solidFill>
                          <a:effectLst/>
                          <a:latin typeface="+mn-lt"/>
                          <a:ea typeface="+mn-ea"/>
                          <a:cs typeface="+mn-cs"/>
                        </a:rPr>
                        <a:t> Surface du bâtiment du 1er étage </a:t>
                      </a:r>
                    </a:p>
                  </a:txBody>
                  <a:tcPr marL="107872" marR="5993" marT="5993" marB="0" anchor="b"/>
                </a:tc>
                <a:tc>
                  <a:txBody>
                    <a:bodyPr/>
                    <a:lstStyle/>
                    <a:p>
                      <a:pPr marL="0" algn="l" defTabSz="914400" rtl="0" eaLnBrk="1" fontAlgn="b" latinLnBrk="0" hangingPunct="1"/>
                      <a:r>
                        <a:rPr lang="fr-FR" sz="1100" u="none" strike="noStrike" kern="1200" dirty="0">
                          <a:solidFill>
                            <a:schemeClr val="dk1"/>
                          </a:solidFill>
                          <a:effectLst/>
                          <a:latin typeface="+mn-lt"/>
                          <a:ea typeface="+mn-ea"/>
                          <a:cs typeface="+mn-cs"/>
                        </a:rPr>
                        <a:t>                 561 </a:t>
                      </a:r>
                    </a:p>
                  </a:txBody>
                  <a:tcPr marL="5993" marR="5993" marT="5993" marB="0" anchor="b"/>
                </a:tc>
                <a:extLst>
                  <a:ext uri="{0D108BD9-81ED-4DB2-BD59-A6C34878D82A}">
                    <a16:rowId xmlns:a16="http://schemas.microsoft.com/office/drawing/2014/main" val="1748940682"/>
                  </a:ext>
                </a:extLst>
              </a:tr>
              <a:tr h="269680">
                <a:tc>
                  <a:txBody>
                    <a:bodyPr/>
                    <a:lstStyle/>
                    <a:p>
                      <a:pPr marL="0" algn="l" defTabSz="914400" rtl="0" eaLnBrk="1" fontAlgn="b" latinLnBrk="0" hangingPunct="1"/>
                      <a:r>
                        <a:rPr lang="fr-FR" sz="1100" u="none" strike="noStrike" kern="1200">
                          <a:solidFill>
                            <a:schemeClr val="dk1"/>
                          </a:solidFill>
                          <a:effectLst/>
                          <a:latin typeface="+mn-lt"/>
                          <a:ea typeface="+mn-ea"/>
                          <a:cs typeface="+mn-cs"/>
                        </a:rPr>
                        <a:t> Surface du bâtiment du 2 ème étage </a:t>
                      </a:r>
                    </a:p>
                  </a:txBody>
                  <a:tcPr marL="107872" marR="5993" marT="5993" marB="0" anchor="b"/>
                </a:tc>
                <a:tc>
                  <a:txBody>
                    <a:bodyPr/>
                    <a:lstStyle/>
                    <a:p>
                      <a:pPr marL="0" algn="l" defTabSz="914400" rtl="0" eaLnBrk="1" fontAlgn="b" latinLnBrk="0" hangingPunct="1"/>
                      <a:r>
                        <a:rPr lang="fr-FR" sz="1100" u="none" strike="noStrike" kern="1200" dirty="0">
                          <a:solidFill>
                            <a:schemeClr val="dk1"/>
                          </a:solidFill>
                          <a:effectLst/>
                          <a:latin typeface="+mn-lt"/>
                          <a:ea typeface="+mn-ea"/>
                          <a:cs typeface="+mn-cs"/>
                        </a:rPr>
                        <a:t>                 520 </a:t>
                      </a:r>
                    </a:p>
                  </a:txBody>
                  <a:tcPr marL="5993" marR="5993" marT="5993" marB="0" anchor="b"/>
                </a:tc>
                <a:extLst>
                  <a:ext uri="{0D108BD9-81ED-4DB2-BD59-A6C34878D82A}">
                    <a16:rowId xmlns:a16="http://schemas.microsoft.com/office/drawing/2014/main" val="544756616"/>
                  </a:ext>
                </a:extLst>
              </a:tr>
              <a:tr h="269680">
                <a:tc>
                  <a:txBody>
                    <a:bodyPr/>
                    <a:lstStyle/>
                    <a:p>
                      <a:pPr marL="0" algn="l" defTabSz="914400" rtl="0" eaLnBrk="1" fontAlgn="b" latinLnBrk="0" hangingPunct="1"/>
                      <a:r>
                        <a:rPr lang="fr-FR" sz="1100" u="none" strike="noStrike" kern="1200">
                          <a:solidFill>
                            <a:schemeClr val="dk1"/>
                          </a:solidFill>
                          <a:effectLst/>
                          <a:latin typeface="+mn-lt"/>
                          <a:ea typeface="+mn-ea"/>
                          <a:cs typeface="+mn-cs"/>
                        </a:rPr>
                        <a:t> Surface du bâtiment du 3 ème étage </a:t>
                      </a:r>
                    </a:p>
                  </a:txBody>
                  <a:tcPr marL="107872" marR="5993" marT="5993" marB="0" anchor="b"/>
                </a:tc>
                <a:tc>
                  <a:txBody>
                    <a:bodyPr/>
                    <a:lstStyle/>
                    <a:p>
                      <a:pPr marL="0" algn="l" defTabSz="914400" rtl="0" eaLnBrk="1" fontAlgn="b" latinLnBrk="0" hangingPunct="1"/>
                      <a:r>
                        <a:rPr lang="fr-FR" sz="1100" u="none" strike="noStrike" kern="1200" dirty="0">
                          <a:solidFill>
                            <a:schemeClr val="dk1"/>
                          </a:solidFill>
                          <a:effectLst/>
                          <a:latin typeface="+mn-lt"/>
                          <a:ea typeface="+mn-ea"/>
                          <a:cs typeface="+mn-cs"/>
                        </a:rPr>
                        <a:t>                 520 </a:t>
                      </a:r>
                    </a:p>
                  </a:txBody>
                  <a:tcPr marL="5993" marR="5993" marT="5993" marB="0" anchor="b"/>
                </a:tc>
                <a:extLst>
                  <a:ext uri="{0D108BD9-81ED-4DB2-BD59-A6C34878D82A}">
                    <a16:rowId xmlns:a16="http://schemas.microsoft.com/office/drawing/2014/main" val="2774885070"/>
                  </a:ext>
                </a:extLst>
              </a:tr>
              <a:tr h="269680">
                <a:tc>
                  <a:txBody>
                    <a:bodyPr/>
                    <a:lstStyle/>
                    <a:p>
                      <a:pPr marL="0" algn="l" defTabSz="914400" rtl="0" eaLnBrk="1" fontAlgn="b" latinLnBrk="0" hangingPunct="1"/>
                      <a:r>
                        <a:rPr lang="fr-FR" sz="1100" u="none" strike="noStrike" kern="1200">
                          <a:solidFill>
                            <a:schemeClr val="dk1"/>
                          </a:solidFill>
                          <a:effectLst/>
                          <a:latin typeface="+mn-lt"/>
                          <a:ea typeface="+mn-ea"/>
                          <a:cs typeface="+mn-cs"/>
                        </a:rPr>
                        <a:t> Surface du bâtiment du 4 ème étage </a:t>
                      </a:r>
                    </a:p>
                  </a:txBody>
                  <a:tcPr marL="107872" marR="5993" marT="5993" marB="0" anchor="b"/>
                </a:tc>
                <a:tc>
                  <a:txBody>
                    <a:bodyPr/>
                    <a:lstStyle/>
                    <a:p>
                      <a:pPr marL="0" algn="l" defTabSz="914400" rtl="0" eaLnBrk="1" fontAlgn="b" latinLnBrk="0" hangingPunct="1"/>
                      <a:r>
                        <a:rPr lang="fr-FR" sz="1100" u="none" strike="noStrike" kern="1200" dirty="0">
                          <a:solidFill>
                            <a:schemeClr val="dk1"/>
                          </a:solidFill>
                          <a:effectLst/>
                          <a:latin typeface="+mn-lt"/>
                          <a:ea typeface="+mn-ea"/>
                          <a:cs typeface="+mn-cs"/>
                        </a:rPr>
                        <a:t>                 520 </a:t>
                      </a:r>
                    </a:p>
                  </a:txBody>
                  <a:tcPr marL="5993" marR="5993" marT="5993" marB="0" anchor="b"/>
                </a:tc>
                <a:extLst>
                  <a:ext uri="{0D108BD9-81ED-4DB2-BD59-A6C34878D82A}">
                    <a16:rowId xmlns:a16="http://schemas.microsoft.com/office/drawing/2014/main" val="472688147"/>
                  </a:ext>
                </a:extLst>
              </a:tr>
              <a:tr h="260304">
                <a:tc>
                  <a:txBody>
                    <a:bodyPr/>
                    <a:lstStyle/>
                    <a:p>
                      <a:pPr marL="0" algn="l" defTabSz="914400" rtl="0" eaLnBrk="1" fontAlgn="b" latinLnBrk="0" hangingPunct="1"/>
                      <a:r>
                        <a:rPr lang="fr-FR" sz="1400" u="none" strike="noStrike" kern="1200">
                          <a:solidFill>
                            <a:srgbClr val="FF0000"/>
                          </a:solidFill>
                          <a:effectLst/>
                          <a:latin typeface="+mn-lt"/>
                          <a:ea typeface="+mn-ea"/>
                          <a:cs typeface="+mn-cs"/>
                        </a:rPr>
                        <a:t> Surface totale utiles </a:t>
                      </a:r>
                    </a:p>
                  </a:txBody>
                  <a:tcPr marL="5993" marR="5993" marT="5993" marB="0" anchor="b"/>
                </a:tc>
                <a:tc>
                  <a:txBody>
                    <a:bodyPr/>
                    <a:lstStyle/>
                    <a:p>
                      <a:pPr marL="0" algn="l" defTabSz="914400" rtl="0" eaLnBrk="1" fontAlgn="b" latinLnBrk="0" hangingPunct="1"/>
                      <a:r>
                        <a:rPr lang="fr-FR" sz="1400" u="none" strike="noStrike" kern="1200" dirty="0">
                          <a:solidFill>
                            <a:srgbClr val="FF0000"/>
                          </a:solidFill>
                          <a:effectLst/>
                          <a:latin typeface="+mn-lt"/>
                          <a:ea typeface="+mn-ea"/>
                          <a:cs typeface="+mn-cs"/>
                        </a:rPr>
                        <a:t>        3 329 </a:t>
                      </a:r>
                    </a:p>
                  </a:txBody>
                  <a:tcPr marL="5993" marR="5993" marT="5993" marB="0" anchor="b"/>
                </a:tc>
                <a:extLst>
                  <a:ext uri="{0D108BD9-81ED-4DB2-BD59-A6C34878D82A}">
                    <a16:rowId xmlns:a16="http://schemas.microsoft.com/office/drawing/2014/main" val="3852444757"/>
                  </a:ext>
                </a:extLst>
              </a:tr>
            </a:tbl>
          </a:graphicData>
        </a:graphic>
      </p:graphicFrame>
    </p:spTree>
    <p:extLst>
      <p:ext uri="{BB962C8B-B14F-4D97-AF65-F5344CB8AC3E}">
        <p14:creationId xmlns:p14="http://schemas.microsoft.com/office/powerpoint/2010/main" val="938044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19</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Lot 7</a:t>
            </a:r>
          </a:p>
        </p:txBody>
      </p:sp>
      <p:pic>
        <p:nvPicPr>
          <p:cNvPr id="3074" name="Picture 2" descr="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5709" y="1075117"/>
            <a:ext cx="6800581" cy="511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54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92" name="Rectangle 9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15385"/>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24137" y="2209268"/>
            <a:ext cx="8308227" cy="461665"/>
          </a:xfrm>
          <a:prstGeom prst="rect">
            <a:avLst/>
          </a:prstGeom>
        </p:spPr>
        <p:txBody>
          <a:bodyPr wrap="square">
            <a:spAutoFit/>
          </a:bodyPr>
          <a:lstStyle/>
          <a:p>
            <a:pPr algn="just"/>
            <a:r>
              <a:rPr lang="fr-FR" sz="2400" b="1" kern="0" dirty="0">
                <a:solidFill>
                  <a:srgbClr val="0070C0"/>
                </a:solidFill>
                <a:cs typeface="Arial" panose="020B0604020202020204" pitchFamily="34" charset="0"/>
              </a:rPr>
              <a:t>Présentation du Dossier de Consultation des Entreprises ( DCE).</a:t>
            </a:r>
            <a:r>
              <a:rPr lang="en-US" sz="2400" b="1" kern="0" dirty="0">
                <a:solidFill>
                  <a:srgbClr val="0070C0"/>
                </a:solidFill>
                <a:cs typeface="Arial" panose="020B0604020202020204" pitchFamily="34" charset="0"/>
              </a:rPr>
              <a:t>  </a:t>
            </a:r>
            <a:endParaRPr lang="en-US" sz="2400" b="1" dirty="0">
              <a:solidFill>
                <a:srgbClr val="0070C0"/>
              </a:solidFill>
            </a:endParaRPr>
          </a:p>
        </p:txBody>
      </p:sp>
      <p:sp>
        <p:nvSpPr>
          <p:cNvPr id="97" name="Rectangle 96"/>
          <p:cNvSpPr/>
          <p:nvPr/>
        </p:nvSpPr>
        <p:spPr>
          <a:xfrm>
            <a:off x="2177775" y="3613664"/>
            <a:ext cx="8285083" cy="830997"/>
          </a:xfrm>
          <a:prstGeom prst="rect">
            <a:avLst/>
          </a:prstGeom>
        </p:spPr>
        <p:txBody>
          <a:bodyPr wrap="square">
            <a:spAutoFit/>
          </a:bodyPr>
          <a:lstStyle/>
          <a:p>
            <a:pPr algn="just"/>
            <a:r>
              <a:rPr lang="fr-FR" sz="2400" b="1" kern="0" dirty="0">
                <a:solidFill>
                  <a:srgbClr val="0070C0"/>
                </a:solidFill>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830997"/>
          </a:xfrm>
          <a:prstGeom prst="rect">
            <a:avLst/>
          </a:prstGeom>
        </p:spPr>
        <p:txBody>
          <a:bodyPr wrap="square">
            <a:spAutoFit/>
          </a:bodyPr>
          <a:lstStyle/>
          <a:p>
            <a:pPr algn="just"/>
            <a:r>
              <a:rPr lang="fr-FR" sz="2400" b="1" kern="0" dirty="0">
                <a:solidFill>
                  <a:srgbClr val="0070C0"/>
                </a:solidFill>
                <a:cs typeface="Arial" panose="020B0604020202020204" pitchFamily="34" charset="0"/>
              </a:rPr>
              <a:t>Présentation des dispositions fiscales pour les Contractants.</a:t>
            </a:r>
          </a:p>
        </p:txBody>
      </p:sp>
    </p:spTree>
    <p:extLst>
      <p:ext uri="{BB962C8B-B14F-4D97-AF65-F5344CB8AC3E}">
        <p14:creationId xmlns:p14="http://schemas.microsoft.com/office/powerpoint/2010/main" val="386787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20</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Lot 7</a:t>
            </a:r>
          </a:p>
        </p:txBody>
      </p:sp>
      <p:pic>
        <p:nvPicPr>
          <p:cNvPr id="2050" name="Picture 2" descr="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8218" y="998874"/>
            <a:ext cx="7015564" cy="527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941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21</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Lot 7</a:t>
            </a:r>
          </a:p>
        </p:txBody>
      </p:sp>
      <p:pic>
        <p:nvPicPr>
          <p:cNvPr id="1026" name="Picture 2" descr="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66" y="1075117"/>
            <a:ext cx="7000068" cy="526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076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22</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0" y="2539314"/>
            <a:ext cx="12191521" cy="17793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Lot 8 : Réhabilitation et extension de l’Institut de développement des compétences des métiers                                                                                                                                  de l’artisanat de Meknès (CFP03)</a:t>
            </a:r>
          </a:p>
        </p:txBody>
      </p:sp>
    </p:spTree>
    <p:extLst>
      <p:ext uri="{BB962C8B-B14F-4D97-AF65-F5344CB8AC3E}">
        <p14:creationId xmlns:p14="http://schemas.microsoft.com/office/powerpoint/2010/main" val="3324950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23</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Présentation des projets: </a:t>
            </a:r>
            <a:r>
              <a:rPr lang="fr-FR" sz="2902" b="1" dirty="0">
                <a:solidFill>
                  <a:srgbClr val="FFC000"/>
                </a:solidFill>
              </a:rPr>
              <a:t>Lot 8</a:t>
            </a:r>
          </a:p>
        </p:txBody>
      </p:sp>
      <p:sp>
        <p:nvSpPr>
          <p:cNvPr id="2" name="Rectangle 1"/>
          <p:cNvSpPr/>
          <p:nvPr/>
        </p:nvSpPr>
        <p:spPr>
          <a:xfrm>
            <a:off x="1171074" y="1251284"/>
            <a:ext cx="9224210" cy="5078313"/>
          </a:xfrm>
          <a:prstGeom prst="rect">
            <a:avLst/>
          </a:prstGeom>
        </p:spPr>
        <p:txBody>
          <a:bodyPr wrap="square">
            <a:spAutoFit/>
          </a:bodyPr>
          <a:lstStyle/>
          <a:p>
            <a:r>
              <a:rPr lang="fr-FR" dirty="0"/>
              <a:t>Situation du projet : </a:t>
            </a:r>
            <a:r>
              <a:rPr lang="fr-FR" dirty="0" err="1"/>
              <a:t>Méknès</a:t>
            </a:r>
            <a:r>
              <a:rPr lang="fr-FR" dirty="0" smtClean="0"/>
              <a:t>.</a:t>
            </a:r>
          </a:p>
          <a:p>
            <a:endParaRPr lang="fr-FR" dirty="0" smtClean="0"/>
          </a:p>
          <a:p>
            <a:r>
              <a:rPr lang="fr-FR" dirty="0" smtClean="0"/>
              <a:t>Surface </a:t>
            </a:r>
            <a:r>
              <a:rPr lang="fr-FR" dirty="0"/>
              <a:t>de la parcelle : 7 817 m².</a:t>
            </a:r>
          </a:p>
          <a:p>
            <a:r>
              <a:rPr lang="fr-FR" dirty="0"/>
              <a:t>-	Superficie construite existante au sol : 2.587 m²</a:t>
            </a:r>
          </a:p>
          <a:p>
            <a:r>
              <a:rPr lang="fr-FR" dirty="0"/>
              <a:t>-	Superficie non bâtie : 5.230 m² répartie en :</a:t>
            </a:r>
          </a:p>
          <a:p>
            <a:r>
              <a:rPr lang="fr-FR" dirty="0" smtClean="0"/>
              <a:t>Statut </a:t>
            </a:r>
            <a:r>
              <a:rPr lang="fr-FR" dirty="0"/>
              <a:t>foncier de la parcelle : Domaine privé de l’état.</a:t>
            </a:r>
          </a:p>
          <a:p>
            <a:endParaRPr lang="fr-FR" dirty="0" smtClean="0"/>
          </a:p>
          <a:p>
            <a:r>
              <a:rPr lang="fr-FR" dirty="0" smtClean="0"/>
              <a:t>Consistance </a:t>
            </a:r>
            <a:r>
              <a:rPr lang="fr-FR" dirty="0"/>
              <a:t>prévisionnelle du projet :</a:t>
            </a:r>
          </a:p>
          <a:p>
            <a:pPr lvl="0"/>
            <a:r>
              <a:rPr lang="fr-FR" dirty="0"/>
              <a:t>Une Tranche ferme </a:t>
            </a:r>
            <a:r>
              <a:rPr lang="fr-FR" dirty="0" smtClean="0"/>
              <a:t>: </a:t>
            </a:r>
            <a:endParaRPr lang="fr-FR" dirty="0"/>
          </a:p>
          <a:p>
            <a:pPr marL="742950" lvl="1" indent="-285750">
              <a:buFont typeface="Wingdings" panose="05000000000000000000" pitchFamily="2" charset="2"/>
              <a:buChar char="§"/>
            </a:pPr>
            <a:r>
              <a:rPr lang="fr-FR" dirty="0"/>
              <a:t>Le pole verre ;</a:t>
            </a:r>
          </a:p>
          <a:p>
            <a:pPr marL="742950" lvl="1" indent="-285750">
              <a:buFont typeface="Wingdings" panose="05000000000000000000" pitchFamily="2" charset="2"/>
              <a:buChar char="§"/>
            </a:pPr>
            <a:r>
              <a:rPr lang="fr-FR" dirty="0"/>
              <a:t>La démolition des logements de fonction ;</a:t>
            </a:r>
          </a:p>
          <a:p>
            <a:pPr marL="742950" lvl="1" indent="-285750">
              <a:buFont typeface="Wingdings" panose="05000000000000000000" pitchFamily="2" charset="2"/>
              <a:buChar char="§"/>
            </a:pPr>
            <a:r>
              <a:rPr lang="fr-FR" dirty="0"/>
              <a:t>Travaux de VRD ; </a:t>
            </a:r>
          </a:p>
          <a:p>
            <a:pPr marL="742950" lvl="1" indent="-285750">
              <a:buFont typeface="Wingdings" panose="05000000000000000000" pitchFamily="2" charset="2"/>
              <a:buChar char="§"/>
            </a:pPr>
            <a:r>
              <a:rPr lang="fr-FR" dirty="0"/>
              <a:t>Aménagements extérieurs; </a:t>
            </a:r>
          </a:p>
          <a:p>
            <a:pPr lvl="0"/>
            <a:r>
              <a:rPr lang="fr-FR" dirty="0"/>
              <a:t>Une Tranche optionnelle </a:t>
            </a:r>
            <a:r>
              <a:rPr lang="fr-FR" dirty="0" smtClean="0"/>
              <a:t>:</a:t>
            </a:r>
            <a:endParaRPr lang="fr-FR" dirty="0"/>
          </a:p>
          <a:p>
            <a:pPr marL="742950" lvl="1" indent="-285750">
              <a:buFont typeface="Wingdings" panose="05000000000000000000" pitchFamily="2" charset="2"/>
              <a:buChar char="§"/>
            </a:pPr>
            <a:r>
              <a:rPr lang="fr-FR" dirty="0"/>
              <a:t>La démolition des ateliers ;</a:t>
            </a:r>
          </a:p>
          <a:p>
            <a:pPr marL="742950" lvl="1" indent="-285750">
              <a:buFont typeface="Wingdings" panose="05000000000000000000" pitchFamily="2" charset="2"/>
              <a:buChar char="§"/>
            </a:pPr>
            <a:r>
              <a:rPr lang="fr-FR" dirty="0"/>
              <a:t>Logement de fonction ;</a:t>
            </a:r>
          </a:p>
          <a:p>
            <a:pPr marL="742950" lvl="1" indent="-285750">
              <a:buFont typeface="Wingdings" panose="05000000000000000000" pitchFamily="2" charset="2"/>
              <a:buChar char="§"/>
            </a:pPr>
            <a:r>
              <a:rPr lang="fr-FR" dirty="0"/>
              <a:t>Les ateliers et classes ;</a:t>
            </a:r>
          </a:p>
          <a:p>
            <a:pPr marL="742950" lvl="1" indent="-285750">
              <a:buFont typeface="Wingdings" panose="05000000000000000000" pitchFamily="2" charset="2"/>
              <a:buChar char="§"/>
            </a:pPr>
            <a:r>
              <a:rPr lang="fr-FR" dirty="0"/>
              <a:t>La réhabilitation et mise à niveau de l’existant.</a:t>
            </a:r>
          </a:p>
        </p:txBody>
      </p:sp>
    </p:spTree>
    <p:extLst>
      <p:ext uri="{BB962C8B-B14F-4D97-AF65-F5344CB8AC3E}">
        <p14:creationId xmlns:p14="http://schemas.microsoft.com/office/powerpoint/2010/main" val="2134372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rcRect/>
          <a:stretch/>
        </p:blipFill>
        <p:spPr>
          <a:xfrm>
            <a:off x="233363" y="233363"/>
            <a:ext cx="8540750" cy="6408737"/>
          </a:xfrm>
          <a:prstGeom prst="rect">
            <a:avLst/>
          </a:prstGeom>
          <a:ln w="47625" cap="sq">
            <a:solidFill>
              <a:srgbClr val="FF0000"/>
            </a:solidFill>
            <a:prstDash val="solid"/>
            <a:miter lim="800000"/>
          </a:ln>
          <a:effectLst>
            <a:outerShdw blurRad="50800" dist="38100" dir="2700000" algn="tl" rotWithShape="0">
              <a:srgbClr val="000000">
                <a:alpha val="43000"/>
              </a:srgbClr>
            </a:outerShdw>
          </a:effectLst>
        </p:spPr>
      </p:pic>
      <p:sp>
        <p:nvSpPr>
          <p:cNvPr id="6" name="Titre 1"/>
          <p:cNvSpPr txBox="1">
            <a:spLocks/>
          </p:cNvSpPr>
          <p:nvPr/>
        </p:nvSpPr>
        <p:spPr>
          <a:xfrm>
            <a:off x="8774060" y="2684789"/>
            <a:ext cx="3417939" cy="1704331"/>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fr-FR" sz="3600" b="1" dirty="0">
                <a:solidFill>
                  <a:srgbClr val="FF0000"/>
                </a:solidFill>
                <a:effectLst/>
                <a:latin typeface="Franklin Gothic Medium Cond" panose="020B0606030402020204" pitchFamily="34" charset="0"/>
                <a:cs typeface="خط مسعد المغربي" panose="02010000000000000000" pitchFamily="2" charset="-78"/>
              </a:rPr>
              <a:t>COMPOSANTES DU PROJET</a:t>
            </a:r>
          </a:p>
        </p:txBody>
      </p:sp>
    </p:spTree>
    <p:extLst>
      <p:ext uri="{BB962C8B-B14F-4D97-AF65-F5344CB8AC3E}">
        <p14:creationId xmlns:p14="http://schemas.microsoft.com/office/powerpoint/2010/main" val="1618714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3388" r="3223"/>
          <a:stretch/>
        </p:blipFill>
        <p:spPr>
          <a:xfrm>
            <a:off x="215900" y="1303338"/>
            <a:ext cx="9448800" cy="5305425"/>
          </a:xfrm>
          <a:prstGeom prst="rect">
            <a:avLst/>
          </a:prstGeom>
          <a:ln w="47625" cap="sq">
            <a:solidFill>
              <a:srgbClr val="FF0000"/>
            </a:solidFill>
            <a:prstDash val="solid"/>
            <a:miter lim="800000"/>
          </a:ln>
          <a:effectLst>
            <a:outerShdw blurRad="50800" dist="38100" dir="2700000" algn="tl" rotWithShape="0">
              <a:srgbClr val="000000">
                <a:alpha val="43000"/>
              </a:srgbClr>
            </a:outerShdw>
          </a:effectLst>
        </p:spPr>
      </p:pic>
      <p:sp>
        <p:nvSpPr>
          <p:cNvPr id="3" name="Titre 1"/>
          <p:cNvSpPr txBox="1">
            <a:spLocks/>
          </p:cNvSpPr>
          <p:nvPr/>
        </p:nvSpPr>
        <p:spPr>
          <a:xfrm>
            <a:off x="1277246" y="-40785"/>
            <a:ext cx="10914754" cy="851159"/>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fr-FR" sz="3600" b="1" dirty="0">
                <a:solidFill>
                  <a:srgbClr val="00B050"/>
                </a:solidFill>
                <a:effectLst/>
                <a:latin typeface="Franklin Gothic Medium Cond" panose="020B0606030402020204" pitchFamily="34" charset="0"/>
                <a:cs typeface="خط مسعد المغربي" panose="02010000000000000000" pitchFamily="2" charset="-78"/>
              </a:rPr>
              <a:t>COMPOSANTES DU PROJET : NOUVELLES CONSTRUCTIONS</a:t>
            </a:r>
          </a:p>
        </p:txBody>
      </p:sp>
      <p:sp>
        <p:nvSpPr>
          <p:cNvPr id="9220" name="ZoneTexte 3"/>
          <p:cNvSpPr txBox="1">
            <a:spLocks noChangeArrowheads="1"/>
          </p:cNvSpPr>
          <p:nvPr/>
        </p:nvSpPr>
        <p:spPr bwMode="auto">
          <a:xfrm>
            <a:off x="2353541" y="1248480"/>
            <a:ext cx="1881981" cy="523220"/>
          </a:xfrm>
          <a:prstGeom prst="rect">
            <a:avLst/>
          </a:prstGeom>
          <a:noFill/>
          <a:ln>
            <a:noFill/>
          </a:ln>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algn="r" rtl="1" eaLnBrk="1" hangingPunct="1">
              <a:defRPr/>
            </a:pPr>
            <a:r>
              <a:rPr lang="fr-FR" altLang="fr-FR" sz="2800" b="1" dirty="0">
                <a:ln>
                  <a:solidFill>
                    <a:schemeClr val="bg1">
                      <a:lumMod val="75000"/>
                      <a:lumOff val="25000"/>
                      <a:alpha val="10000"/>
                    </a:schemeClr>
                  </a:solidFill>
                </a:ln>
                <a:solidFill>
                  <a:srgbClr val="FF0000"/>
                </a:solidFill>
                <a:latin typeface="Franklin Gothic Medium Cond" panose="020B0606030402020204" pitchFamily="34" charset="0"/>
                <a:ea typeface="+mj-ea"/>
                <a:cs typeface="خط مسعد المغربي" panose="02010000000000000000" pitchFamily="2" charset="-78"/>
              </a:rPr>
              <a:t>POLE</a:t>
            </a:r>
            <a:r>
              <a:rPr lang="fr-FR" altLang="fr-FR" sz="2400" b="1" dirty="0">
                <a:cs typeface="خط مسعد المغربي" panose="02010000000000000000" pitchFamily="2" charset="-78"/>
              </a:rPr>
              <a:t> </a:t>
            </a:r>
            <a:r>
              <a:rPr lang="fr-FR" altLang="fr-FR" sz="2800" b="1" dirty="0">
                <a:ln>
                  <a:solidFill>
                    <a:schemeClr val="bg1">
                      <a:lumMod val="75000"/>
                      <a:lumOff val="25000"/>
                      <a:alpha val="10000"/>
                    </a:schemeClr>
                  </a:solidFill>
                </a:ln>
                <a:solidFill>
                  <a:srgbClr val="FF0000"/>
                </a:solidFill>
                <a:latin typeface="Franklin Gothic Medium Cond" panose="020B0606030402020204" pitchFamily="34" charset="0"/>
                <a:ea typeface="+mj-ea"/>
                <a:cs typeface="خط مسعد المغربي" panose="02010000000000000000" pitchFamily="2" charset="-78"/>
              </a:rPr>
              <a:t>VERRE</a:t>
            </a:r>
          </a:p>
        </p:txBody>
      </p:sp>
      <p:sp>
        <p:nvSpPr>
          <p:cNvPr id="9221" name="ZoneTexte 10"/>
          <p:cNvSpPr txBox="1">
            <a:spLocks noChangeArrowheads="1"/>
          </p:cNvSpPr>
          <p:nvPr/>
        </p:nvSpPr>
        <p:spPr bwMode="auto">
          <a:xfrm>
            <a:off x="2253788" y="567357"/>
            <a:ext cx="3763963" cy="523220"/>
          </a:xfrm>
          <a:prstGeom prst="rect">
            <a:avLst/>
          </a:prstGeom>
          <a:noFill/>
          <a:ln>
            <a:noFill/>
          </a:ln>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algn="r" rtl="1" eaLnBrk="1" hangingPunct="1">
              <a:defRPr/>
            </a:pPr>
            <a:r>
              <a:rPr lang="fr-FR" altLang="fr-FR" sz="2800" b="1" dirty="0">
                <a:ln>
                  <a:solidFill>
                    <a:schemeClr val="bg1">
                      <a:lumMod val="75000"/>
                      <a:lumOff val="25000"/>
                      <a:alpha val="10000"/>
                    </a:schemeClr>
                  </a:solidFill>
                </a:ln>
                <a:solidFill>
                  <a:srgbClr val="FF0000"/>
                </a:solidFill>
                <a:latin typeface="Franklin Gothic Medium Cond" panose="020B0606030402020204" pitchFamily="34" charset="0"/>
                <a:ea typeface="+mj-ea"/>
                <a:cs typeface="خط مسعد المغربي" panose="02010000000000000000" pitchFamily="2" charset="-78"/>
              </a:rPr>
              <a:t>ATELIERS ET CLASSES</a:t>
            </a:r>
          </a:p>
        </p:txBody>
      </p:sp>
      <p:sp>
        <p:nvSpPr>
          <p:cNvPr id="9222" name="ZoneTexte 11"/>
          <p:cNvSpPr txBox="1">
            <a:spLocks noChangeArrowheads="1"/>
          </p:cNvSpPr>
          <p:nvPr/>
        </p:nvSpPr>
        <p:spPr bwMode="auto">
          <a:xfrm>
            <a:off x="9650413" y="2389188"/>
            <a:ext cx="2325687" cy="954107"/>
          </a:xfrm>
          <a:prstGeom prst="rect">
            <a:avLst/>
          </a:prstGeom>
          <a:noFill/>
          <a:ln>
            <a:noFill/>
          </a:ln>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algn="r" rtl="1" eaLnBrk="1" hangingPunct="1">
              <a:defRPr/>
            </a:pPr>
            <a:r>
              <a:rPr lang="fr-FR" altLang="fr-FR" sz="2800" b="1" dirty="0">
                <a:ln>
                  <a:solidFill>
                    <a:schemeClr val="bg1">
                      <a:lumMod val="75000"/>
                      <a:lumOff val="25000"/>
                      <a:alpha val="10000"/>
                    </a:schemeClr>
                  </a:solidFill>
                </a:ln>
                <a:solidFill>
                  <a:srgbClr val="FF0000"/>
                </a:solidFill>
                <a:latin typeface="Franklin Gothic Medium Cond" panose="020B0606030402020204" pitchFamily="34" charset="0"/>
                <a:ea typeface="+mj-ea"/>
                <a:cs typeface="خط مسعد المغربي" panose="02010000000000000000" pitchFamily="2" charset="-78"/>
              </a:rPr>
              <a:t>LOGEMENT DE FONCTION</a:t>
            </a:r>
          </a:p>
        </p:txBody>
      </p:sp>
      <p:sp>
        <p:nvSpPr>
          <p:cNvPr id="24" name="Flèche : angle droit 23"/>
          <p:cNvSpPr/>
          <p:nvPr/>
        </p:nvSpPr>
        <p:spPr>
          <a:xfrm rot="10800000">
            <a:off x="2992438" y="1668463"/>
            <a:ext cx="439737" cy="1122362"/>
          </a:xfrm>
          <a:prstGeom prst="bentUpArrow">
            <a:avLst>
              <a:gd name="adj1" fmla="val 11793"/>
              <a:gd name="adj2" fmla="val 25000"/>
              <a:gd name="adj3" fmla="val 25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5" name="Flèche : angle droit 24"/>
          <p:cNvSpPr/>
          <p:nvPr/>
        </p:nvSpPr>
        <p:spPr>
          <a:xfrm rot="10800000" flipH="1">
            <a:off x="5335588" y="1046163"/>
            <a:ext cx="400050" cy="541337"/>
          </a:xfrm>
          <a:prstGeom prst="bentUpArrow">
            <a:avLst>
              <a:gd name="adj1" fmla="val 8499"/>
              <a:gd name="adj2" fmla="val 25000"/>
              <a:gd name="adj3" fmla="val 25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6" name="Flèche : angle droit 25"/>
          <p:cNvSpPr/>
          <p:nvPr/>
        </p:nvSpPr>
        <p:spPr>
          <a:xfrm rot="16200000">
            <a:off x="9612313" y="1668462"/>
            <a:ext cx="439738" cy="1122363"/>
          </a:xfrm>
          <a:prstGeom prst="bentUpArrow">
            <a:avLst>
              <a:gd name="adj1" fmla="val 11793"/>
              <a:gd name="adj2" fmla="val 25000"/>
              <a:gd name="adj3" fmla="val 25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Tree>
    <p:extLst>
      <p:ext uri="{BB962C8B-B14F-4D97-AF65-F5344CB8AC3E}">
        <p14:creationId xmlns:p14="http://schemas.microsoft.com/office/powerpoint/2010/main" val="4292002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3388" r="3223"/>
          <a:stretch/>
        </p:blipFill>
        <p:spPr>
          <a:xfrm>
            <a:off x="215900" y="1303338"/>
            <a:ext cx="9448800" cy="5305425"/>
          </a:xfrm>
          <a:prstGeom prst="rect">
            <a:avLst/>
          </a:prstGeom>
          <a:ln w="47625" cap="sq">
            <a:solidFill>
              <a:srgbClr val="FF0000"/>
            </a:solidFill>
            <a:prstDash val="solid"/>
            <a:miter lim="800000"/>
          </a:ln>
          <a:effectLst>
            <a:outerShdw blurRad="50800" dist="38100" dir="2700000" algn="tl" rotWithShape="0">
              <a:srgbClr val="000000">
                <a:alpha val="43000"/>
              </a:srgbClr>
            </a:outerShdw>
          </a:effectLst>
        </p:spPr>
      </p:pic>
      <p:sp>
        <p:nvSpPr>
          <p:cNvPr id="3" name="Titre 1"/>
          <p:cNvSpPr txBox="1">
            <a:spLocks/>
          </p:cNvSpPr>
          <p:nvPr/>
        </p:nvSpPr>
        <p:spPr>
          <a:xfrm>
            <a:off x="0" y="-116377"/>
            <a:ext cx="12192000" cy="909124"/>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fr-FR" sz="2800" b="1" dirty="0">
                <a:solidFill>
                  <a:srgbClr val="00B050"/>
                </a:solidFill>
                <a:effectLst/>
                <a:latin typeface="Franklin Gothic Medium Cond" panose="020B0606030402020204" pitchFamily="34" charset="0"/>
                <a:cs typeface="خط مسعد المغربي" panose="02010000000000000000" pitchFamily="2" charset="-78"/>
              </a:rPr>
              <a:t>COMPOSANTES DU PROJET </a:t>
            </a:r>
          </a:p>
          <a:p>
            <a:pPr fontAlgn="auto">
              <a:spcAft>
                <a:spcPts val="0"/>
              </a:spcAft>
              <a:defRPr/>
            </a:pPr>
            <a:r>
              <a:rPr lang="fr-FR" sz="2800" b="1" dirty="0">
                <a:solidFill>
                  <a:srgbClr val="00B050"/>
                </a:solidFill>
                <a:effectLst/>
                <a:latin typeface="Franklin Gothic Medium Cond" panose="020B0606030402020204" pitchFamily="34" charset="0"/>
                <a:cs typeface="خط مسعد المغربي" panose="02010000000000000000" pitchFamily="2" charset="-78"/>
              </a:rPr>
              <a:t>REHABILITATION DES CONSTRUCTIONS EXISTANTES ET AMENAGEMENTS EXTERIEURS</a:t>
            </a:r>
          </a:p>
        </p:txBody>
      </p:sp>
      <p:sp>
        <p:nvSpPr>
          <p:cNvPr id="10244" name="ZoneTexte 6"/>
          <p:cNvSpPr txBox="1">
            <a:spLocks noChangeArrowheads="1"/>
          </p:cNvSpPr>
          <p:nvPr/>
        </p:nvSpPr>
        <p:spPr bwMode="auto">
          <a:xfrm>
            <a:off x="10277417" y="2353528"/>
            <a:ext cx="1652588" cy="830997"/>
          </a:xfrm>
          <a:prstGeom prst="rect">
            <a:avLst/>
          </a:prstGeom>
          <a:noFill/>
          <a:ln>
            <a:noFill/>
          </a:ln>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algn="ctr" rtl="1" eaLnBrk="1" hangingPunct="1">
              <a:defRPr/>
            </a:pPr>
            <a:r>
              <a:rPr lang="fr-FR" altLang="fr-FR" sz="2400" b="1" dirty="0">
                <a:ln>
                  <a:solidFill>
                    <a:schemeClr val="bg1">
                      <a:lumMod val="75000"/>
                      <a:lumOff val="25000"/>
                      <a:alpha val="10000"/>
                    </a:schemeClr>
                  </a:solidFill>
                </a:ln>
                <a:solidFill>
                  <a:srgbClr val="FF0000"/>
                </a:solidFill>
                <a:latin typeface="Franklin Gothic Medium Cond" panose="020B0606030402020204" pitchFamily="34" charset="0"/>
                <a:ea typeface="+mj-ea"/>
                <a:cs typeface="خط مسعد المغربي" panose="02010000000000000000" pitchFamily="2" charset="-78"/>
              </a:rPr>
              <a:t>SALLES</a:t>
            </a:r>
          </a:p>
          <a:p>
            <a:pPr algn="ctr" rtl="1" eaLnBrk="1" hangingPunct="1">
              <a:defRPr/>
            </a:pPr>
            <a:r>
              <a:rPr lang="fr-FR" altLang="fr-FR" sz="2400" b="1" dirty="0">
                <a:ln>
                  <a:solidFill>
                    <a:schemeClr val="bg1">
                      <a:lumMod val="75000"/>
                      <a:lumOff val="25000"/>
                      <a:alpha val="10000"/>
                    </a:schemeClr>
                  </a:solidFill>
                </a:ln>
                <a:solidFill>
                  <a:srgbClr val="FF0000"/>
                </a:solidFill>
                <a:latin typeface="Franklin Gothic Medium Cond" panose="020B0606030402020204" pitchFamily="34" charset="0"/>
                <a:ea typeface="+mj-ea"/>
                <a:cs typeface="خط مسعد المغربي" panose="02010000000000000000" pitchFamily="2" charset="-78"/>
              </a:rPr>
              <a:t>DE CLASSES</a:t>
            </a:r>
          </a:p>
        </p:txBody>
      </p:sp>
      <p:sp>
        <p:nvSpPr>
          <p:cNvPr id="10246" name="ZoneTexte 9"/>
          <p:cNvSpPr txBox="1">
            <a:spLocks noChangeArrowheads="1"/>
          </p:cNvSpPr>
          <p:nvPr/>
        </p:nvSpPr>
        <p:spPr bwMode="auto">
          <a:xfrm>
            <a:off x="9680575" y="3776315"/>
            <a:ext cx="2244725" cy="461665"/>
          </a:xfrm>
          <a:prstGeom prst="rect">
            <a:avLst/>
          </a:prstGeom>
          <a:noFill/>
          <a:ln>
            <a:noFill/>
          </a:ln>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algn="r" rtl="1" eaLnBrk="1" hangingPunct="1">
              <a:defRPr/>
            </a:pPr>
            <a:r>
              <a:rPr lang="fr-FR" altLang="fr-FR" sz="2400" b="1" dirty="0">
                <a:ln>
                  <a:solidFill>
                    <a:schemeClr val="bg1">
                      <a:lumMod val="75000"/>
                      <a:lumOff val="25000"/>
                      <a:alpha val="10000"/>
                    </a:schemeClr>
                  </a:solidFill>
                </a:ln>
                <a:solidFill>
                  <a:srgbClr val="FF0000"/>
                </a:solidFill>
                <a:latin typeface="Franklin Gothic Medium Cond" panose="020B0606030402020204" pitchFamily="34" charset="0"/>
                <a:ea typeface="+mj-ea"/>
                <a:cs typeface="خط مسعد المغربي" panose="02010000000000000000" pitchFamily="2" charset="-78"/>
              </a:rPr>
              <a:t>ADMINISTRATION</a:t>
            </a:r>
          </a:p>
        </p:txBody>
      </p:sp>
      <p:sp>
        <p:nvSpPr>
          <p:cNvPr id="10247" name="ZoneTexte 11"/>
          <p:cNvSpPr txBox="1">
            <a:spLocks noChangeArrowheads="1"/>
          </p:cNvSpPr>
          <p:nvPr/>
        </p:nvSpPr>
        <p:spPr bwMode="auto">
          <a:xfrm>
            <a:off x="3808499" y="688771"/>
            <a:ext cx="1346027" cy="461665"/>
          </a:xfrm>
          <a:prstGeom prst="rect">
            <a:avLst/>
          </a:prstGeom>
          <a:noFill/>
          <a:ln>
            <a:noFill/>
          </a:ln>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algn="r" rtl="1" eaLnBrk="1" hangingPunct="1">
              <a:defRPr/>
            </a:pPr>
            <a:r>
              <a:rPr lang="fr-FR" altLang="fr-FR" sz="2400" b="1" dirty="0">
                <a:ln>
                  <a:solidFill>
                    <a:schemeClr val="bg1">
                      <a:lumMod val="75000"/>
                      <a:lumOff val="25000"/>
                      <a:alpha val="10000"/>
                    </a:schemeClr>
                  </a:solidFill>
                </a:ln>
                <a:solidFill>
                  <a:srgbClr val="FF0000"/>
                </a:solidFill>
                <a:latin typeface="Franklin Gothic Medium Cond" panose="020B0606030402020204" pitchFamily="34" charset="0"/>
                <a:ea typeface="+mj-ea"/>
                <a:cs typeface="خط مسعد المغربي" panose="02010000000000000000" pitchFamily="2" charset="-78"/>
              </a:rPr>
              <a:t>ATELIERS</a:t>
            </a:r>
          </a:p>
        </p:txBody>
      </p:sp>
      <p:sp>
        <p:nvSpPr>
          <p:cNvPr id="10248" name="ZoneTexte 13"/>
          <p:cNvSpPr txBox="1">
            <a:spLocks noChangeArrowheads="1"/>
          </p:cNvSpPr>
          <p:nvPr/>
        </p:nvSpPr>
        <p:spPr bwMode="auto">
          <a:xfrm>
            <a:off x="6381389" y="711200"/>
            <a:ext cx="2490788" cy="461665"/>
          </a:xfrm>
          <a:prstGeom prst="rect">
            <a:avLst/>
          </a:prstGeom>
          <a:noFill/>
          <a:ln>
            <a:noFill/>
          </a:ln>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algn="r" rtl="1" eaLnBrk="1" hangingPunct="1">
              <a:defRPr/>
            </a:pPr>
            <a:r>
              <a:rPr lang="fr-FR" altLang="fr-FR" sz="2400" b="1" dirty="0">
                <a:ln>
                  <a:solidFill>
                    <a:schemeClr val="bg1">
                      <a:lumMod val="75000"/>
                      <a:lumOff val="25000"/>
                      <a:alpha val="10000"/>
                    </a:schemeClr>
                  </a:solidFill>
                </a:ln>
                <a:solidFill>
                  <a:srgbClr val="FF0000"/>
                </a:solidFill>
                <a:latin typeface="Franklin Gothic Medium Cond" panose="020B0606030402020204" pitchFamily="34" charset="0"/>
                <a:ea typeface="+mj-ea"/>
                <a:cs typeface="خط مسعد المغربي" panose="02010000000000000000" pitchFamily="2" charset="-78"/>
              </a:rPr>
              <a:t>AMPHITHEATRE</a:t>
            </a:r>
          </a:p>
        </p:txBody>
      </p:sp>
      <p:sp>
        <p:nvSpPr>
          <p:cNvPr id="10249" name="ZoneTexte 16"/>
          <p:cNvSpPr txBox="1">
            <a:spLocks noChangeArrowheads="1"/>
          </p:cNvSpPr>
          <p:nvPr/>
        </p:nvSpPr>
        <p:spPr bwMode="auto">
          <a:xfrm>
            <a:off x="-360362" y="1404203"/>
            <a:ext cx="3429000" cy="830997"/>
          </a:xfrm>
          <a:prstGeom prst="rect">
            <a:avLst/>
          </a:prstGeom>
          <a:noFill/>
          <a:ln>
            <a:noFill/>
          </a:ln>
        </p:spPr>
        <p:txBody>
          <a:bodyPr>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defTabSz="457200" fontAlgn="base">
              <a:spcBef>
                <a:spcPct val="0"/>
              </a:spcBef>
              <a:spcAft>
                <a:spcPct val="0"/>
              </a:spcAft>
              <a:defRPr>
                <a:solidFill>
                  <a:schemeClr val="tx1"/>
                </a:solidFill>
                <a:latin typeface="Calisto MT" panose="02040603050505030304" pitchFamily="18" charset="0"/>
              </a:defRPr>
            </a:lvl6pPr>
            <a:lvl7pPr marL="2971800" indent="-228600" defTabSz="457200" fontAlgn="base">
              <a:spcBef>
                <a:spcPct val="0"/>
              </a:spcBef>
              <a:spcAft>
                <a:spcPct val="0"/>
              </a:spcAft>
              <a:defRPr>
                <a:solidFill>
                  <a:schemeClr val="tx1"/>
                </a:solidFill>
                <a:latin typeface="Calisto MT" panose="02040603050505030304" pitchFamily="18" charset="0"/>
              </a:defRPr>
            </a:lvl7pPr>
            <a:lvl8pPr marL="3429000" indent="-228600" defTabSz="457200" fontAlgn="base">
              <a:spcBef>
                <a:spcPct val="0"/>
              </a:spcBef>
              <a:spcAft>
                <a:spcPct val="0"/>
              </a:spcAft>
              <a:defRPr>
                <a:solidFill>
                  <a:schemeClr val="tx1"/>
                </a:solidFill>
                <a:latin typeface="Calisto MT" panose="02040603050505030304" pitchFamily="18" charset="0"/>
              </a:defRPr>
            </a:lvl8pPr>
            <a:lvl9pPr marL="3886200" indent="-228600" defTabSz="457200" fontAlgn="base">
              <a:spcBef>
                <a:spcPct val="0"/>
              </a:spcBef>
              <a:spcAft>
                <a:spcPct val="0"/>
              </a:spcAft>
              <a:defRPr>
                <a:solidFill>
                  <a:schemeClr val="tx1"/>
                </a:solidFill>
                <a:latin typeface="Calisto MT" panose="02040603050505030304" pitchFamily="18" charset="0"/>
              </a:defRPr>
            </a:lvl9pPr>
          </a:lstStyle>
          <a:p>
            <a:pPr algn="r" rtl="1" eaLnBrk="1" hangingPunct="1">
              <a:defRPr/>
            </a:pPr>
            <a:r>
              <a:rPr lang="fr-FR" altLang="fr-FR" sz="2400" b="1" dirty="0">
                <a:ln>
                  <a:solidFill>
                    <a:schemeClr val="bg1">
                      <a:lumMod val="75000"/>
                      <a:lumOff val="25000"/>
                      <a:alpha val="10000"/>
                    </a:schemeClr>
                  </a:solidFill>
                </a:ln>
                <a:solidFill>
                  <a:srgbClr val="FF0000"/>
                </a:solidFill>
                <a:latin typeface="Franklin Gothic Medium Cond" panose="020B0606030402020204" pitchFamily="34" charset="0"/>
                <a:ea typeface="+mj-ea"/>
                <a:cs typeface="خط مسعد المغربي" panose="02010000000000000000" pitchFamily="2" charset="-78"/>
              </a:rPr>
              <a:t>REAMENAGEMENT DES ESPACES EXTERIEURS</a:t>
            </a:r>
          </a:p>
        </p:txBody>
      </p:sp>
      <p:sp>
        <p:nvSpPr>
          <p:cNvPr id="20" name="Flèche : angle droit 19"/>
          <p:cNvSpPr/>
          <p:nvPr/>
        </p:nvSpPr>
        <p:spPr>
          <a:xfrm rot="10800000" flipH="1">
            <a:off x="4481513" y="1098550"/>
            <a:ext cx="449262" cy="1006475"/>
          </a:xfrm>
          <a:prstGeom prst="bentUpArrow">
            <a:avLst>
              <a:gd name="adj1" fmla="val 11793"/>
              <a:gd name="adj2" fmla="val 25000"/>
              <a:gd name="adj3" fmla="val 25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1" name="Flèche : angle droit 20"/>
          <p:cNvSpPr/>
          <p:nvPr/>
        </p:nvSpPr>
        <p:spPr>
          <a:xfrm rot="10800000" flipH="1">
            <a:off x="7086600" y="1098550"/>
            <a:ext cx="449263" cy="1006475"/>
          </a:xfrm>
          <a:prstGeom prst="bentUpArrow">
            <a:avLst>
              <a:gd name="adj1" fmla="val 11793"/>
              <a:gd name="adj2" fmla="val 25000"/>
              <a:gd name="adj3" fmla="val 25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Flèche : angle droit 21"/>
          <p:cNvSpPr/>
          <p:nvPr/>
        </p:nvSpPr>
        <p:spPr>
          <a:xfrm rot="16200000">
            <a:off x="9366250" y="2216150"/>
            <a:ext cx="460375" cy="1476375"/>
          </a:xfrm>
          <a:prstGeom prst="bentUpArrow">
            <a:avLst>
              <a:gd name="adj1" fmla="val 11793"/>
              <a:gd name="adj2" fmla="val 25000"/>
              <a:gd name="adj3" fmla="val 25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 name="Flèche : angle droit 22"/>
          <p:cNvSpPr/>
          <p:nvPr/>
        </p:nvSpPr>
        <p:spPr>
          <a:xfrm rot="16200000">
            <a:off x="8878888" y="2420938"/>
            <a:ext cx="461962" cy="2449512"/>
          </a:xfrm>
          <a:prstGeom prst="bentUpArrow">
            <a:avLst>
              <a:gd name="adj1" fmla="val 11793"/>
              <a:gd name="adj2" fmla="val 25000"/>
              <a:gd name="adj3" fmla="val 25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 en arc 24"/>
          <p:cNvCxnSpPr>
            <a:cxnSpLocks/>
          </p:cNvCxnSpPr>
          <p:nvPr/>
        </p:nvCxnSpPr>
        <p:spPr>
          <a:xfrm>
            <a:off x="1354138" y="2235200"/>
            <a:ext cx="4181475" cy="1563688"/>
          </a:xfrm>
          <a:prstGeom prst="curvedConnector3">
            <a:avLst/>
          </a:prstGeom>
          <a:ln w="476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876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15" name="Rectangle 14"/>
          <p:cNvSpPr/>
          <p:nvPr/>
        </p:nvSpPr>
        <p:spPr>
          <a:xfrm>
            <a:off x="0" y="288917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Environnement Santé Sécurité</a:t>
            </a:r>
          </a:p>
        </p:txBody>
      </p:sp>
    </p:spTree>
    <p:extLst>
      <p:ext uri="{BB962C8B-B14F-4D97-AF65-F5344CB8AC3E}">
        <p14:creationId xmlns:p14="http://schemas.microsoft.com/office/powerpoint/2010/main" val="4243346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15" name="Rectangle 1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Environnement Santé Sécurité</a:t>
            </a:r>
          </a:p>
        </p:txBody>
      </p:sp>
      <p:sp>
        <p:nvSpPr>
          <p:cNvPr id="4" name="Rectangle 3">
            <a:extLst>
              <a:ext uri="{FF2B5EF4-FFF2-40B4-BE49-F238E27FC236}">
                <a16:creationId xmlns:a16="http://schemas.microsoft.com/office/drawing/2014/main" id="{6F24FF88-41E7-418E-86C1-5B70A85BF04C}"/>
              </a:ext>
            </a:extLst>
          </p:cNvPr>
          <p:cNvSpPr/>
          <p:nvPr/>
        </p:nvSpPr>
        <p:spPr>
          <a:xfrm>
            <a:off x="397163" y="1940443"/>
            <a:ext cx="11397673" cy="4708981"/>
          </a:xfrm>
          <a:prstGeom prst="rect">
            <a:avLst/>
          </a:prstGeom>
          <a:solidFill>
            <a:schemeClr val="bg1">
              <a:lumMod val="95000"/>
            </a:schemeClr>
          </a:solidFill>
        </p:spPr>
        <p:txBody>
          <a:bodyPr wrap="square">
            <a:spAutoFit/>
          </a:bodyPr>
          <a:lstStyle/>
          <a:p>
            <a:pPr algn="just"/>
            <a:endParaRPr lang="fr-FR" sz="2000" b="1" kern="0" dirty="0">
              <a:solidFill>
                <a:srgbClr val="002060"/>
              </a:solidFill>
              <a:latin typeface="Trebuchet MS"/>
              <a:cs typeface="Trebuchet MS"/>
            </a:endParaRPr>
          </a:p>
          <a:p>
            <a:pPr marL="285750" indent="-285750" algn="just">
              <a:buFont typeface="Wingdings" panose="05000000000000000000" pitchFamily="2" charset="2"/>
              <a:buChar char="v"/>
            </a:pPr>
            <a:r>
              <a:rPr lang="fr-FR" sz="2000" dirty="0">
                <a:solidFill>
                  <a:srgbClr val="184578"/>
                </a:solidFill>
                <a:latin typeface="Trebuchet MS"/>
                <a:cs typeface="Trebuchet MS"/>
              </a:rPr>
              <a:t>L’Entrepreneur devra prendre en compte et mettre en œuvre les mesures de Santé et sécurité au travail abordées dans le PGES cadre et décrite explicitement dans le Plan de Santé et Sécurité au Travail.</a:t>
            </a:r>
          </a:p>
          <a:p>
            <a:pPr marL="285750" indent="-285750" algn="just">
              <a:buFont typeface="Wingdings" panose="05000000000000000000" pitchFamily="2" charset="2"/>
              <a:buChar char="v"/>
            </a:pPr>
            <a:endParaRPr lang="fr-FR" sz="2000" dirty="0">
              <a:solidFill>
                <a:srgbClr val="184578"/>
              </a:solidFill>
              <a:latin typeface="Trebuchet MS"/>
              <a:cs typeface="Trebuchet MS"/>
            </a:endParaRPr>
          </a:p>
          <a:p>
            <a:pPr marL="285750" indent="-285750" algn="just">
              <a:buFont typeface="Wingdings" panose="05000000000000000000" pitchFamily="2" charset="2"/>
              <a:buChar char="v"/>
            </a:pPr>
            <a:r>
              <a:rPr lang="fr-FR" sz="2000" dirty="0">
                <a:solidFill>
                  <a:srgbClr val="184578"/>
                </a:solidFill>
                <a:latin typeface="Trebuchet MS"/>
                <a:cs typeface="Trebuchet MS"/>
              </a:rPr>
              <a:t>Pendant toute la durée du chantier, l’Entreprise sera tenu de prendre, sous sa responsabilité et à ses frais, toutes les mesures particulières de santé, sécurité et hygiène qui seront nécessaires à l’égard de ses propres travaux, des matières utilisées et des dangers encourus. </a:t>
            </a:r>
          </a:p>
          <a:p>
            <a:pPr algn="just"/>
            <a:r>
              <a:rPr lang="fr-FR" sz="2000" dirty="0">
                <a:solidFill>
                  <a:srgbClr val="184578"/>
                </a:solidFill>
                <a:latin typeface="Trebuchet MS"/>
                <a:cs typeface="Trebuchet MS"/>
              </a:rPr>
              <a:t>                 </a:t>
            </a:r>
          </a:p>
          <a:p>
            <a:pPr marL="1703388" algn="just">
              <a:tabLst>
                <a:tab pos="2057400" algn="l"/>
              </a:tabLst>
            </a:pPr>
            <a:r>
              <a:rPr lang="fr-FR" sz="2000" dirty="0">
                <a:solidFill>
                  <a:srgbClr val="184578"/>
                </a:solidFill>
                <a:latin typeface="Trebuchet MS"/>
                <a:cs typeface="Trebuchet MS"/>
              </a:rPr>
              <a:t>Frais à inclure dans le montant de l’offre de l’entreprise selon les disposition du BOQ.</a:t>
            </a:r>
          </a:p>
          <a:p>
            <a:pPr marL="259118" indent="-259118" algn="just">
              <a:buFont typeface="Arial" panose="020B0604020202020204" pitchFamily="34" charset="0"/>
              <a:buChar char="•"/>
            </a:pPr>
            <a:endParaRPr lang="fr-FR" sz="2000" dirty="0">
              <a:solidFill>
                <a:srgbClr val="184578"/>
              </a:solidFill>
              <a:latin typeface="Trebuchet MS"/>
              <a:cs typeface="Trebuchet MS"/>
            </a:endParaRPr>
          </a:p>
          <a:p>
            <a:pPr marL="285750" indent="-285750" algn="just">
              <a:buFont typeface="Wingdings" panose="05000000000000000000" pitchFamily="2" charset="2"/>
              <a:buChar char="v"/>
            </a:pPr>
            <a:r>
              <a:rPr lang="fr-FR" sz="2000" dirty="0">
                <a:solidFill>
                  <a:srgbClr val="184578"/>
                </a:solidFill>
                <a:latin typeface="Trebuchet MS"/>
                <a:cs typeface="Trebuchet MS"/>
              </a:rPr>
              <a:t>Il appartient à l’Entreprise de donner les instructions nécessaires à son personnel et celui des sous-traitants et de leur prescrire les consignes à observer (voir PSS).</a:t>
            </a:r>
          </a:p>
          <a:p>
            <a:pPr algn="just"/>
            <a:endParaRPr lang="fr-FR" sz="2000" b="1" kern="0" dirty="0">
              <a:solidFill>
                <a:srgbClr val="002060"/>
              </a:solidFill>
              <a:latin typeface="Trebuchet MS"/>
              <a:cs typeface="Trebuchet MS"/>
            </a:endParaRPr>
          </a:p>
        </p:txBody>
      </p:sp>
      <p:sp>
        <p:nvSpPr>
          <p:cNvPr id="5" name="Chevron 4"/>
          <p:cNvSpPr/>
          <p:nvPr/>
        </p:nvSpPr>
        <p:spPr>
          <a:xfrm>
            <a:off x="840903" y="1379237"/>
            <a:ext cx="10358845"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Exigences de l’Agence MCA-Morocco en matière de ESP</a:t>
            </a:r>
            <a:endParaRPr lang="fr-FR" sz="2800" dirty="0">
              <a:solidFill>
                <a:srgbClr val="C00000"/>
              </a:solidFill>
              <a:latin typeface="Corbel" panose="020B0503020204020204" pitchFamily="34" charset="0"/>
            </a:endParaRPr>
          </a:p>
        </p:txBody>
      </p:sp>
      <p:sp>
        <p:nvSpPr>
          <p:cNvPr id="6" name="Flèche droite 5"/>
          <p:cNvSpPr/>
          <p:nvPr/>
        </p:nvSpPr>
        <p:spPr>
          <a:xfrm>
            <a:off x="959029" y="4856134"/>
            <a:ext cx="859841" cy="38689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2298428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7" name="Rectangle 6">
            <a:extLst>
              <a:ext uri="{FF2B5EF4-FFF2-40B4-BE49-F238E27FC236}">
                <a16:creationId xmlns:a16="http://schemas.microsoft.com/office/drawing/2014/main" id="{6F24FF88-41E7-418E-86C1-5B70A85BF04C}"/>
              </a:ext>
            </a:extLst>
          </p:cNvPr>
          <p:cNvSpPr/>
          <p:nvPr/>
        </p:nvSpPr>
        <p:spPr>
          <a:xfrm>
            <a:off x="184727" y="1590359"/>
            <a:ext cx="11600873" cy="4401205"/>
          </a:xfrm>
          <a:prstGeom prst="rect">
            <a:avLst/>
          </a:prstGeom>
          <a:solidFill>
            <a:schemeClr val="bg1">
              <a:lumMod val="95000"/>
            </a:schemeClr>
          </a:solidFill>
        </p:spPr>
        <p:txBody>
          <a:bodyPr wrap="square">
            <a:spAutoFit/>
          </a:bodyPr>
          <a:lstStyle/>
          <a:p>
            <a:pPr algn="just"/>
            <a:endParaRPr lang="fr-FR" sz="2000" b="1" kern="0" dirty="0">
              <a:solidFill>
                <a:srgbClr val="002060"/>
              </a:solidFill>
              <a:latin typeface="Trebuchet MS"/>
              <a:cs typeface="Trebuchet MS"/>
            </a:endParaRPr>
          </a:p>
          <a:p>
            <a:pPr marL="285750" indent="-285750" algn="just">
              <a:buFont typeface="Wingdings" panose="05000000000000000000" pitchFamily="2" charset="2"/>
              <a:buChar char="v"/>
            </a:pPr>
            <a:r>
              <a:rPr lang="fr-FR" sz="2000" dirty="0">
                <a:solidFill>
                  <a:srgbClr val="184578"/>
                </a:solidFill>
                <a:latin typeface="Trebuchet MS"/>
                <a:cs typeface="Trebuchet MS"/>
              </a:rPr>
              <a:t>L’Entrepreneur devra désigner </a:t>
            </a:r>
            <a:r>
              <a:rPr lang="fr-FR" sz="2000" b="1" dirty="0">
                <a:solidFill>
                  <a:srgbClr val="FF0000"/>
                </a:solidFill>
                <a:latin typeface="Trebuchet MS"/>
                <a:cs typeface="Trebuchet MS"/>
              </a:rPr>
              <a:t>un responsable ESSS qualifié et formé, </a:t>
            </a:r>
            <a:r>
              <a:rPr lang="fr-FR" sz="2000" dirty="0">
                <a:solidFill>
                  <a:srgbClr val="184578"/>
                </a:solidFill>
                <a:latin typeface="Trebuchet MS"/>
                <a:cs typeface="Trebuchet MS"/>
              </a:rPr>
              <a:t>il sera responsable de toutes les questions relatives à l’environnement, et aux aspects sociaux, liées aux activités du chantier. </a:t>
            </a:r>
          </a:p>
          <a:p>
            <a:pPr marL="285750" indent="-285750" algn="just">
              <a:buFont typeface="Wingdings" panose="05000000000000000000" pitchFamily="2" charset="2"/>
              <a:buChar char="v"/>
            </a:pPr>
            <a:endParaRPr lang="fr-FR" sz="2000" dirty="0">
              <a:solidFill>
                <a:srgbClr val="184578"/>
              </a:solidFill>
              <a:latin typeface="Trebuchet MS"/>
              <a:cs typeface="Trebuchet MS"/>
            </a:endParaRPr>
          </a:p>
          <a:p>
            <a:pPr marL="285750" indent="-285750" algn="just">
              <a:buFont typeface="Wingdings" panose="05000000000000000000" pitchFamily="2" charset="2"/>
              <a:buChar char="v"/>
            </a:pPr>
            <a:r>
              <a:rPr lang="fr-FR" sz="2000" b="1" dirty="0">
                <a:solidFill>
                  <a:srgbClr val="FF0000"/>
                </a:solidFill>
                <a:latin typeface="Trebuchet MS"/>
                <a:cs typeface="Trebuchet MS"/>
              </a:rPr>
              <a:t>Plan d’action ESSS </a:t>
            </a:r>
            <a:r>
              <a:rPr lang="fr-FR" sz="2000" dirty="0">
                <a:solidFill>
                  <a:srgbClr val="184578"/>
                </a:solidFill>
                <a:latin typeface="Trebuchet MS"/>
                <a:cs typeface="Trebuchet MS"/>
              </a:rPr>
              <a:t>: L’Entrepreneur devra fournir au maitre d’œuvre l’ensemble de la documentation justifiant son engagement et sa vision sur comment il compte respecter les exigences contractuelles en matière environnementale, sociale et de santé &amp; sécurité, et ce avant l’installation sur site:</a:t>
            </a:r>
          </a:p>
          <a:p>
            <a:pPr algn="just"/>
            <a:endParaRPr lang="fr-FR" sz="2000" dirty="0">
              <a:solidFill>
                <a:srgbClr val="184578"/>
              </a:solidFill>
              <a:latin typeface="Trebuchet MS"/>
              <a:cs typeface="Trebuchet MS"/>
            </a:endParaRPr>
          </a:p>
          <a:p>
            <a:pPr marL="1257300" lvl="2" indent="-342900" algn="just">
              <a:buFont typeface="Wingdings" panose="05000000000000000000" pitchFamily="2" charset="2"/>
              <a:buChar char="ü"/>
            </a:pPr>
            <a:r>
              <a:rPr lang="fr-FR" sz="2000" dirty="0">
                <a:solidFill>
                  <a:srgbClr val="184578"/>
                </a:solidFill>
                <a:latin typeface="Trebuchet MS"/>
                <a:cs typeface="Trebuchet MS"/>
              </a:rPr>
              <a:t>Plan Hygiène Sécurité &amp; Environnement ;</a:t>
            </a:r>
          </a:p>
          <a:p>
            <a:pPr marL="1257300" lvl="2" indent="-342900" algn="just">
              <a:buFont typeface="Wingdings" panose="05000000000000000000" pitchFamily="2" charset="2"/>
              <a:buChar char="ü"/>
            </a:pPr>
            <a:r>
              <a:rPr lang="fr-FR" sz="2000" dirty="0">
                <a:solidFill>
                  <a:srgbClr val="184578"/>
                </a:solidFill>
                <a:latin typeface="Trebuchet MS"/>
                <a:cs typeface="Trebuchet MS"/>
              </a:rPr>
              <a:t>Organisation environnementale du chantier (rôles et responsabilités) ;</a:t>
            </a:r>
          </a:p>
          <a:p>
            <a:pPr marL="1257300" lvl="2" indent="-342900" algn="just">
              <a:buFont typeface="Wingdings" panose="05000000000000000000" pitchFamily="2" charset="2"/>
              <a:buChar char="ü"/>
            </a:pPr>
            <a:r>
              <a:rPr lang="fr-FR" sz="2000" dirty="0">
                <a:solidFill>
                  <a:srgbClr val="184578"/>
                </a:solidFill>
                <a:latin typeface="Trebuchet MS"/>
                <a:cs typeface="Trebuchet MS"/>
              </a:rPr>
              <a:t>Plan d’intervention d’urgence environnemental ;</a:t>
            </a:r>
          </a:p>
          <a:p>
            <a:pPr marL="1257300" lvl="2" indent="-342900" algn="just">
              <a:buFont typeface="Wingdings" panose="05000000000000000000" pitchFamily="2" charset="2"/>
              <a:buChar char="ü"/>
            </a:pPr>
            <a:r>
              <a:rPr lang="fr-FR" sz="2000" dirty="0">
                <a:solidFill>
                  <a:srgbClr val="184578"/>
                </a:solidFill>
                <a:latin typeface="Trebuchet MS"/>
                <a:cs typeface="Trebuchet MS"/>
              </a:rPr>
              <a:t>… </a:t>
            </a:r>
          </a:p>
        </p:txBody>
      </p:sp>
      <p:sp>
        <p:nvSpPr>
          <p:cNvPr id="5" name="Rectangle 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Environnement Santé Sécurité</a:t>
            </a:r>
          </a:p>
        </p:txBody>
      </p:sp>
    </p:spTree>
    <p:extLst>
      <p:ext uri="{BB962C8B-B14F-4D97-AF65-F5344CB8AC3E}">
        <p14:creationId xmlns:p14="http://schemas.microsoft.com/office/powerpoint/2010/main" val="15731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791055"/>
            <a:ext cx="9392179" cy="1154459"/>
            <a:chOff x="526358" y="1107789"/>
            <a:chExt cx="10357486" cy="1273111"/>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1107789"/>
              <a:ext cx="9589182" cy="1258534"/>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92" name="Rectangle 9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461665"/>
          </a:xfrm>
          <a:prstGeom prst="rect">
            <a:avLst/>
          </a:prstGeom>
        </p:spPr>
        <p:txBody>
          <a:bodyPr wrap="square">
            <a:spAutoFit/>
          </a:bodyPr>
          <a:lstStyle/>
          <a:p>
            <a:pPr algn="just"/>
            <a:r>
              <a:rPr lang="fr-FR" sz="2400" b="1" kern="0" dirty="0">
                <a:solidFill>
                  <a:srgbClr val="0070C0"/>
                </a:solidFill>
                <a:cs typeface="Arial" panose="020B0604020202020204" pitchFamily="34" charset="0"/>
              </a:rPr>
              <a:t>Présentation du Dossier de Consultation des Entreprises ( DCE).</a:t>
            </a:r>
            <a:r>
              <a:rPr lang="fr-FR" sz="1632" b="1" kern="0" dirty="0">
                <a:solidFill>
                  <a:srgbClr val="0070C0"/>
                </a:solidFill>
                <a:cs typeface="Arial" panose="020B0604020202020204" pitchFamily="34" charset="0"/>
              </a:rPr>
              <a:t>.</a:t>
            </a:r>
            <a:r>
              <a:rPr lang="en-US" sz="1632" b="1" kern="0" dirty="0">
                <a:solidFill>
                  <a:srgbClr val="0070C0"/>
                </a:solidFill>
                <a:cs typeface="Arial" panose="020B0604020202020204" pitchFamily="34" charset="0"/>
              </a:rPr>
              <a:t>  </a:t>
            </a:r>
            <a:endParaRPr lang="en-US" sz="1632" b="1" dirty="0">
              <a:solidFill>
                <a:srgbClr val="0070C0"/>
              </a:solidFill>
            </a:endParaRPr>
          </a:p>
        </p:txBody>
      </p:sp>
      <p:sp>
        <p:nvSpPr>
          <p:cNvPr id="97" name="Rectangle 96"/>
          <p:cNvSpPr/>
          <p:nvPr/>
        </p:nvSpPr>
        <p:spPr>
          <a:xfrm>
            <a:off x="2177775" y="3613664"/>
            <a:ext cx="8285083" cy="830997"/>
          </a:xfrm>
          <a:prstGeom prst="rect">
            <a:avLst/>
          </a:prstGeom>
        </p:spPr>
        <p:txBody>
          <a:bodyPr wrap="square">
            <a:spAutoFit/>
          </a:bodyPr>
          <a:lstStyle/>
          <a:p>
            <a:pPr algn="just"/>
            <a:r>
              <a:rPr lang="fr-FR" sz="2400" b="1" kern="0" dirty="0">
                <a:solidFill>
                  <a:srgbClr val="0070C0"/>
                </a:solidFill>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830997"/>
          </a:xfrm>
          <a:prstGeom prst="rect">
            <a:avLst/>
          </a:prstGeom>
        </p:spPr>
        <p:txBody>
          <a:bodyPr wrap="square">
            <a:spAutoFit/>
          </a:bodyPr>
          <a:lstStyle/>
          <a:p>
            <a:pPr algn="just"/>
            <a:r>
              <a:rPr lang="fr-FR" sz="2400" b="1" kern="0" dirty="0">
                <a:solidFill>
                  <a:srgbClr val="0070C0"/>
                </a:solidFill>
                <a:cs typeface="Arial" panose="020B0604020202020204" pitchFamily="34" charset="0"/>
              </a:rPr>
              <a:t>Présentation des dispositions fiscales pour les contractants</a:t>
            </a:r>
            <a:r>
              <a:rPr lang="fr-FR" sz="1632" b="1" kern="0" dirty="0">
                <a:solidFill>
                  <a:srgbClr val="0070C0"/>
                </a:solidFill>
                <a:cs typeface="Arial" panose="020B0604020202020204" pitchFamily="34" charset="0"/>
              </a:rPr>
              <a:t>.</a:t>
            </a:r>
          </a:p>
        </p:txBody>
      </p:sp>
    </p:spTree>
    <p:extLst>
      <p:ext uri="{BB962C8B-B14F-4D97-AF65-F5344CB8AC3E}">
        <p14:creationId xmlns:p14="http://schemas.microsoft.com/office/powerpoint/2010/main" val="138143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7" name="Rectangle 6">
            <a:extLst>
              <a:ext uri="{FF2B5EF4-FFF2-40B4-BE49-F238E27FC236}">
                <a16:creationId xmlns:a16="http://schemas.microsoft.com/office/drawing/2014/main" id="{6F24FF88-41E7-418E-86C1-5B70A85BF04C}"/>
              </a:ext>
            </a:extLst>
          </p:cNvPr>
          <p:cNvSpPr/>
          <p:nvPr/>
        </p:nvSpPr>
        <p:spPr>
          <a:xfrm>
            <a:off x="184727" y="1590359"/>
            <a:ext cx="11600873" cy="3862596"/>
          </a:xfrm>
          <a:prstGeom prst="rect">
            <a:avLst/>
          </a:prstGeom>
          <a:solidFill>
            <a:schemeClr val="bg1">
              <a:lumMod val="95000"/>
            </a:schemeClr>
          </a:solidFill>
        </p:spPr>
        <p:txBody>
          <a:bodyPr wrap="square">
            <a:spAutoFit/>
          </a:bodyPr>
          <a:lstStyle/>
          <a:p>
            <a:pPr algn="just"/>
            <a:endParaRPr lang="fr-FR" sz="2000" b="1" kern="0" dirty="0">
              <a:solidFill>
                <a:srgbClr val="002060"/>
              </a:solidFill>
              <a:latin typeface="Trebuchet MS"/>
              <a:cs typeface="Trebuchet MS"/>
            </a:endParaRPr>
          </a:p>
          <a:p>
            <a:pPr marL="342900" indent="-342900" algn="just" hangingPunct="0">
              <a:spcBef>
                <a:spcPts val="600"/>
              </a:spcBef>
              <a:spcAft>
                <a:spcPts val="600"/>
              </a:spcAft>
              <a:buFont typeface="Wingdings" panose="05000000000000000000" pitchFamily="2" charset="2"/>
              <a:buChar char="v"/>
            </a:pPr>
            <a:r>
              <a:rPr lang="fr-FR" sz="2000" b="1" dirty="0">
                <a:solidFill>
                  <a:srgbClr val="FF0000"/>
                </a:solidFill>
                <a:latin typeface="Trebuchet MS"/>
                <a:cs typeface="Trebuchet MS"/>
              </a:rPr>
              <a:t>Plan d’action pour la gestion des risques liés au COVID 19 </a:t>
            </a:r>
            <a:r>
              <a:rPr lang="fr-FR" sz="2000" dirty="0">
                <a:solidFill>
                  <a:srgbClr val="184578"/>
                </a:solidFill>
                <a:latin typeface="Trebuchet MS"/>
                <a:cs typeface="Trebuchet MS"/>
              </a:rPr>
              <a:t>: </a:t>
            </a:r>
            <a:r>
              <a:rPr lang="fr-MA" sz="2000" dirty="0">
                <a:solidFill>
                  <a:srgbClr val="184578"/>
                </a:solidFill>
                <a:latin typeface="Trebuchet MS"/>
                <a:cs typeface="Trebuchet MS"/>
              </a:rPr>
              <a:t>visant à préserver la santé et la sécurité des employés de l’entreprise pendant la crise sanitaire du Covid-19, de gérer le risque de propagation de cette pandémie dans les lieux de travail, et en conséquence, d’assurer la continuité des activités de construction pendant cette période.</a:t>
            </a:r>
            <a:endParaRPr lang="fr-FR" sz="2000" dirty="0">
              <a:solidFill>
                <a:srgbClr val="184578"/>
              </a:solidFill>
              <a:latin typeface="Trebuchet MS"/>
              <a:cs typeface="Trebuchet MS"/>
            </a:endParaRPr>
          </a:p>
          <a:p>
            <a:pPr algn="just" hangingPunct="0">
              <a:spcBef>
                <a:spcPts val="600"/>
              </a:spcBef>
              <a:spcAft>
                <a:spcPts val="600"/>
              </a:spcAft>
            </a:pPr>
            <a:r>
              <a:rPr lang="fr-MA" sz="2000" dirty="0">
                <a:solidFill>
                  <a:srgbClr val="184578"/>
                </a:solidFill>
                <a:latin typeface="Trebuchet MS"/>
                <a:cs typeface="Trebuchet MS"/>
              </a:rPr>
              <a:t>  </a:t>
            </a:r>
            <a:r>
              <a:rPr lang="fr-FR" sz="2000" dirty="0">
                <a:solidFill>
                  <a:srgbClr val="184578"/>
                </a:solidFill>
                <a:latin typeface="Trebuchet MS"/>
                <a:cs typeface="Trebuchet MS"/>
              </a:rPr>
              <a:t>L’Entrepreneur</a:t>
            </a:r>
            <a:r>
              <a:rPr lang="fr-MA" sz="2000" dirty="0">
                <a:solidFill>
                  <a:srgbClr val="184578"/>
                </a:solidFill>
                <a:latin typeface="Trebuchet MS"/>
                <a:cs typeface="Trebuchet MS"/>
              </a:rPr>
              <a:t> est tenu de présenter un plan d’atténuation des risques de contamination par l’agent pathogène COVID 19 et d’assurer sa mise en œuvre.</a:t>
            </a:r>
          </a:p>
          <a:p>
            <a:pPr algn="just"/>
            <a:r>
              <a:rPr lang="fr-FR" sz="2000" dirty="0">
                <a:solidFill>
                  <a:srgbClr val="184578"/>
                </a:solidFill>
                <a:latin typeface="Trebuchet MS"/>
                <a:cs typeface="Trebuchet MS"/>
              </a:rPr>
              <a:t> </a:t>
            </a:r>
          </a:p>
          <a:p>
            <a:pPr marL="1703388" algn="just">
              <a:tabLst>
                <a:tab pos="2057400" algn="l"/>
              </a:tabLst>
            </a:pPr>
            <a:r>
              <a:rPr lang="fr-FR" sz="2000" dirty="0">
                <a:solidFill>
                  <a:srgbClr val="184578"/>
                </a:solidFill>
                <a:latin typeface="Trebuchet MS"/>
                <a:cs typeface="Trebuchet MS"/>
              </a:rPr>
              <a:t>Frais à inclure dans le montant de l’offre de l’entreprise selon les disposition du BOQ.</a:t>
            </a:r>
            <a:endParaRPr lang="fr-MA" sz="2000" dirty="0">
              <a:solidFill>
                <a:srgbClr val="184578"/>
              </a:solidFill>
              <a:latin typeface="Trebuchet MS"/>
              <a:cs typeface="Trebuchet MS"/>
            </a:endParaRPr>
          </a:p>
          <a:p>
            <a:pPr algn="just" hangingPunct="0">
              <a:spcBef>
                <a:spcPts val="600"/>
              </a:spcBef>
              <a:spcAft>
                <a:spcPts val="600"/>
              </a:spcAft>
            </a:pPr>
            <a:endParaRPr lang="fr-MA" sz="2000" dirty="0">
              <a:solidFill>
                <a:srgbClr val="184578"/>
              </a:solidFill>
              <a:latin typeface="Trebuchet MS"/>
              <a:cs typeface="Trebuchet MS"/>
            </a:endParaRPr>
          </a:p>
        </p:txBody>
      </p:sp>
      <p:sp>
        <p:nvSpPr>
          <p:cNvPr id="5" name="Rectangle 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Environnement Santé Sécurité</a:t>
            </a:r>
          </a:p>
        </p:txBody>
      </p:sp>
      <p:sp>
        <p:nvSpPr>
          <p:cNvPr id="6" name="Flèche droite 5"/>
          <p:cNvSpPr/>
          <p:nvPr/>
        </p:nvSpPr>
        <p:spPr>
          <a:xfrm>
            <a:off x="810439" y="4261341"/>
            <a:ext cx="859841" cy="38689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025428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a:srcRect t="33898" r="24347"/>
          <a:stretch/>
        </p:blipFill>
        <p:spPr>
          <a:xfrm>
            <a:off x="8594751" y="4648235"/>
            <a:ext cx="3597010" cy="2225447"/>
          </a:xfrm>
          <a:prstGeom prst="rect">
            <a:avLst/>
          </a:prstGeom>
        </p:spPr>
      </p:pic>
      <p:sp>
        <p:nvSpPr>
          <p:cNvPr id="15" name="Rectangle 14"/>
          <p:cNvSpPr/>
          <p:nvPr/>
        </p:nvSpPr>
        <p:spPr>
          <a:xfrm>
            <a:off x="0" y="288917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Genre et Inclusion Sociale (GIS)</a:t>
            </a:r>
          </a:p>
        </p:txBody>
      </p:sp>
    </p:spTree>
    <p:extLst>
      <p:ext uri="{BB962C8B-B14F-4D97-AF65-F5344CB8AC3E}">
        <p14:creationId xmlns:p14="http://schemas.microsoft.com/office/powerpoint/2010/main" val="2691067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a:t>
            </a:r>
            <a:r>
              <a:rPr lang="fr-FR" sz="3264" b="1" dirty="0">
                <a:solidFill>
                  <a:prstClr val="white"/>
                </a:solidFill>
                <a:latin typeface="Corbel" panose="020B0503020204020204" pitchFamily="34" charset="0"/>
              </a:rPr>
              <a:t>Genre et Inclusion Sociale (GIS)</a:t>
            </a:r>
            <a:endPar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pic>
        <p:nvPicPr>
          <p:cNvPr id="2" name="Image 1">
            <a:extLst>
              <a:ext uri="{FF2B5EF4-FFF2-40B4-BE49-F238E27FC236}">
                <a16:creationId xmlns:a16="http://schemas.microsoft.com/office/drawing/2014/main" id="{139AB28C-B443-43D2-966E-DE04858691F9}"/>
              </a:ext>
            </a:extLst>
          </p:cNvPr>
          <p:cNvPicPr>
            <a:picLocks noChangeAspect="1"/>
          </p:cNvPicPr>
          <p:nvPr/>
        </p:nvPicPr>
        <p:blipFill rotWithShape="1">
          <a:blip r:embed="rId3"/>
          <a:srcRect l="51263" t="21683" r="28791" b="31137"/>
          <a:stretch/>
        </p:blipFill>
        <p:spPr>
          <a:xfrm>
            <a:off x="5295472" y="5328743"/>
            <a:ext cx="1083802" cy="1442084"/>
          </a:xfrm>
          <a:prstGeom prst="rect">
            <a:avLst/>
          </a:prstGeom>
        </p:spPr>
      </p:pic>
      <p:pic>
        <p:nvPicPr>
          <p:cNvPr id="3" name="Image 2">
            <a:extLst>
              <a:ext uri="{FF2B5EF4-FFF2-40B4-BE49-F238E27FC236}">
                <a16:creationId xmlns:a16="http://schemas.microsoft.com/office/drawing/2014/main" id="{DB4E54E7-6ED3-4E6D-9462-08EF092E8C91}"/>
              </a:ext>
            </a:extLst>
          </p:cNvPr>
          <p:cNvPicPr>
            <a:picLocks noChangeAspect="1"/>
          </p:cNvPicPr>
          <p:nvPr/>
        </p:nvPicPr>
        <p:blipFill rotWithShape="1">
          <a:blip r:embed="rId4"/>
          <a:srcRect l="36676" t="15326" r="37363" b="24543"/>
          <a:stretch/>
        </p:blipFill>
        <p:spPr>
          <a:xfrm>
            <a:off x="7415763" y="5329162"/>
            <a:ext cx="1138091" cy="1482765"/>
          </a:xfrm>
          <a:prstGeom prst="rect">
            <a:avLst/>
          </a:prstGeom>
        </p:spPr>
      </p:pic>
      <p:sp>
        <p:nvSpPr>
          <p:cNvPr id="8" name="Rectangle 7">
            <a:extLst>
              <a:ext uri="{FF2B5EF4-FFF2-40B4-BE49-F238E27FC236}">
                <a16:creationId xmlns:a16="http://schemas.microsoft.com/office/drawing/2014/main" id="{1366DE7B-9ECE-47BF-AB43-3F967A3A4594}"/>
              </a:ext>
            </a:extLst>
          </p:cNvPr>
          <p:cNvSpPr/>
          <p:nvPr/>
        </p:nvSpPr>
        <p:spPr>
          <a:xfrm>
            <a:off x="510061" y="1051068"/>
            <a:ext cx="11416049" cy="4278094"/>
          </a:xfrm>
          <a:prstGeom prst="rect">
            <a:avLst/>
          </a:prstGeom>
          <a:solidFill>
            <a:schemeClr val="bg1">
              <a:lumMod val="95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2060"/>
                </a:solidFill>
                <a:effectLst/>
                <a:uLnTx/>
                <a:uFillTx/>
                <a:latin typeface="Trebuchet MS"/>
                <a:ea typeface="+mn-ea"/>
                <a:cs typeface="Trebuchet MS"/>
              </a:rPr>
              <a:t>Le volet GIS décrit les exigences de MCC et de MCA dans les domaines suivants: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rPr>
              <a:t>Emploi local: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Développement socio-économique local;</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rPr>
              <a:t>Non discrimination et égalité des chances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 La MCC exige également que les femmes et les autres groupes défavorisés aient des chances équitables de participer aux activités financées par la MCC et d'en bénéficier, y compris dans les emplois liés aux projets.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rPr>
              <a:t>Interdiction du harcèlement sexuel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 Prévenir toute situation ou comportement pouvant engendrer un incident de harcèlement sexuel et entreprendre immédiatement les mesures qui s’imposent le cas échéant;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élaborer une politique interdisant le harcèlement sexuel et un plan de déclaration des incidents et d’aiguillage en ce qui concerne la prestation de services à l’appui d’un milieu de travail sécuritaire et respectueux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 (voir note d’orientation MCC, MCA-PAGIS)</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3E8853"/>
                </a:solidFill>
                <a:effectLst/>
                <a:uLnTx/>
                <a:uFillTx/>
                <a:latin typeface="Tw Cen MT" panose="020B0602020104020603"/>
                <a:ea typeface="+mn-ea"/>
                <a:cs typeface="+mn-cs"/>
              </a:rPr>
              <a:t>Lutte contre la traite des personnes: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MCC a une politique de tolérance zéro à l’égard de la Traite des Personnes : (a) la traite à des fins d'exploitation sexuelle; (b) le recrutement, l'hébergement, le transport, la mise à disposition ou l'obtention d'une personne pour exécuter un travail ou des services, par le recours à la force, à la fraude ou à la coercition dans le but de la soumettre à la servitude involontaire, au péonage, à la servitude pour dette ou à l'esclavage (voir document de politique MCC ou MCA-PAGIS) [Exigences Minimales de Conformité]. </a:t>
            </a:r>
            <a:endParaRPr kumimoji="0" lang="fr-FR" sz="1800" b="1" i="0" u="none" strike="noStrike" kern="0" cap="none" spc="0" normalizeH="0" baseline="0" noProof="0" dirty="0">
              <a:ln>
                <a:noFill/>
              </a:ln>
              <a:solidFill>
                <a:srgbClr val="002060"/>
              </a:solidFill>
              <a:effectLst/>
              <a:uLnTx/>
              <a:uFillTx/>
              <a:latin typeface="Trebuchet MS"/>
              <a:ea typeface="+mn-ea"/>
              <a:cs typeface="Trebuchet MS"/>
            </a:endParaRPr>
          </a:p>
        </p:txBody>
      </p:sp>
      <p:pic>
        <p:nvPicPr>
          <p:cNvPr id="5" name="Image 4">
            <a:extLst>
              <a:ext uri="{FF2B5EF4-FFF2-40B4-BE49-F238E27FC236}">
                <a16:creationId xmlns:a16="http://schemas.microsoft.com/office/drawing/2014/main" id="{CCAC8E11-0245-40E4-B474-5EF60D54AE7C}"/>
              </a:ext>
            </a:extLst>
          </p:cNvPr>
          <p:cNvPicPr>
            <a:picLocks noChangeAspect="1"/>
          </p:cNvPicPr>
          <p:nvPr/>
        </p:nvPicPr>
        <p:blipFill rotWithShape="1">
          <a:blip r:embed="rId5"/>
          <a:srcRect l="37005" t="15326" r="38434" b="22344"/>
          <a:stretch/>
        </p:blipFill>
        <p:spPr>
          <a:xfrm>
            <a:off x="3593918" y="5371745"/>
            <a:ext cx="949960" cy="1356081"/>
          </a:xfrm>
          <a:prstGeom prst="rect">
            <a:avLst/>
          </a:prstGeom>
          <a:ln>
            <a:solidFill>
              <a:schemeClr val="tx1">
                <a:lumMod val="85000"/>
                <a:lumOff val="15000"/>
              </a:schemeClr>
            </a:solidFill>
          </a:ln>
        </p:spPr>
      </p:pic>
      <p:pic>
        <p:nvPicPr>
          <p:cNvPr id="6" name="Image 5">
            <a:extLst>
              <a:ext uri="{FF2B5EF4-FFF2-40B4-BE49-F238E27FC236}">
                <a16:creationId xmlns:a16="http://schemas.microsoft.com/office/drawing/2014/main" id="{5857A579-0384-47EF-A0FD-DF50864B0FEB}"/>
              </a:ext>
            </a:extLst>
          </p:cNvPr>
          <p:cNvPicPr>
            <a:picLocks noChangeAspect="1"/>
          </p:cNvPicPr>
          <p:nvPr/>
        </p:nvPicPr>
        <p:blipFill rotWithShape="1">
          <a:blip r:embed="rId6"/>
          <a:srcRect l="36758" t="15326" r="38517" b="26300"/>
          <a:stretch/>
        </p:blipFill>
        <p:spPr>
          <a:xfrm>
            <a:off x="9590343" y="5390917"/>
            <a:ext cx="1039092" cy="1379911"/>
          </a:xfrm>
          <a:prstGeom prst="rect">
            <a:avLst/>
          </a:prstGeom>
          <a:ln>
            <a:solidFill>
              <a:schemeClr val="tx1">
                <a:lumMod val="85000"/>
                <a:lumOff val="15000"/>
              </a:schemeClr>
            </a:solidFill>
          </a:ln>
        </p:spPr>
      </p:pic>
      <p:sp>
        <p:nvSpPr>
          <p:cNvPr id="9" name="Rectangle 8">
            <a:extLst>
              <a:ext uri="{FF2B5EF4-FFF2-40B4-BE49-F238E27FC236}">
                <a16:creationId xmlns:a16="http://schemas.microsoft.com/office/drawing/2014/main" id="{C001140C-0D9F-4F26-BF90-961E542637B2}"/>
              </a:ext>
            </a:extLst>
          </p:cNvPr>
          <p:cNvSpPr/>
          <p:nvPr/>
        </p:nvSpPr>
        <p:spPr>
          <a:xfrm>
            <a:off x="41342" y="5725165"/>
            <a:ext cx="3552576" cy="369332"/>
          </a:xfrm>
          <a:prstGeom prst="rect">
            <a:avLst/>
          </a:prstGeom>
        </p:spPr>
        <p:txBody>
          <a:bodyPr wrap="none">
            <a:spAutoFit/>
          </a:bodyPr>
          <a:lstStyle/>
          <a:p>
            <a:r>
              <a:rPr lang="fr-FR" b="1" kern="0" dirty="0">
                <a:solidFill>
                  <a:srgbClr val="002060"/>
                </a:solidFill>
                <a:latin typeface="Trebuchet MS"/>
                <a:cs typeface="Trebuchet MS"/>
              </a:rPr>
              <a:t>Références GIS de MCC et MCA </a:t>
            </a:r>
            <a:endParaRPr lang="fr-FR" dirty="0"/>
          </a:p>
        </p:txBody>
      </p:sp>
    </p:spTree>
    <p:extLst>
      <p:ext uri="{BB962C8B-B14F-4D97-AF65-F5344CB8AC3E}">
        <p14:creationId xmlns:p14="http://schemas.microsoft.com/office/powerpoint/2010/main" val="3986924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a:t>
            </a:r>
            <a:r>
              <a:rPr lang="fr-FR" sz="3264" b="1" dirty="0">
                <a:solidFill>
                  <a:prstClr val="white"/>
                </a:solidFill>
                <a:latin typeface="Corbel" panose="020B0503020204020204" pitchFamily="34" charset="0"/>
              </a:rPr>
              <a:t>Genre et Inclusion Sociale (GIS)</a:t>
            </a:r>
            <a:endPar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9" name="Rectangle 8">
            <a:extLst>
              <a:ext uri="{FF2B5EF4-FFF2-40B4-BE49-F238E27FC236}">
                <a16:creationId xmlns:a16="http://schemas.microsoft.com/office/drawing/2014/main" id="{C7B19591-E156-4BBC-B3B1-1492AFFA26C8}"/>
              </a:ext>
            </a:extLst>
          </p:cNvPr>
          <p:cNvSpPr/>
          <p:nvPr/>
        </p:nvSpPr>
        <p:spPr>
          <a:xfrm>
            <a:off x="179323" y="1232155"/>
            <a:ext cx="11600873" cy="4585871"/>
          </a:xfrm>
          <a:prstGeom prst="rect">
            <a:avLst/>
          </a:prstGeom>
          <a:solidFill>
            <a:schemeClr val="bg1">
              <a:lumMod val="95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2060"/>
                </a:solidFill>
                <a:effectLst/>
                <a:uLnTx/>
                <a:uFillTx/>
                <a:latin typeface="Trebuchet MS"/>
                <a:ea typeface="+mn-ea"/>
                <a:cs typeface="Trebuchet MS"/>
              </a:rPr>
              <a:t>Obligations GIS de l’entrepreneur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002060"/>
                </a:solidFill>
                <a:effectLst/>
                <a:uLnTx/>
                <a:uFillTx/>
                <a:latin typeface="Trebuchet MS"/>
                <a:ea typeface="+mn-ea"/>
                <a:cs typeface="Trebuchet MS"/>
              </a:rPr>
              <a:t>			</a:t>
            </a:r>
            <a:r>
              <a:rPr kumimoji="0" lang="fr-FR" sz="2000" b="0" i="0" u="none" strike="noStrike" kern="0" cap="none" spc="0" normalizeH="0" baseline="0" noProof="0" dirty="0">
                <a:ln>
                  <a:noFill/>
                </a:ln>
                <a:solidFill>
                  <a:srgbClr val="42BA97">
                    <a:lumMod val="75000"/>
                  </a:srgbClr>
                </a:solidFill>
                <a:effectLst/>
                <a:uLnTx/>
                <a:uFillTx/>
                <a:latin typeface="Trebuchet MS"/>
                <a:ea typeface="+mn-ea"/>
                <a:cs typeface="Trebuchet MS"/>
              </a:rPr>
              <a:t>[</a:t>
            </a:r>
            <a:r>
              <a:rPr kumimoji="0" lang="fr-MA" sz="1800" b="0" i="0" u="none" strike="noStrike" kern="1200" cap="none" spc="0" normalizeH="0" baseline="0" noProof="0" dirty="0">
                <a:ln>
                  <a:noFill/>
                </a:ln>
                <a:solidFill>
                  <a:srgbClr val="42BA97">
                    <a:lumMod val="75000"/>
                  </a:srgbClr>
                </a:solidFill>
                <a:effectLst/>
                <a:uLnTx/>
                <a:uFillTx/>
                <a:latin typeface="Tw Cen MT" panose="020B0602020104020603"/>
                <a:ea typeface="+mn-ea"/>
                <a:cs typeface="+mn-cs"/>
              </a:rPr>
              <a:t>Conditions Générales de Contrat 72. Genre et inclusion sociale et 76]</a:t>
            </a:r>
            <a:endParaRPr kumimoji="0" lang="fr-FR" sz="2000" b="0" i="0" u="none" strike="noStrike" kern="0" cap="none" spc="0" normalizeH="0" baseline="0" noProof="0" dirty="0">
              <a:ln>
                <a:noFill/>
              </a:ln>
              <a:solidFill>
                <a:srgbClr val="42BA97">
                  <a:lumMod val="75000"/>
                </a:srgbClr>
              </a:solidFill>
              <a:effectLst/>
              <a:uLnTx/>
              <a:uFillTx/>
              <a:latin typeface="Trebuchet MS"/>
              <a:ea typeface="+mn-ea"/>
              <a:cs typeface="Trebuchet M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Désigner un « Responsable Genre et Inclusion Sociale » selon le profil fourni dans le CPTG;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Elaborer un Plan d’action GIS avant le démarrage des travaux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pour décrire les actions qu’il compte mettre en place pour se conformer aux clauses GIS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et le soumettre au MO pour approbation en se référant aux documents de MCC et MCA précités et aux « rapport d’analyse des risques </a:t>
            </a: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en matière de traite des personnes » et le « Plan et check-list GIS en matière de suivi des travaux de constructions »</a:t>
            </a:r>
            <a:r>
              <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Il y’a des obligations spécifiques MCC , séparées, et « officielles » de TDP et HS qui ne font partie des plans GIS des contractants) :</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Avec la politique de TDP, l’entrepreneur doit avoir un plan d’intervention en matière de traite des personnes avec une personne spécifique désignée comme point focal pour traiter de TDR, et il doit le communiquer à MCA avant de signer le contrat ; et </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prstClr val="black"/>
                </a:solidFill>
                <a:effectLst/>
                <a:uLnTx/>
                <a:uFillTx/>
                <a:latin typeface="Tw Cen MT" panose="020B0602020104020603"/>
                <a:ea typeface="+mn-ea"/>
                <a:cs typeface="+mn-cs"/>
              </a:rPr>
              <a:t>Avec la Note d’orientation relative à l’interdiction du HS, l’entrepreneur doit élaborer une politique interdisant le harcèlement sexuel et un plan de déclaration des incidents et d’aiguillage en ce qui concerne la prestation de services à l’appui d’un milieu de travail sécuritaire et respectueux.</a:t>
            </a:r>
            <a:endParaRPr kumimoji="0" lang="fr-FR"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C00000"/>
                </a:solidFill>
                <a:effectLst/>
                <a:uLnTx/>
                <a:uFillTx/>
                <a:latin typeface="Trebuchet MS"/>
                <a:ea typeface="+mn-ea"/>
                <a:cs typeface="+mn-cs"/>
              </a:rPr>
              <a:t> Informer – sensibiliser et former– surveiller – documenter - rapporter – signaler</a:t>
            </a:r>
            <a:endParaRPr lang="fr-FR" sz="2000" i="1" dirty="0">
              <a:solidFill>
                <a:srgbClr val="184578"/>
              </a:solidFill>
              <a:latin typeface="Trebuchet MS"/>
            </a:endParaRPr>
          </a:p>
        </p:txBody>
      </p:sp>
      <p:sp>
        <p:nvSpPr>
          <p:cNvPr id="10" name="Flèche droite 5">
            <a:extLst>
              <a:ext uri="{FF2B5EF4-FFF2-40B4-BE49-F238E27FC236}">
                <a16:creationId xmlns:a16="http://schemas.microsoft.com/office/drawing/2014/main" id="{954C94D4-23D4-4B56-B84C-C2163AD5E643}"/>
              </a:ext>
            </a:extLst>
          </p:cNvPr>
          <p:cNvSpPr/>
          <p:nvPr/>
        </p:nvSpPr>
        <p:spPr>
          <a:xfrm>
            <a:off x="783929" y="5947744"/>
            <a:ext cx="859841" cy="38689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sz="1632"/>
          </a:p>
        </p:txBody>
      </p:sp>
      <p:sp>
        <p:nvSpPr>
          <p:cNvPr id="4" name="Rectangle 3">
            <a:extLst>
              <a:ext uri="{FF2B5EF4-FFF2-40B4-BE49-F238E27FC236}">
                <a16:creationId xmlns:a16="http://schemas.microsoft.com/office/drawing/2014/main" id="{C2F202BE-77AB-42DC-98BE-9FD8CA271E71}"/>
              </a:ext>
            </a:extLst>
          </p:cNvPr>
          <p:cNvSpPr/>
          <p:nvPr/>
        </p:nvSpPr>
        <p:spPr>
          <a:xfrm>
            <a:off x="411804" y="5818026"/>
            <a:ext cx="9948154" cy="646331"/>
          </a:xfrm>
          <a:prstGeom prst="rect">
            <a:avLst/>
          </a:prstGeom>
        </p:spPr>
        <p:txBody>
          <a:bodyPr wrap="square">
            <a:spAutoFit/>
          </a:bodyPr>
          <a:lstStyle/>
          <a:p>
            <a:pPr marL="1703388" algn="just">
              <a:tabLst>
                <a:tab pos="2057400" algn="l"/>
              </a:tabLst>
            </a:pPr>
            <a:r>
              <a:rPr lang="fr-FR" dirty="0">
                <a:solidFill>
                  <a:srgbClr val="184578"/>
                </a:solidFill>
                <a:latin typeface="Trebuchet MS"/>
                <a:cs typeface="Trebuchet MS"/>
              </a:rPr>
              <a:t>Frais à inclure dans le montant de l’offre de l’entreprise selon les disposition du BOQ.</a:t>
            </a:r>
          </a:p>
        </p:txBody>
      </p:sp>
    </p:spTree>
    <p:extLst>
      <p:ext uri="{BB962C8B-B14F-4D97-AF65-F5344CB8AC3E}">
        <p14:creationId xmlns:p14="http://schemas.microsoft.com/office/powerpoint/2010/main" val="1028927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 y="-28592"/>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Volet </a:t>
            </a:r>
            <a:r>
              <a:rPr lang="fr-FR" sz="3264" b="1" dirty="0">
                <a:solidFill>
                  <a:prstClr val="white"/>
                </a:solidFill>
                <a:latin typeface="Corbel" panose="020B0503020204020204" pitchFamily="34" charset="0"/>
              </a:rPr>
              <a:t>Genre et Inclusion Sociale (GIS)</a:t>
            </a:r>
            <a:endParaRPr kumimoji="0" lang="fr-FR" sz="3264"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6" name="Rectangle 5">
            <a:extLst>
              <a:ext uri="{FF2B5EF4-FFF2-40B4-BE49-F238E27FC236}">
                <a16:creationId xmlns:a16="http://schemas.microsoft.com/office/drawing/2014/main" id="{C7B19591-E156-4BBC-B3B1-1492AFFA26C8}"/>
              </a:ext>
            </a:extLst>
          </p:cNvPr>
          <p:cNvSpPr/>
          <p:nvPr/>
        </p:nvSpPr>
        <p:spPr>
          <a:xfrm>
            <a:off x="304663" y="1427127"/>
            <a:ext cx="11582673" cy="707886"/>
          </a:xfrm>
          <a:prstGeom prst="rect">
            <a:avLst/>
          </a:prstGeom>
          <a:solidFill>
            <a:schemeClr val="bg1">
              <a:lumMod val="95000"/>
            </a:schemeClr>
          </a:solid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000" b="1" kern="0" dirty="0">
                <a:solidFill>
                  <a:srgbClr val="002060"/>
                </a:solidFill>
                <a:latin typeface="Trebuchet MS"/>
                <a:cs typeface="Trebuchet MS"/>
              </a:rPr>
              <a:t>Autres informations au contractant:</a:t>
            </a:r>
          </a:p>
          <a:p>
            <a:pPr algn="just"/>
            <a:endParaRPr lang="fr-FR" sz="2000" b="1" kern="0" dirty="0">
              <a:solidFill>
                <a:srgbClr val="002060"/>
              </a:solidFill>
              <a:latin typeface="Trebuchet MS"/>
              <a:cs typeface="Trebuchet MS"/>
            </a:endParaRPr>
          </a:p>
        </p:txBody>
      </p:sp>
      <p:sp>
        <p:nvSpPr>
          <p:cNvPr id="8" name="ZoneTexte 7">
            <a:extLst>
              <a:ext uri="{FF2B5EF4-FFF2-40B4-BE49-F238E27FC236}">
                <a16:creationId xmlns:a16="http://schemas.microsoft.com/office/drawing/2014/main" id="{1F28E742-B308-44B1-B038-4B2F30B175E7}"/>
              </a:ext>
            </a:extLst>
          </p:cNvPr>
          <p:cNvSpPr txBox="1"/>
          <p:nvPr/>
        </p:nvSpPr>
        <p:spPr>
          <a:xfrm>
            <a:off x="854109" y="2135013"/>
            <a:ext cx="10088546" cy="30008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100" b="0" i="0" u="none" strike="noStrike" kern="1200" cap="none" spc="0" normalizeH="0" baseline="0" noProof="0" dirty="0">
                <a:ln>
                  <a:noFill/>
                </a:ln>
                <a:solidFill>
                  <a:srgbClr val="222222"/>
                </a:solidFill>
                <a:effectLst/>
                <a:uLnTx/>
                <a:uFillTx/>
                <a:latin typeface="inherit"/>
                <a:ea typeface="+mn-ea"/>
                <a:cs typeface="+mn-cs"/>
              </a:rPr>
              <a:t>a. MCA: discuter des exigences lors des négociations avec le gagnant sélectionné d'un contrat ou d'une subvention;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100" b="0" i="0" u="none" strike="noStrike" kern="1200" cap="none" spc="0" normalizeH="0" baseline="0" noProof="0" dirty="0">
              <a:ln>
                <a:noFill/>
              </a:ln>
              <a:solidFill>
                <a:srgbClr val="222222"/>
              </a:solidFill>
              <a:effectLst/>
              <a:uLnTx/>
              <a:uFillTx/>
              <a:latin typeface="inheri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100" b="0" i="0" u="none" strike="noStrike" kern="1200" cap="none" spc="0" normalizeH="0" baseline="0" noProof="0" dirty="0">
                <a:ln>
                  <a:noFill/>
                </a:ln>
                <a:solidFill>
                  <a:srgbClr val="222222"/>
                </a:solidFill>
                <a:effectLst/>
                <a:uLnTx/>
                <a:uFillTx/>
                <a:latin typeface="inherit"/>
                <a:ea typeface="+mn-ea"/>
                <a:cs typeface="+mn-cs"/>
              </a:rPr>
              <a:t> b. Le MCA demande au soumissionnaire retenu: de s'assurer qu'avant la signature du contrat, le soumissionnaire retenu définit clairement (d'une manière claire pour le MCA) qui et comment il s'engagera avec une victime potentielle ou une personne signalant un incident potentiel de TIP;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100" b="0" i="0" u="none" strike="noStrike" kern="1200" cap="none" spc="0" normalizeH="0" baseline="0" noProof="0" dirty="0">
              <a:ln>
                <a:noFill/>
              </a:ln>
              <a:solidFill>
                <a:srgbClr val="222222"/>
              </a:solidFill>
              <a:effectLst/>
              <a:uLnTx/>
              <a:uFillTx/>
              <a:latin typeface="inheri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100" b="0" i="0" u="none" strike="noStrike" kern="1200" cap="none" spc="0" normalizeH="0" baseline="0" noProof="0" dirty="0">
                <a:ln>
                  <a:noFill/>
                </a:ln>
                <a:solidFill>
                  <a:srgbClr val="222222"/>
                </a:solidFill>
                <a:effectLst/>
                <a:uLnTx/>
                <a:uFillTx/>
                <a:latin typeface="inherit"/>
                <a:ea typeface="+mn-ea"/>
                <a:cs typeface="+mn-cs"/>
              </a:rPr>
              <a:t>c. MCA: Communiquer à l’entreprise le contact MCA spécifique qui recevra les rapports TIP</a:t>
            </a:r>
            <a:r>
              <a:rPr kumimoji="0" lang="fr-FR" altLang="fr-FR" sz="800" b="0" i="0" u="none" strike="noStrike" kern="1200" cap="none" spc="0" normalizeH="0" baseline="0" noProof="0" dirty="0">
                <a:ln>
                  <a:noFill/>
                </a:ln>
                <a:solidFill>
                  <a:prstClr val="black"/>
                </a:solidFill>
                <a:effectLst/>
                <a:uLnTx/>
                <a:uFillTx/>
                <a:latin typeface="Tw Cen MT" panose="020B0602020104020603"/>
                <a:ea typeface="+mn-ea"/>
                <a:cs typeface="+mn-cs"/>
              </a:rPr>
              <a:t> </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6492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35</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78985" y="1252460"/>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15267" y="3121102"/>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10086" y="5147438"/>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grpSp>
      <p:sp>
        <p:nvSpPr>
          <p:cNvPr id="93" name="Rectangle 92"/>
          <p:cNvSpPr/>
          <p:nvPr/>
        </p:nvSpPr>
        <p:spPr>
          <a:xfrm>
            <a:off x="2186649" y="1346193"/>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9967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86649" y="5184349"/>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72232" y="1627990"/>
            <a:ext cx="8308227" cy="707886"/>
          </a:xfrm>
          <a:prstGeom prst="rect">
            <a:avLst/>
          </a:prstGeom>
        </p:spPr>
        <p:txBody>
          <a:bodyPr wrap="square">
            <a:spAutoFit/>
          </a:bodyPr>
          <a:lstStyle/>
          <a:p>
            <a:pPr algn="just"/>
            <a:r>
              <a:rPr lang="fr-FR" sz="2000" b="1" kern="0" dirty="0">
                <a:cs typeface="Arial" panose="020B0604020202020204" pitchFamily="34" charset="0"/>
              </a:rPr>
              <a:t>Présentation </a:t>
            </a:r>
            <a:r>
              <a:rPr lang="fr-FR" sz="2000" b="1" kern="0" dirty="0">
                <a:latin typeface="Corbel" panose="020B0503020204020204" pitchFamily="34" charset="0"/>
                <a:cs typeface="Arial" panose="020B0604020202020204" pitchFamily="34" charset="0"/>
              </a:rPr>
              <a:t>des</a:t>
            </a:r>
            <a:r>
              <a:rPr lang="fr-FR" sz="2000" b="1" kern="0" dirty="0">
                <a:cs typeface="Arial" panose="020B0604020202020204" pitchFamily="34" charset="0"/>
              </a:rPr>
              <a:t> termes de référence : contexte, objectif et étendue de la mission.</a:t>
            </a:r>
            <a:endParaRPr lang="en-US" sz="2000" b="1" dirty="0"/>
          </a:p>
        </p:txBody>
      </p:sp>
      <p:sp>
        <p:nvSpPr>
          <p:cNvPr id="97" name="Rectangle 96"/>
          <p:cNvSpPr/>
          <p:nvPr/>
        </p:nvSpPr>
        <p:spPr>
          <a:xfrm>
            <a:off x="2177775" y="3662304"/>
            <a:ext cx="8285083" cy="707886"/>
          </a:xfrm>
          <a:prstGeom prst="rect">
            <a:avLst/>
          </a:prstGeom>
        </p:spPr>
        <p:txBody>
          <a:bodyPr wrap="square">
            <a:spAutoFit/>
          </a:bodyPr>
          <a:lstStyle/>
          <a:p>
            <a:pPr algn="just"/>
            <a:r>
              <a:rPr lang="fr-FR" sz="2000" b="1" kern="0" dirty="0">
                <a:cs typeface="Arial" panose="020B0604020202020204" pitchFamily="34" charset="0"/>
              </a:rPr>
              <a:t>Description du </a:t>
            </a:r>
            <a:r>
              <a:rPr lang="fr-FR" sz="2000" b="1" kern="0" dirty="0">
                <a:latin typeface="Corbel" panose="020B0503020204020204" pitchFamily="34" charset="0"/>
                <a:cs typeface="Arial" panose="020B0604020202020204" pitchFamily="34" charset="0"/>
              </a:rPr>
              <a:t>processus</a:t>
            </a:r>
            <a:r>
              <a:rPr lang="fr-FR" sz="2000" b="1" kern="0" dirty="0">
                <a:cs typeface="Arial" panose="020B0604020202020204" pitchFamily="34" charset="0"/>
              </a:rPr>
              <a:t> de passation des marchés selon les lignes directrices de MCC.</a:t>
            </a:r>
          </a:p>
        </p:txBody>
      </p:sp>
      <p:sp>
        <p:nvSpPr>
          <p:cNvPr id="98" name="Rectangle 97"/>
          <p:cNvSpPr/>
          <p:nvPr/>
        </p:nvSpPr>
        <p:spPr>
          <a:xfrm>
            <a:off x="2186649" y="5574493"/>
            <a:ext cx="6777849" cy="400110"/>
          </a:xfrm>
          <a:prstGeom prst="rect">
            <a:avLst/>
          </a:prstGeom>
        </p:spPr>
        <p:txBody>
          <a:bodyPr wrap="square">
            <a:spAutoFit/>
          </a:bodyPr>
          <a:lstStyle/>
          <a:p>
            <a:pPr algn="just"/>
            <a:r>
              <a:rPr lang="fr-FR" sz="2000" b="1" kern="0" dirty="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966652" y="2197423"/>
            <a:ext cx="10223862" cy="40010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procédures ouvertes, équitables et compétitives appliquées d'une manière transparente ;</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altLang="fr-FR" sz="2000" dirty="0">
                <a:solidFill>
                  <a:schemeClr val="tx1"/>
                </a:solidFill>
                <a:latin typeface="Corbel" panose="020B0503020204020204" pitchFamily="34" charset="0"/>
              </a:rPr>
              <a:t>Externalisation des fonctions de Passation de Marchés et </a:t>
            </a:r>
            <a:r>
              <a:rPr lang="fr-FR" altLang="fr-FR" sz="2000" dirty="0" err="1">
                <a:solidFill>
                  <a:schemeClr val="tx1"/>
                </a:solidFill>
                <a:latin typeface="Corbel" panose="020B0503020204020204" pitchFamily="34" charset="0"/>
              </a:rPr>
              <a:t>fudiciaires</a:t>
            </a:r>
            <a:r>
              <a:rPr lang="fr-FR" altLang="fr-FR" sz="2000" dirty="0">
                <a:solidFill>
                  <a:schemeClr val="tx1"/>
                </a:solidFill>
                <a:latin typeface="Corbel" panose="020B0503020204020204" pitchFamily="34" charset="0"/>
              </a:rPr>
              <a:t> à des Cabinets sélectionnés sur le plan international: gage de transparence</a:t>
            </a:r>
          </a:p>
          <a:p>
            <a:pPr marL="34290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Les appels d'offres sont basés sur des descriptions claires et précises des besoins (biens et services); établis au niveau des meilleurs standards internationaux</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Sélectionner des entrepreneurs qualifiés qui exécuteront les contrats conformément aux clauses du marché, et dans le strict respect des délais;</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prix commercialement raisonnables.</a:t>
            </a:r>
            <a:endParaRPr lang="fr-FR" sz="2000" kern="0" dirty="0">
              <a:solidFill>
                <a:schemeClr val="tx1"/>
              </a:solidFill>
              <a:latin typeface="Corbel" panose="020B0503020204020204" pitchFamily="34" charset="0"/>
            </a:endParaRP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Principes de passation de marchés de la MCC</a:t>
            </a:r>
            <a:endParaRPr lang="fr-FR" sz="2800" dirty="0">
              <a:solidFill>
                <a:srgbClr val="C00000"/>
              </a:solidFill>
              <a:latin typeface="Corbel" panose="020B0503020204020204" pitchFamily="34" charset="0"/>
            </a:endParaRPr>
          </a:p>
        </p:txBody>
      </p:sp>
      <p:sp>
        <p:nvSpPr>
          <p:cNvPr id="3" name="Rectangle 2"/>
          <p:cNvSpPr/>
          <p:nvPr/>
        </p:nvSpPr>
        <p:spPr>
          <a:xfrm>
            <a:off x="831669" y="1920572"/>
            <a:ext cx="10528662" cy="4489106"/>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Tree>
    <p:extLst>
      <p:ext uri="{BB962C8B-B14F-4D97-AF65-F5344CB8AC3E}">
        <p14:creationId xmlns:p14="http://schemas.microsoft.com/office/powerpoint/2010/main" val="367541249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3631763"/>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endParaRPr lang="fr-FR" sz="2800" kern="0" dirty="0">
              <a:solidFill>
                <a:schemeClr val="tx2"/>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Millennium Challenge Corporation –MCC</a:t>
            </a:r>
          </a:p>
          <a:p>
            <a:pPr>
              <a:buClr>
                <a:schemeClr val="accent5">
                  <a:lumMod val="75000"/>
                </a:schemeClr>
              </a:buClr>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MCA-Morocco: Direction de Passation des Marchés-DPM</a:t>
            </a:r>
          </a:p>
          <a:p>
            <a:pPr>
              <a:buClr>
                <a:schemeClr val="accent5">
                  <a:lumMod val="75000"/>
                </a:schemeClr>
              </a:buClr>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altLang="fr-FR" sz="2800" kern="0" dirty="0">
                <a:solidFill>
                  <a:schemeClr val="tx1"/>
                </a:solidFill>
                <a:latin typeface="Corbel" panose="020B0503020204020204" pitchFamily="34" charset="0"/>
              </a:rPr>
              <a:t>Agent de Passation des Marchés-Cardno PA</a:t>
            </a: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418253" y="1052736"/>
            <a:ext cx="9274629"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Rôle de la Passation des Marchés dans MCA-Morocco</a:t>
            </a:r>
          </a:p>
        </p:txBody>
      </p:sp>
    </p:spTree>
    <p:extLst>
      <p:ext uri="{BB962C8B-B14F-4D97-AF65-F5344CB8AC3E}">
        <p14:creationId xmlns:p14="http://schemas.microsoft.com/office/powerpoint/2010/main" val="178557054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38</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3200876"/>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endParaRPr lang="fr-FR" sz="2800" kern="0" dirty="0">
              <a:solidFill>
                <a:schemeClr val="tx2"/>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Aucune préférence nationale</a:t>
            </a: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altLang="fr-FR" sz="2800" kern="0" dirty="0">
                <a:solidFill>
                  <a:schemeClr val="tx1"/>
                </a:solidFill>
                <a:latin typeface="Corbel" panose="020B0503020204020204" pitchFamily="34" charset="0"/>
              </a:rPr>
              <a:t>Pays objet de sanctions ou de restrictions en vertu des lois ou des  politiques des États-Unis</a:t>
            </a: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Directives particulières à MCC</a:t>
            </a:r>
          </a:p>
        </p:txBody>
      </p:sp>
    </p:spTree>
    <p:extLst>
      <p:ext uri="{BB962C8B-B14F-4D97-AF65-F5344CB8AC3E}">
        <p14:creationId xmlns:p14="http://schemas.microsoft.com/office/powerpoint/2010/main" val="1683983674"/>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39</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6" name="Chevron 6">
            <a:extLst>
              <a:ext uri="{FF2B5EF4-FFF2-40B4-BE49-F238E27FC236}">
                <a16:creationId xmlns:a16="http://schemas.microsoft.com/office/drawing/2014/main" id="{7F79E820-F1B6-4291-A3B4-D2B0DCF85F6C}"/>
              </a:ext>
            </a:extLst>
          </p:cNvPr>
          <p:cNvSpPr/>
          <p:nvPr/>
        </p:nvSpPr>
        <p:spPr>
          <a:xfrm>
            <a:off x="2297117" y="1761337"/>
            <a:ext cx="8208912" cy="3379428"/>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FFFFFF"/>
                </a:solidFill>
                <a:latin typeface="Corbel" panose="020B0503020204020204" pitchFamily="34" charset="0"/>
              </a:rPr>
              <a:t>TYPES DE SOUMISSION: </a:t>
            </a:r>
          </a:p>
          <a:p>
            <a:pPr algn="ctr"/>
            <a:endParaRPr lang="fr-FR" sz="2800" b="1" dirty="0">
              <a:solidFill>
                <a:srgbClr val="FFFFFF"/>
              </a:solidFill>
              <a:latin typeface="Corbel" panose="020B0503020204020204" pitchFamily="34" charset="0"/>
            </a:endParaRPr>
          </a:p>
          <a:p>
            <a:pPr algn="ctr"/>
            <a:endParaRPr lang="fr-FR" sz="2800" b="1" dirty="0">
              <a:solidFill>
                <a:schemeClr val="tx1"/>
              </a:solidFill>
              <a:latin typeface="Corbel" panose="020B0503020204020204" pitchFamily="34" charset="0"/>
            </a:endParaRPr>
          </a:p>
          <a:p>
            <a:pPr algn="ctr"/>
            <a:r>
              <a:rPr lang="fr-FR" sz="2800" b="1" dirty="0">
                <a:solidFill>
                  <a:schemeClr val="tx1"/>
                </a:solidFill>
                <a:latin typeface="Corbel" panose="020B0503020204020204" pitchFamily="34" charset="0"/>
              </a:rPr>
              <a:t> Sous format papier</a:t>
            </a:r>
          </a:p>
          <a:p>
            <a:pPr algn="ctr"/>
            <a:r>
              <a:rPr lang="fr-FR" sz="2800" b="1" dirty="0">
                <a:solidFill>
                  <a:srgbClr val="FF0000"/>
                </a:solidFill>
                <a:latin typeface="Corbel" panose="020B0503020204020204" pitchFamily="34" charset="0"/>
              </a:rPr>
              <a:t>Les soumissions électronique ne seront pas acceptées</a:t>
            </a:r>
            <a:r>
              <a:rPr lang="fr-FR" sz="2800" b="1" dirty="0">
                <a:solidFill>
                  <a:srgbClr val="FFFFFF"/>
                </a:solidFill>
                <a:latin typeface="Corbel" panose="020B0503020204020204" pitchFamily="34" charset="0"/>
              </a:rPr>
              <a:t>.</a:t>
            </a:r>
          </a:p>
          <a:p>
            <a:pPr algn="ctr"/>
            <a:endParaRPr lang="fr-FR" sz="28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5557820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240" y="1"/>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Aperçu sur le Compact II</a:t>
            </a:r>
          </a:p>
        </p:txBody>
      </p:sp>
      <p:graphicFrame>
        <p:nvGraphicFramePr>
          <p:cNvPr id="6" name="Tableau 32"/>
          <p:cNvGraphicFramePr>
            <a:graphicFrameLocks noGrp="1"/>
          </p:cNvGraphicFramePr>
          <p:nvPr/>
        </p:nvGraphicFramePr>
        <p:xfrm>
          <a:off x="2035629" y="2314820"/>
          <a:ext cx="8828150" cy="2917692"/>
        </p:xfrm>
        <a:graphic>
          <a:graphicData uri="http://schemas.openxmlformats.org/drawingml/2006/table">
            <a:tbl>
              <a:tblPr firstRow="1" bandRow="1">
                <a:tableStyleId>{3B4B98B0-60AC-42C2-AFA5-B58CD77FA1E5}</a:tableStyleId>
              </a:tblPr>
              <a:tblGrid>
                <a:gridCol w="4354039">
                  <a:extLst>
                    <a:ext uri="{9D8B030D-6E8A-4147-A177-3AD203B41FA5}">
                      <a16:colId xmlns:a16="http://schemas.microsoft.com/office/drawing/2014/main" val="2158021175"/>
                    </a:ext>
                  </a:extLst>
                </a:gridCol>
                <a:gridCol w="4474111">
                  <a:extLst>
                    <a:ext uri="{9D8B030D-6E8A-4147-A177-3AD203B41FA5}">
                      <a16:colId xmlns:a16="http://schemas.microsoft.com/office/drawing/2014/main" val="3803927807"/>
                    </a:ext>
                  </a:extLst>
                </a:gridCol>
              </a:tblGrid>
              <a:tr h="1105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latin typeface="Corbel" panose="020B0503020204020204" pitchFamily="34" charset="0"/>
                          <a:ea typeface="+mn-ea"/>
                          <a:cs typeface="Sakkal Majalla" panose="02000000000000000000" pitchFamily="2" charset="-78"/>
                        </a:rPr>
                        <a:t>Enveloppe budgétaire</a:t>
                      </a: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latin typeface="Corbel" panose="020B0503020204020204" pitchFamily="34" charset="0"/>
                          <a:ea typeface="+mn-ea"/>
                          <a:cs typeface="Sakkal Majalla" panose="02000000000000000000" pitchFamily="2" charset="-78"/>
                        </a:rPr>
                        <a:t>MCC: 450 millions de dollars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latin typeface="Corbel" panose="020B0503020204020204" pitchFamily="34" charset="0"/>
                          <a:ea typeface="+mn-ea"/>
                          <a:cs typeface="Sakkal Majalla" panose="02000000000000000000" pitchFamily="2" charset="-78"/>
                        </a:rPr>
                        <a:t>Gouvernement: 82 millions</a:t>
                      </a:r>
                      <a:r>
                        <a:rPr lang="fr-FR" sz="1800" b="0" kern="1200" baseline="0" dirty="0">
                          <a:solidFill>
                            <a:schemeClr val="tx1"/>
                          </a:solidFill>
                          <a:latin typeface="Corbel" panose="020B0503020204020204" pitchFamily="34" charset="0"/>
                          <a:ea typeface="+mn-ea"/>
                          <a:cs typeface="Sakkal Majalla" panose="02000000000000000000" pitchFamily="2" charset="-78"/>
                        </a:rPr>
                        <a:t> de dollars</a:t>
                      </a:r>
                      <a:endParaRPr lang="fr-FR" sz="1800" b="0" kern="1200" dirty="0">
                        <a:solidFill>
                          <a:schemeClr val="tx1"/>
                        </a:solidFill>
                        <a:latin typeface="Corbel" panose="020B0503020204020204" pitchFamily="34" charset="0"/>
                        <a:ea typeface="+mn-ea"/>
                        <a:cs typeface="Sakkal Majalla" panose="02000000000000000000" pitchFamily="2" charset="-78"/>
                      </a:endParaRP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551506136"/>
                  </a:ext>
                </a:extLst>
              </a:tr>
              <a:tr h="456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latin typeface="Corbel" panose="020B0503020204020204" pitchFamily="34" charset="0"/>
                          <a:ea typeface="+mn-ea"/>
                          <a:cs typeface="Sakkal Majalla" panose="02000000000000000000" pitchFamily="2" charset="-78"/>
                        </a:rPr>
                        <a:t>Date de signature</a:t>
                      </a: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latin typeface="Corbel" panose="020B0503020204020204" pitchFamily="34" charset="0"/>
                          <a:ea typeface="+mn-ea"/>
                          <a:cs typeface="Sakkal Majalla" panose="02000000000000000000" pitchFamily="2" charset="-78"/>
                        </a:rPr>
                        <a:t>30 novembre 2015</a:t>
                      </a: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20000"/>
                      </a:srgbClr>
                    </a:solidFill>
                  </a:tcPr>
                </a:tc>
                <a:extLst>
                  <a:ext uri="{0D108BD9-81ED-4DB2-BD59-A6C34878D82A}">
                    <a16:rowId xmlns:a16="http://schemas.microsoft.com/office/drawing/2014/main" val="898354270"/>
                  </a:ext>
                </a:extLst>
              </a:tr>
              <a:tr h="720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latin typeface="Corbel" panose="020B0503020204020204" pitchFamily="34" charset="0"/>
                          <a:ea typeface="+mn-ea"/>
                          <a:cs typeface="Sakkal Majalla" panose="02000000000000000000" pitchFamily="2" charset="-78"/>
                        </a:rPr>
                        <a:t>Date d’entrée en vigueur</a:t>
                      </a: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latin typeface="Corbel" panose="020B0503020204020204" pitchFamily="34" charset="0"/>
                          <a:ea typeface="+mn-ea"/>
                          <a:cs typeface="Sakkal Majalla" panose="02000000000000000000" pitchFamily="2" charset="-78"/>
                        </a:rPr>
                        <a:t>30 juin 2017 </a:t>
                      </a: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46956266"/>
                  </a:ext>
                </a:extLst>
              </a:tr>
              <a:tr h="635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latin typeface="Corbel" panose="020B0503020204020204" pitchFamily="34" charset="0"/>
                          <a:ea typeface="+mn-ea"/>
                          <a:cs typeface="Sakkal Majalla" panose="02000000000000000000" pitchFamily="2" charset="-78"/>
                        </a:rPr>
                        <a:t>Période d’exécution </a:t>
                      </a: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kern="1200" dirty="0">
                          <a:solidFill>
                            <a:schemeClr val="tx1"/>
                          </a:solidFill>
                          <a:latin typeface="Corbel" panose="020B0503020204020204" pitchFamily="34" charset="0"/>
                          <a:ea typeface="+mn-ea"/>
                          <a:cs typeface="Sakkal Majalla" panose="02000000000000000000" pitchFamily="2" charset="-78"/>
                        </a:rPr>
                        <a:t>5 ans à partir de la date d’entrée en vigueur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kern="1200" dirty="0">
                        <a:solidFill>
                          <a:schemeClr val="tx1"/>
                        </a:solidFill>
                        <a:latin typeface="Corbel" panose="020B0503020204020204" pitchFamily="34" charset="0"/>
                        <a:ea typeface="+mn-ea"/>
                        <a:cs typeface="Sakkal Majalla" panose="02000000000000000000" pitchFamily="2" charset="-78"/>
                      </a:endParaRPr>
                    </a:p>
                  </a:txBody>
                  <a:tcPr marL="82918" marR="82918" marT="41459" marB="414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70C0">
                        <a:alpha val="20000"/>
                      </a:srgbClr>
                    </a:solidFill>
                  </a:tcPr>
                </a:tc>
                <a:extLst>
                  <a:ext uri="{0D108BD9-81ED-4DB2-BD59-A6C34878D82A}">
                    <a16:rowId xmlns:a16="http://schemas.microsoft.com/office/drawing/2014/main" val="102417094"/>
                  </a:ext>
                </a:extLst>
              </a:tr>
            </a:tbl>
          </a:graphicData>
        </a:graphic>
      </p:graphicFrame>
      <p:sp>
        <p:nvSpPr>
          <p:cNvPr id="9" name="Parallelogram 8"/>
          <p:cNvSpPr/>
          <p:nvPr/>
        </p:nvSpPr>
        <p:spPr>
          <a:xfrm>
            <a:off x="1259124" y="1356053"/>
            <a:ext cx="9990930" cy="466413"/>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76" b="1" dirty="0">
                <a:solidFill>
                  <a:schemeClr val="bg1"/>
                </a:solidFill>
                <a:latin typeface="Corbel" panose="020B0503020204020204"/>
              </a:rPr>
              <a:t>Données générales</a:t>
            </a:r>
          </a:p>
        </p:txBody>
      </p:sp>
      <p:sp>
        <p:nvSpPr>
          <p:cNvPr id="2" name="Slide Number Placeholder 1"/>
          <p:cNvSpPr>
            <a:spLocks noGrp="1"/>
          </p:cNvSpPr>
          <p:nvPr>
            <p:ph type="sldNum" sz="quarter" idx="4294967295"/>
          </p:nvPr>
        </p:nvSpPr>
        <p:spPr/>
        <p:txBody>
          <a:bodyPr/>
          <a:lstStyle/>
          <a:p>
            <a:fld id="{B6F15528-21DE-4FAA-801E-634DDDAF4B2B}" type="slidenum">
              <a:rPr lang="fr-FR" smtClean="0"/>
              <a:t>4</a:t>
            </a:fld>
            <a:endParaRPr lang="fr-FR"/>
          </a:p>
        </p:txBody>
      </p:sp>
    </p:spTree>
    <p:extLst>
      <p:ext uri="{BB962C8B-B14F-4D97-AF65-F5344CB8AC3E}">
        <p14:creationId xmlns:p14="http://schemas.microsoft.com/office/powerpoint/2010/main" val="254757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766915" y="1819050"/>
            <a:ext cx="10695741" cy="4678204"/>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a:p>
            <a:pPr marL="457200" indent="-457200" algn="just">
              <a:buClr>
                <a:srgbClr val="3E8853">
                  <a:lumMod val="75000"/>
                </a:srgbClr>
              </a:buClr>
              <a:buFont typeface="Wingdings" panose="05000000000000000000" pitchFamily="2" charset="2"/>
              <a:buChar char="v"/>
              <a:defRPr/>
            </a:pPr>
            <a:r>
              <a:rPr lang="gsw-FR" sz="2400" kern="0" dirty="0">
                <a:solidFill>
                  <a:srgbClr val="002060"/>
                </a:solidFill>
                <a:latin typeface="Calibri" panose="020F0502020204030204" pitchFamily="34" charset="0"/>
              </a:rPr>
              <a:t>Lot n°8 contient une tranche ferme et une tranche optionnelle (IS 1.2)</a:t>
            </a:r>
          </a:p>
          <a:p>
            <a:pPr algn="just">
              <a:buClr>
                <a:srgbClr val="3E8853">
                  <a:lumMod val="75000"/>
                </a:srgbClr>
              </a:buClr>
              <a:defRPr/>
            </a:pPr>
            <a:endParaRPr lang="gsw-FR" sz="2400" kern="0" dirty="0">
              <a:solidFill>
                <a:srgbClr val="FF0000"/>
              </a:solidFill>
              <a:latin typeface="Calibri" panose="020F0502020204030204" pitchFamily="34" charset="0"/>
            </a:endParaRPr>
          </a:p>
          <a:p>
            <a:pPr marL="457200" indent="-457200" algn="just">
              <a:buClr>
                <a:srgbClr val="3E8853">
                  <a:lumMod val="75000"/>
                </a:srgbClr>
              </a:buClr>
              <a:buFont typeface="Wingdings" panose="05000000000000000000" pitchFamily="2" charset="2"/>
              <a:buChar char="v"/>
              <a:defRPr/>
            </a:pPr>
            <a:r>
              <a:rPr lang="gsw-FR" sz="2400" kern="0" dirty="0">
                <a:solidFill>
                  <a:srgbClr val="FF0000"/>
                </a:solidFill>
                <a:latin typeface="Calibri" panose="020F0502020204030204" pitchFamily="34" charset="0"/>
              </a:rPr>
              <a:t>Le soumissionnaire peut soumissionner pour un ou plusieurs lots (IS 15.6)</a:t>
            </a:r>
          </a:p>
          <a:p>
            <a:pPr algn="just">
              <a:buClr>
                <a:srgbClr val="3E8853">
                  <a:lumMod val="75000"/>
                </a:srgbClr>
              </a:buClr>
              <a:defRPr/>
            </a:pPr>
            <a:endParaRPr lang="gsw-FR" sz="2400" kern="0" dirty="0">
              <a:solidFill>
                <a:srgbClr val="FF0000"/>
              </a:solidFill>
              <a:latin typeface="Calibri" panose="020F0502020204030204" pitchFamily="34" charset="0"/>
            </a:endParaRPr>
          </a:p>
          <a:p>
            <a:pPr marL="457200" indent="-457200" algn="just">
              <a:buClr>
                <a:srgbClr val="3E8853">
                  <a:lumMod val="75000"/>
                </a:srgbClr>
              </a:buClr>
              <a:buFont typeface="Wingdings" panose="05000000000000000000" pitchFamily="2" charset="2"/>
              <a:buChar char="v"/>
              <a:defRPr/>
            </a:pPr>
            <a:r>
              <a:rPr lang="gsw-FR" sz="2400" kern="0" dirty="0">
                <a:solidFill>
                  <a:srgbClr val="FF0000"/>
                </a:solidFill>
                <a:latin typeface="Calibri" panose="020F0502020204030204" pitchFamily="34" charset="0"/>
              </a:rPr>
              <a:t>Un Bonus sera occtroyé au titulaire durant de la phase d’exécution des travaux conformément aux dispositions du CGC 52.1 de la section VII (Conditions particuliéres du Contrat et Annexe au contrat  </a:t>
            </a:r>
          </a:p>
          <a:p>
            <a:pPr marL="457200" indent="-457200" algn="just">
              <a:buClr>
                <a:srgbClr val="3E8853">
                  <a:lumMod val="75000"/>
                </a:srgbClr>
              </a:buClr>
              <a:buFont typeface="Wingdings" panose="05000000000000000000" pitchFamily="2" charset="2"/>
              <a:buChar char="v"/>
              <a:defRPr/>
            </a:pPr>
            <a:endParaRPr lang="gsw-FR" sz="2400" kern="0" dirty="0">
              <a:solidFill>
                <a:srgbClr val="FF0000"/>
              </a:solidFill>
              <a:latin typeface="Calibri" panose="020F0502020204030204" pitchFamily="34" charset="0"/>
            </a:endParaRPr>
          </a:p>
          <a:p>
            <a:pPr marL="457200" indent="-457200" algn="just">
              <a:buClr>
                <a:srgbClr val="3E8853">
                  <a:lumMod val="75000"/>
                </a:srgbClr>
              </a:buClr>
              <a:buFont typeface="Wingdings" panose="05000000000000000000" pitchFamily="2" charset="2"/>
              <a:buChar char="v"/>
              <a:defRPr/>
            </a:pPr>
            <a:endParaRPr lang="gsw-FR" sz="2400" kern="0" dirty="0">
              <a:solidFill>
                <a:srgbClr val="FF0000"/>
              </a:solidFill>
              <a:latin typeface="Calibri" panose="020F0502020204030204" pitchFamily="34" charset="0"/>
            </a:endParaRPr>
          </a:p>
          <a:p>
            <a:pPr marL="457200" indent="-457200" algn="just">
              <a:buClr>
                <a:srgbClr val="3E8853">
                  <a:lumMod val="75000"/>
                </a:srgbClr>
              </a:buClr>
              <a:buFont typeface="Wingdings" panose="05000000000000000000" pitchFamily="2" charset="2"/>
              <a:buChar char="v"/>
              <a:defRPr/>
            </a:pPr>
            <a:endParaRPr lang="gsw-FR" sz="2400" kern="0" dirty="0">
              <a:solidFill>
                <a:srgbClr val="FF0000"/>
              </a:solidFill>
              <a:latin typeface="Calibri" panose="020F0502020204030204" pitchFamily="34" charset="0"/>
            </a:endParaRPr>
          </a:p>
          <a:p>
            <a:pPr marL="465137" algn="just">
              <a:buClr>
                <a:srgbClr val="3E8853">
                  <a:lumMod val="75000"/>
                </a:srgbClr>
              </a:buClr>
              <a:tabLst>
                <a:tab pos="809625" algn="l"/>
              </a:tabLst>
              <a:defRPr/>
            </a:pPr>
            <a:endParaRPr lang="gsw-FR" sz="2000" kern="0" dirty="0">
              <a:solidFill>
                <a:schemeClr val="tx1"/>
              </a:solidFill>
              <a:latin typeface="Corbel" panose="020B0503020204020204" pitchFamily="34" charset="0"/>
            </a:endParaRPr>
          </a:p>
          <a:p>
            <a:pPr algn="just">
              <a:buClr>
                <a:srgbClr val="3E8853">
                  <a:lumMod val="75000"/>
                </a:srgbClr>
              </a:buClr>
              <a:defRPr/>
            </a:pPr>
            <a:endParaRPr lang="fr-FR" sz="2400" kern="0" dirty="0">
              <a:solidFill>
                <a:srgbClr val="002060"/>
              </a:solidFill>
              <a:latin typeface="Calibri" panose="020F0502020204030204" pitchFamily="34" charset="0"/>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Particularités de l’appel d’offres</a:t>
            </a:r>
          </a:p>
        </p:txBody>
      </p:sp>
    </p:spTree>
    <p:extLst>
      <p:ext uri="{BB962C8B-B14F-4D97-AF65-F5344CB8AC3E}">
        <p14:creationId xmlns:p14="http://schemas.microsoft.com/office/powerpoint/2010/main" val="3717090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991544" y="1819050"/>
            <a:ext cx="8229600" cy="4308359"/>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a:p>
            <a:pPr marL="457200" marR="0" lvl="0" indent="-457200" algn="l"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800" b="1" i="0" u="none" strike="noStrike" kern="0" cap="none" spc="0" normalizeH="0" baseline="0" noProof="0" dirty="0">
              <a:ln>
                <a:noFill/>
              </a:ln>
              <a:solidFill>
                <a:srgbClr val="335B74"/>
              </a:solidFill>
              <a:effectLst/>
              <a:uLnTx/>
              <a:uFillTx/>
              <a:latin typeface="Corbel" panose="020B0503020204020204" pitchFamily="34" charset="0"/>
              <a:ea typeface="+mn-ea"/>
            </a:endParaRPr>
          </a:p>
          <a:p>
            <a:pPr marL="228600" lvl="0" indent="-228600">
              <a:lnSpc>
                <a:spcPct val="90000"/>
              </a:lnSpc>
              <a:spcBef>
                <a:spcPts val="1000"/>
              </a:spcBef>
              <a:buFont typeface="Wingdings" panose="05000000000000000000" pitchFamily="2" charset="2"/>
              <a:buChar char="Ø"/>
            </a:pPr>
            <a:r>
              <a:rPr lang="en-US" sz="2800" dirty="0">
                <a:solidFill>
                  <a:srgbClr val="5B9BD5"/>
                </a:solidFill>
                <a:latin typeface="Calibri" panose="020F0502020204030204"/>
                <a:cs typeface="+mn-cs"/>
              </a:rPr>
              <a:t>1</a:t>
            </a:r>
            <a:r>
              <a:rPr lang="en-US" sz="2800" baseline="30000" dirty="0">
                <a:solidFill>
                  <a:srgbClr val="5B9BD5"/>
                </a:solidFill>
                <a:latin typeface="Calibri" panose="020F0502020204030204"/>
                <a:cs typeface="+mn-cs"/>
              </a:rPr>
              <a:t>ère</a:t>
            </a:r>
            <a:r>
              <a:rPr lang="en-US" sz="2800" dirty="0">
                <a:solidFill>
                  <a:srgbClr val="5B9BD5"/>
                </a:solidFill>
                <a:latin typeface="Calibri" panose="020F0502020204030204"/>
                <a:cs typeface="+mn-cs"/>
              </a:rPr>
              <a:t> </a:t>
            </a:r>
            <a:r>
              <a:rPr lang="fr-FR" sz="2800" dirty="0">
                <a:solidFill>
                  <a:srgbClr val="5B9BD5"/>
                </a:solidFill>
                <a:latin typeface="Calibri" panose="020F0502020204030204"/>
                <a:cs typeface="+mn-cs"/>
              </a:rPr>
              <a:t>Partie: Procédures d’Appel d’Offres</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Définitions</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 Instructions aux Soumissionnaires (IS)</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II: Données Particulières de l’AO (DPAO)</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III: Examen des Offres critères d’Evaluation et de Qualification</a:t>
            </a: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Calibri" panose="020F0502020204030204"/>
              </a:rPr>
              <a:t>Section IV: Formulaires de l’offre</a:t>
            </a:r>
          </a:p>
          <a:p>
            <a:pPr marL="457200" marR="0" lvl="0" indent="-4572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800" b="1" i="0" u="none" strike="noStrike" kern="0" cap="none" spc="0" normalizeH="0" baseline="0" noProof="0" dirty="0">
              <a:ln>
                <a:noFill/>
              </a:ln>
              <a:solidFill>
                <a:srgbClr val="002060"/>
              </a:solidFill>
              <a:effectLst/>
              <a:uLnTx/>
              <a:uFillTx/>
              <a:latin typeface="Calibri" panose="020F0502020204030204" pitchFamily="34" charset="0"/>
              <a:ea typeface="+mn-ea"/>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Architecture de DAO EW-34-C</a:t>
            </a:r>
          </a:p>
        </p:txBody>
      </p:sp>
    </p:spTree>
    <p:extLst>
      <p:ext uri="{BB962C8B-B14F-4D97-AF65-F5344CB8AC3E}">
        <p14:creationId xmlns:p14="http://schemas.microsoft.com/office/powerpoint/2010/main" val="4292547661"/>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233889" y="2423850"/>
            <a:ext cx="9695368" cy="2281650"/>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2800" dirty="0">
                <a:solidFill>
                  <a:srgbClr val="5B9BD5"/>
                </a:solidFill>
                <a:latin typeface="Calibri" panose="020F0502020204030204"/>
                <a:cs typeface="+mn-cs"/>
              </a:rPr>
              <a:t>2</a:t>
            </a:r>
            <a:r>
              <a:rPr lang="en-US" sz="2800" baseline="30000" dirty="0">
                <a:solidFill>
                  <a:srgbClr val="5B9BD5"/>
                </a:solidFill>
                <a:latin typeface="Calibri" panose="020F0502020204030204"/>
                <a:cs typeface="+mn-cs"/>
              </a:rPr>
              <a:t>ème</a:t>
            </a:r>
            <a:r>
              <a:rPr lang="en-US" sz="2800" dirty="0">
                <a:solidFill>
                  <a:srgbClr val="5B9BD5"/>
                </a:solidFill>
                <a:latin typeface="Calibri" panose="020F0502020204030204"/>
                <a:cs typeface="+mn-cs"/>
              </a:rPr>
              <a:t> </a:t>
            </a:r>
            <a:r>
              <a:rPr kumimoji="0" lang="fr-FR" sz="2800" b="1" i="0" u="none" strike="noStrike" kern="1200" cap="none" spc="0" normalizeH="0" baseline="0" noProof="0" dirty="0">
                <a:ln>
                  <a:noFill/>
                </a:ln>
                <a:solidFill>
                  <a:srgbClr val="5B9BD5"/>
                </a:solidFill>
                <a:effectLst/>
                <a:uLnTx/>
                <a:uFillTx/>
                <a:latin typeface="Calibri" panose="020F0502020204030204"/>
                <a:ea typeface="+mn-ea"/>
                <a:cs typeface="+mn-cs"/>
              </a:rPr>
              <a:t>Partie: Procédures d’Appel d’Offres</a:t>
            </a:r>
          </a:p>
          <a:p>
            <a:pPr marL="685800" marR="0" lvl="1" indent="-228600"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Section V: Enoncés des Travaux ( Enoncés du Maître d’Ouvrage)</a:t>
            </a:r>
          </a:p>
          <a:p>
            <a:pPr marL="457200" lvl="1">
              <a:lnSpc>
                <a:spcPct val="90000"/>
              </a:lnSpc>
              <a:spcBef>
                <a:spcPts val="500"/>
              </a:spcBef>
              <a:defRPr/>
            </a:pPr>
            <a:r>
              <a:rPr lang="fr-FR" sz="2400" b="1" dirty="0">
                <a:solidFill>
                  <a:prstClr val="black"/>
                </a:solidFill>
                <a:latin typeface="Calibri" panose="020F0502020204030204"/>
              </a:rPr>
              <a:t>  Les soumissionnaires trouveront au niveau de la section V la liste de l’ensemble des pièces écrites et graphiques ainsi que les liens de téléchargement correspondant</a:t>
            </a:r>
          </a:p>
        </p:txBody>
      </p:sp>
      <p:sp>
        <p:nvSpPr>
          <p:cNvPr id="7" name="Chevron 6"/>
          <p:cNvSpPr/>
          <p:nvPr/>
        </p:nvSpPr>
        <p:spPr>
          <a:xfrm>
            <a:off x="1970856" y="91945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Architecture de DAO EW-34-A</a:t>
            </a:r>
          </a:p>
        </p:txBody>
      </p:sp>
    </p:spTree>
    <p:extLst>
      <p:ext uri="{BB962C8B-B14F-4D97-AF65-F5344CB8AC3E}">
        <p14:creationId xmlns:p14="http://schemas.microsoft.com/office/powerpoint/2010/main" val="2866181382"/>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Composition du Dossier d’Appel d’Offres</a:t>
            </a:r>
          </a:p>
        </p:txBody>
      </p:sp>
      <p:sp>
        <p:nvSpPr>
          <p:cNvPr id="6" name="Content Placeholder 2"/>
          <p:cNvSpPr txBox="1">
            <a:spLocks/>
          </p:cNvSpPr>
          <p:nvPr/>
        </p:nvSpPr>
        <p:spPr>
          <a:xfrm>
            <a:off x="1691029" y="1667962"/>
            <a:ext cx="8499083" cy="4127284"/>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en-US" sz="2800" dirty="0">
                <a:solidFill>
                  <a:srgbClr val="5B9BD5"/>
                </a:solidFill>
                <a:latin typeface="Calibri" panose="020F0502020204030204"/>
                <a:cs typeface="+mn-cs"/>
              </a:rPr>
              <a:t>3</a:t>
            </a:r>
            <a:r>
              <a:rPr lang="en-US" sz="2800" baseline="30000" dirty="0">
                <a:solidFill>
                  <a:srgbClr val="5B9BD5"/>
                </a:solidFill>
                <a:latin typeface="Calibri" panose="020F0502020204030204"/>
                <a:cs typeface="+mn-cs"/>
              </a:rPr>
              <a:t>ème</a:t>
            </a:r>
            <a:r>
              <a:rPr lang="en-US" sz="2800" dirty="0">
                <a:solidFill>
                  <a:srgbClr val="5B9BD5"/>
                </a:solidFill>
                <a:latin typeface="Calibri" panose="020F0502020204030204"/>
                <a:cs typeface="+mn-cs"/>
              </a:rPr>
              <a:t> </a:t>
            </a:r>
            <a:r>
              <a:rPr kumimoji="0" lang="fr-FR" sz="2800" b="1" i="0" u="none" strike="noStrike" kern="1200" cap="none" spc="0" normalizeH="0" baseline="0" noProof="0" dirty="0">
                <a:ln>
                  <a:noFill/>
                </a:ln>
                <a:solidFill>
                  <a:srgbClr val="5B9BD5"/>
                </a:solidFill>
                <a:effectLst/>
                <a:uLnTx/>
                <a:uFillTx/>
                <a:latin typeface="Calibri" panose="020F0502020204030204"/>
                <a:ea typeface="+mn-ea"/>
                <a:cs typeface="+mn-cs"/>
              </a:rPr>
              <a:t>Partie: </a:t>
            </a:r>
            <a:r>
              <a:rPr lang="fr-FR" sz="2800" dirty="0">
                <a:solidFill>
                  <a:srgbClr val="5B9BD5"/>
                </a:solidFill>
                <a:latin typeface="Calibri" panose="020F0502020204030204"/>
                <a:cs typeface="+mn-cs"/>
              </a:rPr>
              <a:t>Conditions du Contrat et Formulaires Contractuels</a:t>
            </a:r>
            <a:endParaRPr kumimoji="0" lang="fr-FR" sz="2800" b="1" i="0" u="none" strike="noStrike" kern="1200" cap="none" spc="0" normalizeH="0" baseline="0" noProof="0" dirty="0">
              <a:ln>
                <a:noFill/>
              </a:ln>
              <a:solidFill>
                <a:srgbClr val="5B9BD5"/>
              </a:solidFill>
              <a:effectLst/>
              <a:uLnTx/>
              <a:uFillTx/>
              <a:latin typeface="Calibri" panose="020F0502020204030204"/>
              <a:ea typeface="+mn-ea"/>
              <a:cs typeface="+mn-cs"/>
            </a:endParaRPr>
          </a:p>
          <a:p>
            <a:pPr marL="685800" lvl="1" indent="-228600">
              <a:lnSpc>
                <a:spcPct val="90000"/>
              </a:lnSpc>
              <a:spcBef>
                <a:spcPts val="500"/>
              </a:spcBef>
              <a:buFont typeface="Arial" panose="020B0604020202020204" pitchFamily="34" charset="0"/>
              <a:buChar char="•"/>
            </a:pPr>
            <a:r>
              <a:rPr lang="fr-FR" sz="2400" b="1" dirty="0">
                <a:solidFill>
                  <a:prstClr val="black"/>
                </a:solidFill>
                <a:latin typeface="Times New Roman" panose="02020603050405020304" pitchFamily="18" charset="0"/>
              </a:rPr>
              <a:t>Section VI: </a:t>
            </a:r>
            <a:r>
              <a:rPr lang="fr-FR" sz="2400" b="1" dirty="0">
                <a:effectLst/>
                <a:latin typeface="Times New Roman" panose="02020603050405020304" pitchFamily="18" charset="0"/>
                <a:ea typeface="Times New Roman" panose="02020603050405020304" pitchFamily="18" charset="0"/>
              </a:rPr>
              <a:t>Conditions générales du Contrat ("CGC")</a:t>
            </a:r>
            <a:endParaRPr lang="fr-FR" sz="2400" b="1" dirty="0">
              <a:latin typeface="Times New Roman" panose="02020603050405020304" pitchFamily="18" charset="0"/>
              <a:ea typeface="Times New Roman" panose="02020603050405020304" pitchFamily="18" charset="0"/>
            </a:endParaRPr>
          </a:p>
          <a:p>
            <a:pPr marL="457200" lvl="1">
              <a:lnSpc>
                <a:spcPct val="90000"/>
              </a:lnSpc>
              <a:spcBef>
                <a:spcPts val="500"/>
              </a:spcBef>
            </a:pPr>
            <a:endParaRPr lang="fr-FR" sz="2400" b="1" dirty="0">
              <a:latin typeface="Times New Roman" panose="02020603050405020304" pitchFamily="18" charset="0"/>
              <a:ea typeface="Times New Roman" panose="02020603050405020304" pitchFamily="18" charset="0"/>
            </a:endParaRPr>
          </a:p>
          <a:p>
            <a:pPr marL="685800" lvl="1" indent="-228600">
              <a:lnSpc>
                <a:spcPct val="90000"/>
              </a:lnSpc>
              <a:spcBef>
                <a:spcPts val="500"/>
              </a:spcBef>
              <a:buFont typeface="Arial" panose="020B0604020202020204" pitchFamily="34" charset="0"/>
              <a:buChar cha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cs typeface="+mn-cs"/>
              </a:rPr>
              <a:t>Section VII: </a:t>
            </a:r>
            <a:r>
              <a:rPr lang="fr-FR" sz="2400" b="1" dirty="0">
                <a:effectLst/>
                <a:latin typeface="Times New Roman" panose="02020603050405020304" pitchFamily="18" charset="0"/>
                <a:ea typeface="Times New Roman" panose="02020603050405020304" pitchFamily="18" charset="0"/>
              </a:rPr>
              <a:t>Conditions particulières du Contrat ("CPC") et Annexe</a:t>
            </a:r>
          </a:p>
          <a:p>
            <a:pPr marL="685800" lvl="1" indent="-228600">
              <a:lnSpc>
                <a:spcPct val="90000"/>
              </a:lnSpc>
              <a:spcBef>
                <a:spcPts val="500"/>
              </a:spcBef>
              <a:buFont typeface="Arial" panose="020B0604020202020204" pitchFamily="34" charset="0"/>
              <a:buChar char="•"/>
            </a:pPr>
            <a:endParaRPr lang="fr-FR" sz="2400" b="1" dirty="0">
              <a:latin typeface="Times New Roman" panose="02020603050405020304" pitchFamily="18" charset="0"/>
              <a:ea typeface="Times New Roman" panose="02020603050405020304" pitchFamily="18" charset="0"/>
            </a:endParaRPr>
          </a:p>
          <a:p>
            <a:pPr marL="685800" lvl="1" indent="-228600">
              <a:lnSpc>
                <a:spcPct val="90000"/>
              </a:lnSpc>
              <a:spcBef>
                <a:spcPts val="500"/>
              </a:spcBef>
              <a:buFont typeface="Arial" panose="020B0604020202020204" pitchFamily="34" charset="0"/>
              <a:buChar cha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cs typeface="+mn-cs"/>
              </a:rPr>
              <a:t>Section VIII: </a:t>
            </a:r>
            <a:r>
              <a:rPr lang="fr-FR" sz="2400" b="1" dirty="0">
                <a:effectLst/>
                <a:latin typeface="Times New Roman" panose="02020603050405020304" pitchFamily="18" charset="0"/>
                <a:ea typeface="Times New Roman" panose="02020603050405020304" pitchFamily="18" charset="0"/>
              </a:rPr>
              <a:t>Notification d’intention d’attribution et Formulaires Contractuels</a:t>
            </a:r>
          </a:p>
          <a:p>
            <a:pPr marL="685800" lvl="1" indent="-228600">
              <a:lnSpc>
                <a:spcPct val="90000"/>
              </a:lnSpc>
              <a:spcBef>
                <a:spcPts val="500"/>
              </a:spcBef>
              <a:buFont typeface="Arial" panose="020B0604020202020204" pitchFamily="34" charset="0"/>
              <a:buChar char="•"/>
            </a:pPr>
            <a:endParaRPr lang="fr-FR" sz="2400" b="1" dirty="0">
              <a:latin typeface="Times New Roman" panose="02020603050405020304" pitchFamily="18" charset="0"/>
              <a:ea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Architecture de DAO EW-34-C</a:t>
            </a:r>
          </a:p>
        </p:txBody>
      </p:sp>
    </p:spTree>
    <p:extLst>
      <p:ext uri="{BB962C8B-B14F-4D97-AF65-F5344CB8AC3E}">
        <p14:creationId xmlns:p14="http://schemas.microsoft.com/office/powerpoint/2010/main" val="2759594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44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Les dates repères </a:t>
            </a:r>
          </a:p>
        </p:txBody>
      </p:sp>
      <p:sp>
        <p:nvSpPr>
          <p:cNvPr id="9" name="Content Placeholder 2"/>
          <p:cNvSpPr txBox="1">
            <a:spLocks/>
          </p:cNvSpPr>
          <p:nvPr/>
        </p:nvSpPr>
        <p:spPr>
          <a:xfrm>
            <a:off x="901147" y="858384"/>
            <a:ext cx="10089237" cy="569401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fontScale="92500" lnSpcReduction="20000"/>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L’offre ainsi que toute correspondance doivent être rédigées en français ( IS 11) </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Des clarifications peuvent être demandées par courriel avant le </a:t>
            </a:r>
            <a:r>
              <a:rPr lang="fr-FR" sz="2000" dirty="0">
                <a:solidFill>
                  <a:srgbClr val="FF0000"/>
                </a:solidFill>
                <a:latin typeface="Times New Roman" panose="02020603050405020304" pitchFamily="18" charset="0"/>
                <a:ea typeface="Times New Roman" panose="02020603050405020304" pitchFamily="18" charset="0"/>
              </a:rPr>
              <a:t>26 Août 2020</a:t>
            </a:r>
            <a:r>
              <a:rPr lang="fr-FR" sz="2000" dirty="0">
                <a:latin typeface="Times New Roman" panose="02020603050405020304" pitchFamily="18" charset="0"/>
                <a:ea typeface="Times New Roman" panose="02020603050405020304" pitchFamily="18" charset="0"/>
              </a:rPr>
              <a:t> délai de rigueur via </a:t>
            </a:r>
            <a:r>
              <a:rPr lang="fr-FR" sz="2000" dirty="0">
                <a:latin typeface="Times New Roman" panose="02020603050405020304" pitchFamily="18" charset="0"/>
                <a:ea typeface="Times New Roman" panose="02020603050405020304" pitchFamily="18" charset="0"/>
                <a:hlinkClick r:id="rId3"/>
              </a:rPr>
              <a:t>procurement@mcamorocco.ma</a:t>
            </a:r>
            <a:r>
              <a:rPr lang="fr-FR" sz="2000" dirty="0">
                <a:latin typeface="Times New Roman" panose="02020603050405020304" pitchFamily="18" charset="0"/>
                <a:ea typeface="Times New Roman" panose="02020603050405020304" pitchFamily="18" charset="0"/>
              </a:rPr>
              <a:t> </a:t>
            </a: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L’Agence MCA-Morocco fournira des réponses à toutes les entreprises ayant manifesté leur intérêt au plus tard le </a:t>
            </a:r>
            <a:r>
              <a:rPr lang="fr-FR" sz="2000" dirty="0">
                <a:solidFill>
                  <a:srgbClr val="FF0000"/>
                </a:solidFill>
                <a:latin typeface="Times New Roman" panose="02020603050405020304" pitchFamily="18" charset="0"/>
                <a:ea typeface="Times New Roman" panose="02020603050405020304" pitchFamily="18" charset="0"/>
              </a:rPr>
              <a:t>08 Septembre 2020</a:t>
            </a:r>
            <a:r>
              <a:rPr lang="fr-FR" sz="2000" dirty="0">
                <a:latin typeface="Times New Roman" panose="02020603050405020304" pitchFamily="18" charset="0"/>
                <a:ea typeface="Times New Roman" panose="02020603050405020304" pitchFamily="18" charset="0"/>
              </a:rPr>
              <a:t>. Les réponses seront également postées sur le site de MCA </a:t>
            </a:r>
            <a:r>
              <a:rPr lang="fr-FR" sz="2000" dirty="0" err="1">
                <a:latin typeface="Times New Roman" panose="02020603050405020304" pitchFamily="18" charset="0"/>
                <a:ea typeface="Times New Roman" panose="02020603050405020304" pitchFamily="18" charset="0"/>
              </a:rPr>
              <a:t>Morocco</a:t>
            </a:r>
            <a:r>
              <a:rPr lang="fr-FR" sz="2000" dirty="0">
                <a:latin typeface="Times New Roman" panose="02020603050405020304" pitchFamily="18" charset="0"/>
                <a:ea typeface="Times New Roman" panose="02020603050405020304" pitchFamily="18" charset="0"/>
              </a:rPr>
              <a:t> </a:t>
            </a:r>
            <a:r>
              <a:rPr lang="fr-FR" sz="2000" dirty="0">
                <a:latin typeface="Times New Roman" panose="02020603050405020304" pitchFamily="18" charset="0"/>
                <a:ea typeface="Times New Roman" panose="02020603050405020304" pitchFamily="18" charset="0"/>
                <a:hlinkClick r:id="rId4"/>
              </a:rPr>
              <a:t>http://www.mcamorocco.ma/fr/appels-d-offres</a:t>
            </a:r>
            <a:r>
              <a:rPr lang="fr-FR" sz="2000" dirty="0">
                <a:latin typeface="Times New Roman" panose="02020603050405020304" pitchFamily="18" charset="0"/>
                <a:ea typeface="Times New Roman" panose="02020603050405020304" pitchFamily="18" charset="0"/>
              </a:rPr>
              <a:t> </a:t>
            </a: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La date limite de dépôt des offres est fixée au vendredi </a:t>
            </a:r>
            <a:r>
              <a:rPr lang="fr-FR" sz="2000" dirty="0">
                <a:solidFill>
                  <a:srgbClr val="FF0000"/>
                </a:solidFill>
                <a:latin typeface="Times New Roman" panose="02020603050405020304" pitchFamily="18" charset="0"/>
                <a:ea typeface="Times New Roman" panose="02020603050405020304" pitchFamily="18" charset="0"/>
              </a:rPr>
              <a:t>18 Septembre 2020 à 15h00</a:t>
            </a:r>
            <a:r>
              <a:rPr lang="fr-FR" sz="2000" dirty="0">
                <a:latin typeface="Times New Roman" panose="02020603050405020304" pitchFamily="18" charset="0"/>
                <a:ea typeface="Times New Roman" panose="02020603050405020304" pitchFamily="18" charset="0"/>
              </a:rPr>
              <a:t>  (heure locale de Rabat, Maroc)</a:t>
            </a: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spcAft>
                <a:spcPts val="0"/>
              </a:spcAf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L’ouverture des offres se déroulera en séance plénière et en ligne (webinaire) sur la plateforme zoom.us le Vendredi 18 Septembre 2020 à 15h30  (heure de Rabat, Maroc). </a:t>
            </a:r>
            <a:endParaRPr lang="fr-MA"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La date du taux de change aux fins d’évaluation est 28 jours avant la date de l’ouverture des offres.</a:t>
            </a:r>
          </a:p>
          <a:p>
            <a:pPr marL="342900" indent="-342900" algn="just">
              <a:buClr>
                <a:schemeClr val="accent5">
                  <a:lumMod val="75000"/>
                </a:schemeClr>
              </a:buClr>
              <a:buFont typeface="Wingdings" panose="05000000000000000000" pitchFamily="2" charset="2"/>
              <a:buChar char="v"/>
            </a:pPr>
            <a:endParaRPr lang="fr-FR" sz="2000" dirty="0">
              <a:latin typeface="Times New Roman" panose="02020603050405020304" pitchFamily="18" charset="0"/>
              <a:ea typeface="Times New Roman" panose="02020603050405020304" pitchFamily="18" charset="0"/>
            </a:endParaRPr>
          </a:p>
          <a:p>
            <a:pPr marL="342900" indent="-342900" algn="just">
              <a:buClr>
                <a:schemeClr val="accent5">
                  <a:lumMod val="75000"/>
                </a:schemeClr>
              </a:buClr>
              <a:buFont typeface="Wingdings" panose="05000000000000000000" pitchFamily="2" charset="2"/>
              <a:buChar char="v"/>
            </a:pPr>
            <a:r>
              <a:rPr lang="fr-FR" sz="2000" dirty="0">
                <a:latin typeface="Times New Roman" panose="02020603050405020304" pitchFamily="18" charset="0"/>
                <a:ea typeface="Times New Roman" panose="02020603050405020304" pitchFamily="18" charset="0"/>
              </a:rPr>
              <a:t>Dans le cas d’une sous-traitance : préciser le(s) nom(s) des sous-traitants et les tâches à sous-traiter.</a:t>
            </a:r>
          </a:p>
          <a:p>
            <a:pPr lvl="0" algn="just"/>
            <a:endParaRPr lang="fr-FR" sz="2000" dirty="0">
              <a:latin typeface="Times New Roman" panose="02020603050405020304" pitchFamily="18" charset="0"/>
              <a:ea typeface="Times New Roman" panose="02020603050405020304" pitchFamily="18" charset="0"/>
            </a:endParaRPr>
          </a:p>
          <a:p>
            <a:pPr lvl="0" algn="just"/>
            <a:endParaRPr lang="fr-FR" sz="2000" dirty="0">
              <a:latin typeface="Times New Roman" panose="02020603050405020304" pitchFamily="18" charset="0"/>
              <a:ea typeface="Times New Roman" panose="02020603050405020304" pitchFamily="18" charset="0"/>
            </a:endParaRPr>
          </a:p>
        </p:txBody>
      </p:sp>
      <p:sp>
        <p:nvSpPr>
          <p:cNvPr id="3" name="Rectangle 2"/>
          <p:cNvSpPr/>
          <p:nvPr/>
        </p:nvSpPr>
        <p:spPr>
          <a:xfrm>
            <a:off x="781878" y="841513"/>
            <a:ext cx="10389705" cy="57108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118697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45</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Offres</a:t>
            </a:r>
          </a:p>
        </p:txBody>
      </p:sp>
      <p:sp>
        <p:nvSpPr>
          <p:cNvPr id="9" name="Content Placeholder 2"/>
          <p:cNvSpPr txBox="1">
            <a:spLocks/>
          </p:cNvSpPr>
          <p:nvPr/>
        </p:nvSpPr>
        <p:spPr>
          <a:xfrm>
            <a:off x="452845" y="858311"/>
            <a:ext cx="11382103" cy="574920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lvl="0">
              <a:spcBef>
                <a:spcPts val="300"/>
              </a:spcBef>
              <a:spcAft>
                <a:spcPts val="300"/>
              </a:spcAft>
              <a:tabLst>
                <a:tab pos="628650" algn="l"/>
                <a:tab pos="628650" algn="l"/>
                <a:tab pos="688340" algn="l"/>
              </a:tabLst>
            </a:pPr>
            <a:r>
              <a:rPr lang="fr-FR" sz="2100" dirty="0">
                <a:latin typeface="Times New Roman" panose="02020603050405020304" pitchFamily="18" charset="0"/>
                <a:ea typeface="SimSun" panose="02010600030101010101" pitchFamily="2" charset="-122"/>
              </a:rPr>
              <a:t>L’offre comprendra :</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La lettre de soumission signée par la personne habilitée</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La garantie de soumission de:</a:t>
            </a:r>
          </a:p>
          <a:p>
            <a:pPr marL="1624013" indent="-93663">
              <a:spcBef>
                <a:spcPts val="300"/>
              </a:spcBef>
              <a:spcAft>
                <a:spcPts val="300"/>
              </a:spcAft>
              <a:buFont typeface="Wingdings" panose="05000000000000000000" pitchFamily="2" charset="2"/>
              <a:buChar char="ü"/>
              <a:tabLst>
                <a:tab pos="628650" algn="l"/>
                <a:tab pos="628650" algn="l"/>
                <a:tab pos="688340" algn="l"/>
              </a:tabLst>
            </a:pPr>
            <a:r>
              <a:rPr lang="fr-FR" sz="2100" dirty="0">
                <a:latin typeface="Times New Roman" panose="02020603050405020304" pitchFamily="18" charset="0"/>
                <a:ea typeface="SimSun" panose="02010600030101010101" pitchFamily="2" charset="-122"/>
              </a:rPr>
              <a:t> 400 000 MAD pour le Lot 6 conformément aux Clauses 20.1 des DPAO</a:t>
            </a:r>
          </a:p>
          <a:p>
            <a:pPr marL="1624013" indent="-93663">
              <a:spcBef>
                <a:spcPts val="300"/>
              </a:spcBef>
              <a:spcAft>
                <a:spcPts val="300"/>
              </a:spcAft>
              <a:buFont typeface="Wingdings" panose="05000000000000000000" pitchFamily="2" charset="2"/>
              <a:buChar char="ü"/>
              <a:tabLst>
                <a:tab pos="628650" algn="l"/>
                <a:tab pos="628650" algn="l"/>
                <a:tab pos="688340" algn="l"/>
              </a:tabLst>
            </a:pPr>
            <a:r>
              <a:rPr lang="fr-FR" sz="2100" dirty="0">
                <a:latin typeface="Times New Roman" panose="02020603050405020304" pitchFamily="18" charset="0"/>
                <a:ea typeface="SimSun" panose="02010600030101010101" pitchFamily="2" charset="-122"/>
              </a:rPr>
              <a:t> 220 000 MAD pour le Lot 7 conformément aux Clauses 20.1 des DPAO</a:t>
            </a:r>
          </a:p>
          <a:p>
            <a:pPr marL="1624013" indent="-93663">
              <a:spcBef>
                <a:spcPts val="300"/>
              </a:spcBef>
              <a:spcAft>
                <a:spcPts val="300"/>
              </a:spcAft>
              <a:buFont typeface="Wingdings" panose="05000000000000000000" pitchFamily="2" charset="2"/>
              <a:buChar char="ü"/>
              <a:tabLst>
                <a:tab pos="628650" algn="l"/>
                <a:tab pos="628650" algn="l"/>
                <a:tab pos="688340" algn="l"/>
              </a:tabLst>
            </a:pPr>
            <a:r>
              <a:rPr lang="fr-FR" sz="2100" dirty="0">
                <a:latin typeface="Times New Roman" panose="02020603050405020304" pitchFamily="18" charset="0"/>
                <a:ea typeface="SimSun" panose="02010600030101010101" pitchFamily="2" charset="-122"/>
              </a:rPr>
              <a:t> 250 000 MAD Pour le Lot 8 conformément aux Clauses 20.1 des DPAO</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L’offre technique ( le programme décrivant les rôles et responsabilité du personnel, méthode de travail et calendrier, ainsi que la structure de gestion des activités, les ressources, </a:t>
            </a:r>
            <a:r>
              <a:rPr lang="fr-FR" sz="2100" dirty="0" err="1">
                <a:latin typeface="Times New Roman" panose="02020603050405020304" pitchFamily="18" charset="0"/>
                <a:ea typeface="SimSun" panose="02010600030101010101" pitchFamily="2" charset="-122"/>
              </a:rPr>
              <a:t>ect</a:t>
            </a:r>
            <a:r>
              <a:rPr lang="fr-FR" sz="2100" dirty="0">
                <a:latin typeface="Times New Roman" panose="02020603050405020304" pitchFamily="18" charset="0"/>
                <a:ea typeface="SimSun" panose="02010600030101010101" pitchFamily="2" charset="-122"/>
              </a:rPr>
              <a:t> ) et les formulaires renseignés de la section IV du DAO,</a:t>
            </a: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Cadre de Détail Quantitatif et estimatif Bordereau de Prix Unitaires. </a:t>
            </a:r>
            <a:r>
              <a:rPr lang="fr-FR" sz="2100" dirty="0">
                <a:solidFill>
                  <a:srgbClr val="FF0000"/>
                </a:solidFill>
                <a:latin typeface="Times New Roman" panose="02020603050405020304" pitchFamily="18" charset="0"/>
                <a:ea typeface="SimSun" panose="02010600030101010101" pitchFamily="2" charset="-122"/>
              </a:rPr>
              <a:t>(Les soumissionnaires doivent renseigner les prix pour les deux tranches et doivent préciser clairement dans leur offre financière le montant de chacune des deux tranches séparément). Toute offre financière ne donnant pas le montant de l’une des tranches sera considérée comme incomplète et non recevable.</a:t>
            </a: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457200" lvl="0" indent="-457200">
              <a:spcBef>
                <a:spcPts val="300"/>
              </a:spcBef>
              <a:spcAft>
                <a:spcPts val="300"/>
              </a:spcAft>
              <a:buFont typeface="+mj-lt"/>
              <a:buAutoNum type="arabicPeriod"/>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p:txBody>
      </p:sp>
      <p:sp>
        <p:nvSpPr>
          <p:cNvPr id="3" name="Rectangle 2"/>
          <p:cNvSpPr/>
          <p:nvPr/>
        </p:nvSpPr>
        <p:spPr>
          <a:xfrm>
            <a:off x="287383" y="823862"/>
            <a:ext cx="11547565" cy="59790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402386091"/>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46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Offres</a:t>
            </a:r>
          </a:p>
        </p:txBody>
      </p:sp>
      <p:sp>
        <p:nvSpPr>
          <p:cNvPr id="9" name="Content Placeholder 2"/>
          <p:cNvSpPr txBox="1">
            <a:spLocks/>
          </p:cNvSpPr>
          <p:nvPr/>
        </p:nvSpPr>
        <p:spPr>
          <a:xfrm>
            <a:off x="452845" y="858311"/>
            <a:ext cx="11382103" cy="574920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lvl="0">
              <a:spcBef>
                <a:spcPts val="300"/>
              </a:spcBef>
              <a:spcAft>
                <a:spcPts val="300"/>
              </a:spcAft>
              <a:tabLst>
                <a:tab pos="628650" algn="l"/>
                <a:tab pos="628650" algn="l"/>
                <a:tab pos="688340" algn="l"/>
              </a:tabLst>
            </a:pPr>
            <a:endParaRPr lang="fr-FR" sz="2200" dirty="0">
              <a:latin typeface="Times New Roman" panose="02020603050405020304" pitchFamily="18" charset="0"/>
              <a:ea typeface="SimSun" panose="02010600030101010101" pitchFamily="2" charset="-122"/>
            </a:endParaRPr>
          </a:p>
          <a:p>
            <a:pPr lvl="0">
              <a:spcBef>
                <a:spcPts val="300"/>
              </a:spcBef>
              <a:spcAft>
                <a:spcPts val="300"/>
              </a:spcAft>
              <a:tabLst>
                <a:tab pos="628650" algn="l"/>
                <a:tab pos="628650" algn="l"/>
                <a:tab pos="688340" algn="l"/>
              </a:tabLst>
            </a:pPr>
            <a:r>
              <a:rPr lang="fr-FR" sz="2100" dirty="0">
                <a:latin typeface="Times New Roman" panose="02020603050405020304" pitchFamily="18" charset="0"/>
                <a:ea typeface="SimSun" panose="02010600030101010101" pitchFamily="2" charset="-122"/>
              </a:rPr>
              <a:t>L’offre comprendra aussi:</a:t>
            </a:r>
          </a:p>
          <a:p>
            <a:pPr lvl="0">
              <a:spcBef>
                <a:spcPts val="300"/>
              </a:spcBef>
              <a:spcAft>
                <a:spcPts val="300"/>
              </a:spcAft>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Plan d’atténuation des éventuels risques de contamination et de propagande du covid-19 </a:t>
            </a: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La confirmation écrite de l’habilitation du signataire de l’Offre à engager le Soumissionnaire, conformément clause 21.2 des IS ; </a:t>
            </a: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Tous les documents justificatifs attestant que le Soumissionnaire possède les qualifications requises pour exécuter le Contrat si son Offre est acceptée;</a:t>
            </a:r>
          </a:p>
          <a:p>
            <a:pPr marL="342900" indent="-342900">
              <a:spcBef>
                <a:spcPts val="300"/>
              </a:spcBef>
              <a:spcAft>
                <a:spcPts val="300"/>
              </a:spcAft>
              <a:buFont typeface="Arial" panose="020B0604020202020204" pitchFamily="34" charset="0"/>
              <a:buChar char="•"/>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marL="342900" indent="-342900">
              <a:spcBef>
                <a:spcPts val="300"/>
              </a:spcBef>
              <a:spcAft>
                <a:spcPts val="300"/>
              </a:spcAft>
              <a:buFont typeface="Arial" panose="020B0604020202020204" pitchFamily="34" charset="0"/>
              <a:buChar char="•"/>
              <a:tabLst>
                <a:tab pos="628650" algn="l"/>
                <a:tab pos="628650" algn="l"/>
                <a:tab pos="688340" algn="l"/>
              </a:tabLst>
            </a:pPr>
            <a:r>
              <a:rPr lang="fr-FR" sz="2100" dirty="0">
                <a:latin typeface="Times New Roman" panose="02020603050405020304" pitchFamily="18" charset="0"/>
                <a:ea typeface="SimSun" panose="02010600030101010101" pitchFamily="2" charset="-122"/>
              </a:rPr>
              <a:t>1 original et 2 copies + support électronique de toute l’offre (bordereau des prix estimatifs nécessairement suivant le format Excel) (IS 21.1)</a:t>
            </a:r>
          </a:p>
          <a:p>
            <a:pPr marL="457200" lvl="0" indent="-457200">
              <a:spcBef>
                <a:spcPts val="300"/>
              </a:spcBef>
              <a:spcAft>
                <a:spcPts val="300"/>
              </a:spcAft>
              <a:buFont typeface="+mj-lt"/>
              <a:buAutoNum type="arabicPeriod"/>
              <a:tabLst>
                <a:tab pos="628650" algn="l"/>
                <a:tab pos="628650" algn="l"/>
                <a:tab pos="688340" algn="l"/>
              </a:tabLst>
            </a:pPr>
            <a:endParaRPr lang="fr-FR" sz="2100" dirty="0">
              <a:latin typeface="Times New Roman" panose="02020603050405020304" pitchFamily="18" charset="0"/>
              <a:ea typeface="SimSun" panose="02010600030101010101" pitchFamily="2" charset="-122"/>
            </a:endParaRPr>
          </a:p>
          <a:p>
            <a:pPr lvl="0">
              <a:spcBef>
                <a:spcPts val="300"/>
              </a:spcBef>
              <a:spcAft>
                <a:spcPts val="300"/>
              </a:spcAft>
              <a:tabLst>
                <a:tab pos="628650" algn="l"/>
                <a:tab pos="628650" algn="l"/>
                <a:tab pos="688340" algn="l"/>
              </a:tabLst>
            </a:pPr>
            <a:r>
              <a:rPr lang="fr-FR" sz="2100" dirty="0">
                <a:latin typeface="Times New Roman" panose="02020603050405020304" pitchFamily="18" charset="0"/>
                <a:ea typeface="SimSun" panose="02010600030101010101" pitchFamily="2" charset="-122"/>
              </a:rPr>
              <a:t>       </a:t>
            </a:r>
            <a:endParaRPr lang="fr-FR" sz="2100" dirty="0">
              <a:solidFill>
                <a:srgbClr val="FF0000"/>
              </a:solidFill>
              <a:latin typeface="Times New Roman" panose="02020603050405020304" pitchFamily="18" charset="0"/>
              <a:ea typeface="SimSun" panose="02010600030101010101" pitchFamily="2" charset="-122"/>
            </a:endParaRPr>
          </a:p>
        </p:txBody>
      </p:sp>
      <p:sp>
        <p:nvSpPr>
          <p:cNvPr id="3" name="Rectangle 2"/>
          <p:cNvSpPr/>
          <p:nvPr/>
        </p:nvSpPr>
        <p:spPr>
          <a:xfrm>
            <a:off x="287383" y="823862"/>
            <a:ext cx="11547565" cy="59790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4098728181"/>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47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Offres</a:t>
            </a:r>
          </a:p>
        </p:txBody>
      </p:sp>
      <p:sp>
        <p:nvSpPr>
          <p:cNvPr id="9" name="Content Placeholder 2"/>
          <p:cNvSpPr txBox="1">
            <a:spLocks/>
          </p:cNvSpPr>
          <p:nvPr/>
        </p:nvSpPr>
        <p:spPr>
          <a:xfrm>
            <a:off x="974035" y="1845794"/>
            <a:ext cx="10243930" cy="377424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lvl="0">
              <a:spcBef>
                <a:spcPts val="300"/>
              </a:spcBef>
              <a:spcAft>
                <a:spcPts val="300"/>
              </a:spcAft>
              <a:tabLst>
                <a:tab pos="628650" algn="l"/>
                <a:tab pos="628650" algn="l"/>
                <a:tab pos="688340" algn="l"/>
              </a:tabLst>
            </a:pPr>
            <a:r>
              <a:rPr lang="fr-FR" sz="2000" dirty="0">
                <a:solidFill>
                  <a:srgbClr val="FF0000"/>
                </a:solidFill>
                <a:latin typeface="Times New Roman" panose="02020603050405020304" pitchFamily="18" charset="0"/>
                <a:ea typeface="SimSun" panose="02010600030101010101" pitchFamily="2" charset="-122"/>
              </a:rPr>
              <a:t>Autres précisions </a:t>
            </a:r>
            <a:r>
              <a:rPr lang="fr-FR" sz="2000" dirty="0">
                <a:latin typeface="Times New Roman" panose="02020603050405020304" pitchFamily="18" charset="0"/>
                <a:ea typeface="SimSun" panose="02010600030101010101" pitchFamily="2" charset="-122"/>
              </a:rPr>
              <a:t>:</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rabais sont acceptés (IS 15.1)</a:t>
            </a:r>
          </a:p>
          <a:p>
            <a:pPr marL="457200" lvl="0" indent="-457200">
              <a:spcBef>
                <a:spcPts val="300"/>
              </a:spcBef>
              <a:spcAft>
                <a:spcPts val="300"/>
              </a:spcAft>
              <a:buFont typeface="+mj-lt"/>
              <a:buAutoNum type="arabicPeriod"/>
              <a:tabLst>
                <a:tab pos="628650" algn="l"/>
                <a:tab pos="628650" algn="l"/>
                <a:tab pos="688340" algn="l"/>
              </a:tabLst>
            </a:pPr>
            <a:r>
              <a:rPr lang="fr-FR" sz="2000" dirty="0">
                <a:effectLst/>
                <a:latin typeface="Times New Roman" panose="02020603050405020304" pitchFamily="18" charset="0"/>
                <a:ea typeface="Times New Roman" panose="02020603050405020304" pitchFamily="18" charset="0"/>
              </a:rPr>
              <a:t>Les Soumissionnaires peuvent soumissionner pour </a:t>
            </a:r>
            <a:r>
              <a:rPr lang="fr-FR" sz="2000" b="1" dirty="0">
                <a:effectLst/>
                <a:latin typeface="Times New Roman" panose="02020603050405020304" pitchFamily="18" charset="0"/>
                <a:ea typeface="Times New Roman" panose="02020603050405020304" pitchFamily="18" charset="0"/>
              </a:rPr>
              <a:t>un ou plusieurs lots (IS 15.6)</a:t>
            </a:r>
            <a:r>
              <a:rPr lang="fr-FR" sz="2000" dirty="0">
                <a:effectLst/>
                <a:latin typeface="Times New Roman" panose="02020603050405020304" pitchFamily="18" charset="0"/>
                <a:ea typeface="Times New Roman" panose="02020603050405020304" pitchFamily="18" charset="0"/>
              </a:rPr>
              <a:t>.</a:t>
            </a:r>
            <a:r>
              <a:rPr lang="fr-FR" sz="2000" dirty="0">
                <a:latin typeface="Times New Roman" panose="02020603050405020304" pitchFamily="18" charset="0"/>
                <a:ea typeface="SimSun" panose="02010600030101010101" pitchFamily="2" charset="-122"/>
              </a:rPr>
              <a:t> </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La validité des offres est de 120 jours à partir de la date d’ouverture des plis – 19.1</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prix ne sont pas révisables ( IS 15.5 et CGC 49.1)</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La monnaie de l’offre est le Dirham et/ou le Dollar américain (USD)</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Les monnaies de paiement sont le MAD pour les entreprises marocaines et étrangères disposant de registre de commerce établi au Maroc et le USD pour les entreprises étrangères</a:t>
            </a:r>
          </a:p>
          <a:p>
            <a:pPr marL="457200" lvl="0" indent="-457200">
              <a:spcBef>
                <a:spcPts val="300"/>
              </a:spcBef>
              <a:spcAft>
                <a:spcPts val="300"/>
              </a:spcAft>
              <a:buFont typeface="+mj-lt"/>
              <a:buAutoNum type="arabicPeriod"/>
              <a:tabLst>
                <a:tab pos="628650" algn="l"/>
                <a:tab pos="628650" algn="l"/>
                <a:tab pos="688340" algn="l"/>
              </a:tabLst>
            </a:pPr>
            <a:r>
              <a:rPr lang="fr-FR" sz="2000" dirty="0">
                <a:latin typeface="Times New Roman" panose="02020603050405020304" pitchFamily="18" charset="0"/>
                <a:ea typeface="SimSun" panose="02010600030101010101" pitchFamily="2" charset="-122"/>
              </a:rPr>
              <a:t>La langue de travail est le Français (CGC 3.1)</a:t>
            </a:r>
          </a:p>
        </p:txBody>
      </p:sp>
      <p:sp>
        <p:nvSpPr>
          <p:cNvPr id="3" name="Rectangle 2"/>
          <p:cNvSpPr/>
          <p:nvPr/>
        </p:nvSpPr>
        <p:spPr>
          <a:xfrm>
            <a:off x="738484" y="823862"/>
            <a:ext cx="10539116" cy="59790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124893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9194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E</a:t>
            </a:r>
            <a:r>
              <a:rPr lang="fr-FR" sz="2902" b="1" dirty="0" err="1">
                <a:solidFill>
                  <a:srgbClr val="FFC000"/>
                </a:solidFill>
                <a:latin typeface="Tw Cen MT" panose="020B0602020104020603"/>
              </a:rPr>
              <a:t>xamen</a:t>
            </a:r>
            <a:r>
              <a:rPr lang="fr-FR" sz="2902" b="1" dirty="0">
                <a:solidFill>
                  <a:srgbClr val="FFC000"/>
                </a:solidFill>
                <a:latin typeface="Tw Cen MT" panose="020B0602020104020603"/>
              </a:rPr>
              <a:t> des Offres, Critères d’</a:t>
            </a:r>
            <a:r>
              <a:rPr lang="fr-FR" sz="2902" b="1" dirty="0">
                <a:solidFill>
                  <a:srgbClr val="FFC000"/>
                </a:solidFill>
              </a:rPr>
              <a:t>Évaluation et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Qualification</a:t>
            </a:r>
          </a:p>
        </p:txBody>
      </p:sp>
      <p:sp>
        <p:nvSpPr>
          <p:cNvPr id="6" name="Content Placeholder 2"/>
          <p:cNvSpPr txBox="1">
            <a:spLocks/>
          </p:cNvSpPr>
          <p:nvPr/>
        </p:nvSpPr>
        <p:spPr>
          <a:xfrm>
            <a:off x="597254" y="1452774"/>
            <a:ext cx="11275197" cy="5473293"/>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Examen des Offres</a:t>
            </a: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Examen préliminaire ( </a:t>
            </a:r>
            <a:r>
              <a:rPr lang="fr-FR" sz="2000" dirty="0">
                <a:solidFill>
                  <a:srgbClr val="FF0000"/>
                </a:solidFill>
                <a:latin typeface="Times New Roman" panose="02020603050405020304" pitchFamily="18" charset="0"/>
                <a:ea typeface="Times New Roman" panose="02020603050405020304" pitchFamily="18" charset="0"/>
                <a:cs typeface="+mn-cs"/>
              </a:rPr>
              <a:t>respect des IS 21, garantie de l’offre, éligibilité du soumissionnaire, certificat </a:t>
            </a:r>
            <a:r>
              <a:rPr lang="fr-FR" sz="2000" dirty="0" err="1">
                <a:solidFill>
                  <a:srgbClr val="FF0000"/>
                </a:solidFill>
                <a:latin typeface="Times New Roman" panose="02020603050405020304" pitchFamily="18" charset="0"/>
                <a:ea typeface="Times New Roman" panose="02020603050405020304" pitchFamily="18" charset="0"/>
                <a:cs typeface="+mn-cs"/>
              </a:rPr>
              <a:t>GoE</a:t>
            </a:r>
            <a:r>
              <a:rPr lang="fr-FR" sz="2000" dirty="0">
                <a:solidFill>
                  <a:srgbClr val="FF0000"/>
                </a:solidFill>
                <a:latin typeface="Times New Roman" panose="02020603050405020304" pitchFamily="18" charset="0"/>
                <a:ea typeface="Times New Roman" panose="02020603050405020304" pitchFamily="18" charset="0"/>
                <a:cs typeface="+mn-cs"/>
              </a:rPr>
              <a:t> complété et signé et tous les formulaires requis dûment complétés</a:t>
            </a:r>
          </a:p>
          <a:p>
            <a:pPr marL="228600" lvl="0" indent="-228600">
              <a:lnSpc>
                <a:spcPct val="90000"/>
              </a:lnSpc>
              <a:spcBef>
                <a:spcPts val="1000"/>
              </a:spcBef>
              <a:buFont typeface="Wingdings" panose="05000000000000000000" pitchFamily="2" charset="2"/>
              <a:buChar char="Ø"/>
            </a:pPr>
            <a:endParaRPr lang="fr-FR" sz="2000" dirty="0">
              <a:latin typeface="Times New Roman" panose="02020603050405020304" pitchFamily="18" charset="0"/>
              <a:ea typeface="Times New Roman" panose="02020603050405020304" pitchFamily="18" charset="0"/>
              <a:cs typeface="+mn-cs"/>
            </a:endParaRP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Analyse de la Conformité de l’Offre (</a:t>
            </a:r>
            <a:r>
              <a:rPr lang="fr-FR" sz="2000" dirty="0">
                <a:solidFill>
                  <a:srgbClr val="FF0000"/>
                </a:solidFill>
                <a:latin typeface="Times New Roman" panose="02020603050405020304" pitchFamily="18" charset="0"/>
                <a:ea typeface="Times New Roman" panose="02020603050405020304" pitchFamily="18" charset="0"/>
                <a:cs typeface="+mn-cs"/>
              </a:rPr>
              <a:t>détermination de la conformité de l’offre pour l’essentiel conformément aux IS 31 sans réserves ni omissions</a:t>
            </a:r>
            <a:r>
              <a:rPr lang="fr-FR" sz="2000" dirty="0">
                <a:latin typeface="Times New Roman" panose="02020603050405020304" pitchFamily="18" charset="0"/>
                <a:ea typeface="Times New Roman" panose="02020603050405020304" pitchFamily="18" charset="0"/>
                <a:cs typeface="+mn-cs"/>
              </a:rPr>
              <a:t>)</a:t>
            </a:r>
          </a:p>
          <a:p>
            <a:pPr marL="228600" lvl="0" indent="-228600">
              <a:lnSpc>
                <a:spcPct val="90000"/>
              </a:lnSpc>
              <a:spcBef>
                <a:spcPts val="1000"/>
              </a:spcBef>
              <a:buFont typeface="Wingdings" panose="05000000000000000000" pitchFamily="2" charset="2"/>
              <a:buChar char="Ø"/>
            </a:pPr>
            <a:endParaRPr lang="fr-FR" sz="2000" dirty="0">
              <a:latin typeface="Times New Roman" panose="02020603050405020304" pitchFamily="18" charset="0"/>
              <a:ea typeface="Times New Roman" panose="02020603050405020304" pitchFamily="18" charset="0"/>
              <a:cs typeface="+mn-cs"/>
            </a:endParaRP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Examen Technique pour la détermination de la conformité.</a:t>
            </a: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     3.1 Documents constituant l’offre technique (</a:t>
            </a:r>
            <a:r>
              <a:rPr lang="fr-FR" sz="2000" dirty="0">
                <a:solidFill>
                  <a:srgbClr val="FF0000"/>
                </a:solidFill>
                <a:latin typeface="Times New Roman" panose="02020603050405020304" pitchFamily="18" charset="0"/>
                <a:ea typeface="Times New Roman" panose="02020603050405020304" pitchFamily="18" charset="0"/>
                <a:cs typeface="+mn-cs"/>
              </a:rPr>
              <a:t>Formulaires de soumission de façon suffisamment détaillée pour démontrer la conformité de l’Offre du Soumissionnaire à l’énoncé des travaux et au délai d’achèvement des travaux</a:t>
            </a:r>
            <a:r>
              <a:rPr lang="fr-FR" sz="2000" dirty="0">
                <a:latin typeface="Times New Roman" panose="02020603050405020304" pitchFamily="18" charset="0"/>
                <a:ea typeface="Times New Roman" panose="02020603050405020304" pitchFamily="18" charset="0"/>
                <a:cs typeface="+mn-cs"/>
              </a:rPr>
              <a:t>)</a:t>
            </a:r>
          </a:p>
          <a:p>
            <a:pPr marL="228600" lvl="0" indent="-228600">
              <a:lnSpc>
                <a:spcPct val="90000"/>
              </a:lnSpc>
              <a:spcBef>
                <a:spcPts val="1000"/>
              </a:spcBef>
              <a:buFont typeface="Wingdings" panose="05000000000000000000" pitchFamily="2" charset="2"/>
              <a:buChar char="Ø"/>
            </a:pPr>
            <a:endParaRPr lang="fr-FR" sz="2000" dirty="0">
              <a:latin typeface="Times New Roman" panose="02020603050405020304" pitchFamily="18" charset="0"/>
              <a:ea typeface="Times New Roman" panose="02020603050405020304" pitchFamily="18" charset="0"/>
              <a:cs typeface="+mn-cs"/>
            </a:endParaRPr>
          </a:p>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      3.2 Évaluation de la conformité de l’offre technique ( </a:t>
            </a:r>
            <a:r>
              <a:rPr lang="fr-FR" sz="2000" dirty="0">
                <a:solidFill>
                  <a:srgbClr val="FF0000"/>
                </a:solidFill>
                <a:latin typeface="Times New Roman" panose="02020603050405020304" pitchFamily="18" charset="0"/>
                <a:ea typeface="Times New Roman" panose="02020603050405020304" pitchFamily="18" charset="0"/>
                <a:cs typeface="+mn-cs"/>
              </a:rPr>
              <a:t>approche et méthode techniques, personnel , méthodologie pour satisfaire les exigences environnementales, égalités des genres à la santé et la sécurité, risque lié à la traite des personnes</a:t>
            </a:r>
            <a:r>
              <a:rPr lang="fr-FR" sz="2000" dirty="0">
                <a:latin typeface="Times New Roman" panose="02020603050405020304" pitchFamily="18" charset="0"/>
                <a:ea typeface="Times New Roman" panose="02020603050405020304" pitchFamily="18" charset="0"/>
                <a:cs typeface="+mn-cs"/>
              </a:rPr>
              <a:t>)</a:t>
            </a:r>
          </a:p>
          <a:p>
            <a:pPr lvl="0" algn="just">
              <a:defRPr/>
            </a:pPr>
            <a:endParaRPr kumimoji="0" lang="fr-FR" sz="19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405762"/>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Examen des Offres</a:t>
            </a:r>
          </a:p>
        </p:txBody>
      </p:sp>
    </p:spTree>
    <p:extLst>
      <p:ext uri="{BB962C8B-B14F-4D97-AF65-F5344CB8AC3E}">
        <p14:creationId xmlns:p14="http://schemas.microsoft.com/office/powerpoint/2010/main" val="819092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1"/>
            <a:ext cx="12191521" cy="8644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E</a:t>
            </a:r>
            <a:r>
              <a:rPr lang="fr-FR" sz="2902" b="1" dirty="0" err="1">
                <a:solidFill>
                  <a:srgbClr val="FFC000"/>
                </a:solidFill>
                <a:latin typeface="Tw Cen MT" panose="020B0602020104020603"/>
              </a:rPr>
              <a:t>xamen</a:t>
            </a:r>
            <a:r>
              <a:rPr lang="fr-FR" sz="2902" b="1" dirty="0">
                <a:solidFill>
                  <a:srgbClr val="FFC000"/>
                </a:solidFill>
                <a:latin typeface="Tw Cen MT" panose="020B0602020104020603"/>
              </a:rPr>
              <a:t> des Offres, Critères d’</a:t>
            </a:r>
            <a:r>
              <a:rPr lang="fr-FR" sz="2902" b="1" dirty="0">
                <a:solidFill>
                  <a:srgbClr val="FFC000"/>
                </a:solidFill>
              </a:rPr>
              <a:t>Évaluation et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Qualification</a:t>
            </a:r>
          </a:p>
        </p:txBody>
      </p:sp>
      <p:sp>
        <p:nvSpPr>
          <p:cNvPr id="6" name="Content Placeholder 2"/>
          <p:cNvSpPr txBox="1">
            <a:spLocks/>
          </p:cNvSpPr>
          <p:nvPr/>
        </p:nvSpPr>
        <p:spPr>
          <a:xfrm>
            <a:off x="636975" y="1479605"/>
            <a:ext cx="11275197" cy="4493538"/>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lvl="0" indent="-342900">
              <a:spcBef>
                <a:spcPts val="300"/>
              </a:spcBef>
              <a:spcAft>
                <a:spcPts val="300"/>
              </a:spcAft>
              <a:buFont typeface="Wingdings" panose="05000000000000000000" pitchFamily="2" charset="2"/>
              <a:buChar char="Ø"/>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Evaluation financière des Offres</a:t>
            </a:r>
          </a:p>
          <a:p>
            <a:pPr marL="457200" lvl="0" indent="-457200">
              <a:spcBef>
                <a:spcPts val="300"/>
              </a:spcBef>
              <a:spcAft>
                <a:spcPts val="300"/>
              </a:spcAft>
              <a:buFont typeface="+mj-lt"/>
              <a:buAutoNum type="arabicPeriod"/>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Examen  du Prix pour déterminer l’Offre la mieux disant.</a:t>
            </a:r>
          </a:p>
          <a:p>
            <a:pPr lvl="0">
              <a:spcBef>
                <a:spcPts val="300"/>
              </a:spcBef>
              <a:spcAft>
                <a:spcPts val="300"/>
              </a:spcAft>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    </a:t>
            </a:r>
            <a:r>
              <a:rPr kumimoji="0" lang="fr-FR" sz="1900" b="1" i="0" u="none" strike="noStrike" kern="0" cap="none" spc="0" normalizeH="0" baseline="0" noProof="0" dirty="0">
                <a:ln>
                  <a:noFill/>
                </a:ln>
                <a:solidFill>
                  <a:srgbClr val="0099FF"/>
                </a:solidFill>
                <a:effectLst/>
                <a:uLnTx/>
                <a:uFillTx/>
                <a:latin typeface="Trebuchet MS"/>
                <a:ea typeface="+mn-ea"/>
              </a:rPr>
              <a:t>« Le Prix de l’Offre évaluée » comprendra </a:t>
            </a:r>
          </a:p>
          <a:p>
            <a:pPr marL="447675" lvl="0" indent="-447675">
              <a:spcBef>
                <a:spcPts val="300"/>
              </a:spcBef>
              <a:spcAft>
                <a:spcPts val="300"/>
              </a:spcAft>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	</a:t>
            </a:r>
            <a:r>
              <a:rPr kumimoji="0" lang="fr-FR" sz="1900" b="1" i="0" u="none" strike="noStrike" kern="0" cap="none" spc="0" normalizeH="0" baseline="0" noProof="0" dirty="0">
                <a:ln>
                  <a:noFill/>
                </a:ln>
                <a:solidFill>
                  <a:srgbClr val="FF0000"/>
                </a:solidFill>
                <a:effectLst/>
                <a:uLnTx/>
                <a:uFillTx/>
                <a:latin typeface="Trebuchet MS"/>
                <a:ea typeface="+mn-ea"/>
              </a:rPr>
              <a:t>la correction  des erreurs arithmétiques   et des omissions, etc., conformément à la clause 32.1 des IS.</a:t>
            </a:r>
          </a:p>
          <a:p>
            <a:pPr marL="447675" lvl="0" indent="-447675">
              <a:spcBef>
                <a:spcPts val="300"/>
              </a:spcBef>
              <a:spcAft>
                <a:spcPts val="300"/>
              </a:spcAft>
              <a:tabLst>
                <a:tab pos="457200" algn="l"/>
              </a:tabLst>
            </a:pPr>
            <a:r>
              <a:rPr kumimoji="0" lang="fr-FR" sz="1900" b="1" i="0" u="none" strike="noStrike" kern="0" cap="none" spc="0" normalizeH="0" baseline="0" noProof="0" dirty="0">
                <a:ln>
                  <a:noFill/>
                </a:ln>
                <a:solidFill>
                  <a:srgbClr val="FF0000"/>
                </a:solidFill>
                <a:effectLst/>
                <a:uLnTx/>
                <a:uFillTx/>
                <a:latin typeface="Trebuchet MS"/>
                <a:ea typeface="+mn-ea"/>
              </a:rPr>
              <a:t>	la rectification des non conformités mineurs qui affectent le prix suivant la méthode présentée à section III du DAO</a:t>
            </a:r>
          </a:p>
          <a:p>
            <a:pPr lvl="0">
              <a:spcBef>
                <a:spcPts val="300"/>
              </a:spcBef>
              <a:spcAft>
                <a:spcPts val="300"/>
              </a:spcAft>
              <a:tabLst>
                <a:tab pos="457200" algn="l"/>
              </a:tabLst>
            </a:pPr>
            <a:r>
              <a:rPr kumimoji="0" lang="fr-FR" sz="1900" b="1" i="0" u="none" strike="noStrike" kern="0" cap="none" spc="0" normalizeH="0" baseline="0" noProof="0" dirty="0">
                <a:ln>
                  <a:noFill/>
                </a:ln>
                <a:solidFill>
                  <a:srgbClr val="FF0000"/>
                </a:solidFill>
                <a:effectLst/>
                <a:uLnTx/>
                <a:uFillTx/>
                <a:latin typeface="Trebuchet MS"/>
                <a:ea typeface="+mn-ea"/>
              </a:rPr>
              <a:t>	la conversion en une monnaie aux fins de comparaison 31.7 des IS</a:t>
            </a:r>
          </a:p>
          <a:p>
            <a:pPr lvl="0">
              <a:spcBef>
                <a:spcPts val="300"/>
              </a:spcBef>
              <a:spcAft>
                <a:spcPts val="300"/>
              </a:spcAft>
              <a:tabLst>
                <a:tab pos="457200" algn="l"/>
              </a:tabLst>
            </a:pPr>
            <a:endParaRPr kumimoji="0" lang="fr-FR" sz="1900" b="1" i="0" u="none" strike="noStrike" kern="0" cap="none" spc="0" normalizeH="0" baseline="0" noProof="0" dirty="0">
              <a:ln>
                <a:noFill/>
              </a:ln>
              <a:solidFill>
                <a:srgbClr val="002060"/>
              </a:solidFill>
              <a:effectLst/>
              <a:uLnTx/>
              <a:uFillTx/>
              <a:latin typeface="Trebuchet MS"/>
              <a:ea typeface="+mn-ea"/>
            </a:endParaRPr>
          </a:p>
          <a:p>
            <a:pPr>
              <a:spcBef>
                <a:spcPts val="300"/>
              </a:spcBef>
              <a:spcAft>
                <a:spcPts val="300"/>
              </a:spcAft>
              <a:tabLst>
                <a:tab pos="457200" algn="l"/>
              </a:tabLst>
            </a:pPr>
            <a:r>
              <a:rPr lang="fr-FR" sz="1900" kern="0" dirty="0">
                <a:solidFill>
                  <a:srgbClr val="002060"/>
                </a:solidFill>
              </a:rPr>
              <a:t>2. Comparaison des montants corrigés afin d’en déterminer le moins disant </a:t>
            </a:r>
          </a:p>
          <a:p>
            <a:pPr lvl="0">
              <a:spcBef>
                <a:spcPts val="300"/>
              </a:spcBef>
              <a:spcAft>
                <a:spcPts val="300"/>
              </a:spcAft>
              <a:tabLst>
                <a:tab pos="457200" algn="l"/>
              </a:tabLst>
            </a:pPr>
            <a:endParaRPr kumimoji="0" lang="fr-FR" sz="1900" b="1" i="0" u="none" strike="noStrike" kern="0" cap="none" spc="0" normalizeH="0" baseline="0" noProof="0" dirty="0">
              <a:ln>
                <a:noFill/>
              </a:ln>
              <a:solidFill>
                <a:srgbClr val="002060"/>
              </a:solidFill>
              <a:effectLst/>
              <a:uLnTx/>
              <a:uFillTx/>
              <a:latin typeface="Trebuchet MS"/>
              <a:ea typeface="+mn-ea"/>
            </a:endParaRPr>
          </a:p>
          <a:p>
            <a:pPr marL="93663" lvl="0">
              <a:spcBef>
                <a:spcPts val="300"/>
              </a:spcBef>
              <a:spcAft>
                <a:spcPts val="300"/>
              </a:spcAft>
              <a:tabLst>
                <a:tab pos="457200" algn="l"/>
              </a:tabLst>
            </a:pPr>
            <a:r>
              <a:rPr kumimoji="0" lang="fr-FR" sz="1900" b="1" i="0" u="none" strike="noStrike" kern="0" cap="none" spc="0" normalizeH="0" baseline="0" noProof="0" dirty="0">
                <a:ln>
                  <a:noFill/>
                </a:ln>
                <a:solidFill>
                  <a:srgbClr val="002060"/>
                </a:solidFill>
                <a:effectLst/>
                <a:uLnTx/>
                <a:uFillTx/>
                <a:latin typeface="Trebuchet MS"/>
                <a:ea typeface="+mn-ea"/>
              </a:rPr>
              <a:t>3. Analyse du caractère raisonnable du Prix (Equilibre des prix – Montant pas trop élevé pas trop bas). A ce stade, l’offre pourrait être écartée à la seule discrétion du maître d’ouvrage IS 34.2</a:t>
            </a:r>
          </a:p>
        </p:txBody>
      </p:sp>
      <p:sp>
        <p:nvSpPr>
          <p:cNvPr id="7" name="Chevron 6"/>
          <p:cNvSpPr/>
          <p:nvPr/>
        </p:nvSpPr>
        <p:spPr>
          <a:xfrm>
            <a:off x="1970856" y="919455"/>
            <a:ext cx="8208912" cy="405492"/>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Critères d’évaluation</a:t>
            </a:r>
          </a:p>
        </p:txBody>
      </p:sp>
    </p:spTree>
    <p:extLst>
      <p:ext uri="{BB962C8B-B14F-4D97-AF65-F5344CB8AC3E}">
        <p14:creationId xmlns:p14="http://schemas.microsoft.com/office/powerpoint/2010/main" val="120980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9617220" y="5415120"/>
            <a:ext cx="2396307" cy="1482580"/>
          </a:xfrm>
          <a:prstGeom prst="rect">
            <a:avLst/>
          </a:prstGeom>
        </p:spPr>
      </p:pic>
      <p:sp>
        <p:nvSpPr>
          <p:cNvPr id="85" name="Parallelogram 84"/>
          <p:cNvSpPr/>
          <p:nvPr/>
        </p:nvSpPr>
        <p:spPr>
          <a:xfrm>
            <a:off x="1204969" y="1176334"/>
            <a:ext cx="9990930" cy="466413"/>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76" b="1" dirty="0">
                <a:solidFill>
                  <a:schemeClr val="bg1"/>
                </a:solidFill>
                <a:latin typeface="Corbel" panose="020B0503020204020204"/>
              </a:rPr>
              <a:t>Deux projets structurants</a:t>
            </a:r>
          </a:p>
        </p:txBody>
      </p:sp>
      <p:sp>
        <p:nvSpPr>
          <p:cNvPr id="91" name="Rectangle 90">
            <a:extLst>
              <a:ext uri="{FF2B5EF4-FFF2-40B4-BE49-F238E27FC236}">
                <a16:creationId xmlns:a16="http://schemas.microsoft.com/office/drawing/2014/main" id="{469E6CBC-B67C-48AC-8A13-CB61B77A09FB}"/>
              </a:ext>
            </a:extLst>
          </p:cNvPr>
          <p:cNvSpPr/>
          <p:nvPr/>
        </p:nvSpPr>
        <p:spPr>
          <a:xfrm>
            <a:off x="1792579" y="3023543"/>
            <a:ext cx="3109421" cy="371512"/>
          </a:xfrm>
          <a:prstGeom prst="rect">
            <a:avLst/>
          </a:prstGeom>
        </p:spPr>
        <p:txBody>
          <a:bodyPr wrap="square" anchor="b">
            <a:spAutoFit/>
          </a:bodyPr>
          <a:lstStyle/>
          <a:p>
            <a:pPr algn="r"/>
            <a:r>
              <a:rPr lang="da-DK" sz="1814" b="1" cap="all" dirty="0">
                <a:solidFill>
                  <a:schemeClr val="tx2"/>
                </a:solidFill>
                <a:latin typeface="Corbel" panose="020B0503020204020204" pitchFamily="34" charset="0"/>
              </a:rPr>
              <a:t>Education secondaire</a:t>
            </a:r>
            <a:endParaRPr lang="en-US" sz="1814" b="1" cap="all" dirty="0">
              <a:solidFill>
                <a:schemeClr val="tx2"/>
              </a:solidFill>
              <a:latin typeface="Corbel" panose="020B0503020204020204" pitchFamily="34" charset="0"/>
            </a:endParaRPr>
          </a:p>
        </p:txBody>
      </p:sp>
      <p:cxnSp>
        <p:nvCxnSpPr>
          <p:cNvPr id="145" name="Straight Connector 144"/>
          <p:cNvCxnSpPr/>
          <p:nvPr/>
        </p:nvCxnSpPr>
        <p:spPr>
          <a:xfrm>
            <a:off x="6026902" y="1852027"/>
            <a:ext cx="0" cy="4207461"/>
          </a:xfrm>
          <a:prstGeom prst="line">
            <a:avLst/>
          </a:prstGeom>
        </p:spPr>
        <p:style>
          <a:lnRef idx="2">
            <a:schemeClr val="accent2"/>
          </a:lnRef>
          <a:fillRef idx="0">
            <a:schemeClr val="accent2"/>
          </a:fillRef>
          <a:effectRef idx="1">
            <a:schemeClr val="accent2"/>
          </a:effectRef>
          <a:fontRef idx="minor">
            <a:schemeClr val="tx1"/>
          </a:fontRef>
        </p:style>
      </p:cxnSp>
      <p:sp>
        <p:nvSpPr>
          <p:cNvPr id="160" name="Rectangle 159">
            <a:extLst>
              <a:ext uri="{FF2B5EF4-FFF2-40B4-BE49-F238E27FC236}">
                <a16:creationId xmlns:a16="http://schemas.microsoft.com/office/drawing/2014/main" id="{469E6CBC-B67C-48AC-8A13-CB61B77A09FB}"/>
              </a:ext>
            </a:extLst>
          </p:cNvPr>
          <p:cNvSpPr/>
          <p:nvPr/>
        </p:nvSpPr>
        <p:spPr>
          <a:xfrm>
            <a:off x="1792579" y="3852769"/>
            <a:ext cx="3735498" cy="371512"/>
          </a:xfrm>
          <a:prstGeom prst="rect">
            <a:avLst/>
          </a:prstGeom>
        </p:spPr>
        <p:txBody>
          <a:bodyPr wrap="square" anchor="b">
            <a:spAutoFit/>
          </a:bodyPr>
          <a:lstStyle/>
          <a:p>
            <a:pPr algn="r"/>
            <a:r>
              <a:rPr lang="da-DK" sz="1814" b="1" cap="all" dirty="0">
                <a:solidFill>
                  <a:srgbClr val="FF0000"/>
                </a:solidFill>
                <a:latin typeface="Corbel" panose="020B0503020204020204" pitchFamily="34" charset="0"/>
              </a:rPr>
              <a:t>Formation professionnelle</a:t>
            </a:r>
            <a:endParaRPr lang="en-US" sz="1814" b="1" cap="all" dirty="0">
              <a:solidFill>
                <a:srgbClr val="FF0000"/>
              </a:solidFill>
              <a:latin typeface="Corbel" panose="020B0503020204020204" pitchFamily="34" charset="0"/>
            </a:endParaRPr>
          </a:p>
        </p:txBody>
      </p:sp>
      <p:sp>
        <p:nvSpPr>
          <p:cNvPr id="161" name="Rectangle 160">
            <a:extLst>
              <a:ext uri="{FF2B5EF4-FFF2-40B4-BE49-F238E27FC236}">
                <a16:creationId xmlns:a16="http://schemas.microsoft.com/office/drawing/2014/main" id="{469E6CBC-B67C-48AC-8A13-CB61B77A09FB}"/>
              </a:ext>
            </a:extLst>
          </p:cNvPr>
          <p:cNvSpPr/>
          <p:nvPr/>
        </p:nvSpPr>
        <p:spPr>
          <a:xfrm>
            <a:off x="1559605" y="4787649"/>
            <a:ext cx="3735498" cy="371512"/>
          </a:xfrm>
          <a:prstGeom prst="rect">
            <a:avLst/>
          </a:prstGeom>
        </p:spPr>
        <p:txBody>
          <a:bodyPr wrap="square" anchor="b">
            <a:spAutoFit/>
          </a:bodyPr>
          <a:lstStyle/>
          <a:p>
            <a:pPr marL="488006"/>
            <a:r>
              <a:rPr lang="da-DK" sz="1814" b="1" cap="all" dirty="0">
                <a:solidFill>
                  <a:schemeClr val="tx2"/>
                </a:solidFill>
                <a:latin typeface="Corbel" panose="020B0503020204020204" pitchFamily="34" charset="0"/>
              </a:rPr>
              <a:t>Emploi</a:t>
            </a:r>
            <a:endParaRPr lang="en-US" sz="1814" b="1" cap="all" dirty="0">
              <a:solidFill>
                <a:schemeClr val="tx2"/>
              </a:solidFill>
              <a:latin typeface="Corbel" panose="020B0503020204020204" pitchFamily="34" charset="0"/>
            </a:endParaRPr>
          </a:p>
        </p:txBody>
      </p:sp>
      <p:sp>
        <p:nvSpPr>
          <p:cNvPr id="163" name="Rectangle 162">
            <a:extLst>
              <a:ext uri="{FF2B5EF4-FFF2-40B4-BE49-F238E27FC236}">
                <a16:creationId xmlns:a16="http://schemas.microsoft.com/office/drawing/2014/main" id="{469E6CBC-B67C-48AC-8A13-CB61B77A09FB}"/>
              </a:ext>
            </a:extLst>
          </p:cNvPr>
          <p:cNvSpPr/>
          <p:nvPr/>
        </p:nvSpPr>
        <p:spPr>
          <a:xfrm>
            <a:off x="7349679" y="3006928"/>
            <a:ext cx="3109421" cy="371512"/>
          </a:xfrm>
          <a:prstGeom prst="rect">
            <a:avLst/>
          </a:prstGeom>
        </p:spPr>
        <p:txBody>
          <a:bodyPr wrap="square" anchor="b">
            <a:spAutoFit/>
          </a:bodyPr>
          <a:lstStyle/>
          <a:p>
            <a:pPr marL="269875"/>
            <a:r>
              <a:rPr lang="da-DK" sz="1814" b="1" cap="all" dirty="0">
                <a:solidFill>
                  <a:schemeClr val="tx2"/>
                </a:solidFill>
                <a:latin typeface="Corbel" panose="020B0503020204020204" pitchFamily="34" charset="0"/>
              </a:rPr>
              <a:t>Foncier industriel</a:t>
            </a:r>
            <a:endParaRPr lang="en-US" sz="1814" b="1" cap="all" dirty="0">
              <a:solidFill>
                <a:schemeClr val="tx2"/>
              </a:solidFill>
              <a:latin typeface="Corbel" panose="020B0503020204020204" pitchFamily="34" charset="0"/>
            </a:endParaRPr>
          </a:p>
        </p:txBody>
      </p:sp>
      <p:sp>
        <p:nvSpPr>
          <p:cNvPr id="181" name="Rectangle 180">
            <a:extLst>
              <a:ext uri="{FF2B5EF4-FFF2-40B4-BE49-F238E27FC236}">
                <a16:creationId xmlns:a16="http://schemas.microsoft.com/office/drawing/2014/main" id="{469E6CBC-B67C-48AC-8A13-CB61B77A09FB}"/>
              </a:ext>
            </a:extLst>
          </p:cNvPr>
          <p:cNvSpPr/>
          <p:nvPr/>
        </p:nvSpPr>
        <p:spPr>
          <a:xfrm>
            <a:off x="7618302" y="3814067"/>
            <a:ext cx="3735498" cy="371512"/>
          </a:xfrm>
          <a:prstGeom prst="rect">
            <a:avLst/>
          </a:prstGeom>
        </p:spPr>
        <p:txBody>
          <a:bodyPr wrap="square" anchor="b">
            <a:spAutoFit/>
          </a:bodyPr>
          <a:lstStyle/>
          <a:p>
            <a:r>
              <a:rPr lang="da-DK" sz="1814" b="1" cap="all" dirty="0">
                <a:solidFill>
                  <a:schemeClr val="tx2"/>
                </a:solidFill>
                <a:latin typeface="Corbel" panose="020B0503020204020204" pitchFamily="34" charset="0"/>
              </a:rPr>
              <a:t>Foncier rural</a:t>
            </a:r>
            <a:endParaRPr lang="en-US" sz="1814" b="1" cap="all" dirty="0">
              <a:solidFill>
                <a:schemeClr val="tx2"/>
              </a:solidFill>
              <a:latin typeface="Corbel" panose="020B0503020204020204" pitchFamily="34" charset="0"/>
            </a:endParaRPr>
          </a:p>
        </p:txBody>
      </p:sp>
      <p:sp>
        <p:nvSpPr>
          <p:cNvPr id="182" name="Rectangle 181">
            <a:extLst>
              <a:ext uri="{FF2B5EF4-FFF2-40B4-BE49-F238E27FC236}">
                <a16:creationId xmlns:a16="http://schemas.microsoft.com/office/drawing/2014/main" id="{469E6CBC-B67C-48AC-8A13-CB61B77A09FB}"/>
              </a:ext>
            </a:extLst>
          </p:cNvPr>
          <p:cNvSpPr/>
          <p:nvPr/>
        </p:nvSpPr>
        <p:spPr>
          <a:xfrm>
            <a:off x="7279499" y="4748640"/>
            <a:ext cx="3735498" cy="371512"/>
          </a:xfrm>
          <a:prstGeom prst="rect">
            <a:avLst/>
          </a:prstGeom>
        </p:spPr>
        <p:txBody>
          <a:bodyPr wrap="square" anchor="b">
            <a:spAutoFit/>
          </a:bodyPr>
          <a:lstStyle/>
          <a:p>
            <a:pPr marL="360363"/>
            <a:r>
              <a:rPr lang="en-US" sz="1814" b="1" cap="all" dirty="0" err="1">
                <a:solidFill>
                  <a:schemeClr val="tx2"/>
                </a:solidFill>
                <a:latin typeface="Corbel" panose="020B0503020204020204" pitchFamily="34" charset="0"/>
              </a:rPr>
              <a:t>Gouvernance</a:t>
            </a:r>
            <a:r>
              <a:rPr lang="en-US" sz="1814" b="1" cap="all" dirty="0">
                <a:solidFill>
                  <a:schemeClr val="tx2"/>
                </a:solidFill>
                <a:latin typeface="Corbel" panose="020B0503020204020204" pitchFamily="34" charset="0"/>
              </a:rPr>
              <a:t> du </a:t>
            </a:r>
            <a:r>
              <a:rPr lang="en-US" sz="1814" b="1" cap="all" dirty="0" err="1">
                <a:solidFill>
                  <a:schemeClr val="tx2"/>
                </a:solidFill>
                <a:latin typeface="Corbel" panose="020B0503020204020204" pitchFamily="34" charset="0"/>
              </a:rPr>
              <a:t>foncier</a:t>
            </a:r>
            <a:endParaRPr lang="en-US" sz="1814" b="1" cap="all" dirty="0">
              <a:solidFill>
                <a:schemeClr val="tx2"/>
              </a:solidFill>
              <a:latin typeface="Corbel" panose="020B0503020204020204" pitchFamily="34" charset="0"/>
            </a:endParaRPr>
          </a:p>
        </p:txBody>
      </p:sp>
      <p:sp>
        <p:nvSpPr>
          <p:cNvPr id="183" name="Rectangle 182"/>
          <p:cNvSpPr/>
          <p:nvPr/>
        </p:nvSpPr>
        <p:spPr>
          <a:xfrm>
            <a:off x="1764461" y="1890747"/>
            <a:ext cx="2798844" cy="774579"/>
          </a:xfrm>
          <a:prstGeom prst="rect">
            <a:avLst/>
          </a:prstGeom>
          <a:solidFill>
            <a:schemeClr val="tx2">
              <a:lumMod val="60000"/>
              <a:lumOff val="40000"/>
              <a:alpha val="50000"/>
            </a:schemeClr>
          </a:solidFill>
          <a:ln w="38100"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algn="ctr" fontAlgn="base">
              <a:spcBef>
                <a:spcPct val="0"/>
              </a:spcBef>
              <a:spcAft>
                <a:spcPct val="0"/>
              </a:spcAft>
            </a:pPr>
            <a:r>
              <a:rPr lang="fr-FR" sz="1814" b="1" cap="small" dirty="0">
                <a:solidFill>
                  <a:schemeClr val="bg2">
                    <a:lumMod val="10000"/>
                  </a:schemeClr>
                </a:solidFill>
                <a:latin typeface="Corbel" panose="020B0503020204020204" pitchFamily="34" charset="0"/>
                <a:cs typeface="Arial" pitchFamily="34" charset="0"/>
              </a:rPr>
              <a:t>Education et formation pour l’employabilité </a:t>
            </a:r>
          </a:p>
        </p:txBody>
      </p:sp>
      <p:sp>
        <p:nvSpPr>
          <p:cNvPr id="184" name="Rectangle 183"/>
          <p:cNvSpPr/>
          <p:nvPr/>
        </p:nvSpPr>
        <p:spPr>
          <a:xfrm>
            <a:off x="7397948" y="1921819"/>
            <a:ext cx="2798844" cy="761249"/>
          </a:xfrm>
          <a:prstGeom prst="rect">
            <a:avLst/>
          </a:prstGeom>
          <a:solidFill>
            <a:schemeClr val="tx2">
              <a:lumMod val="60000"/>
              <a:lumOff val="40000"/>
              <a:alpha val="50000"/>
            </a:schemeClr>
          </a:solidFill>
          <a:ln w="38100"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algn="ctr" fontAlgn="base">
              <a:spcBef>
                <a:spcPct val="0"/>
              </a:spcBef>
              <a:spcAft>
                <a:spcPct val="0"/>
              </a:spcAft>
            </a:pPr>
            <a:r>
              <a:rPr lang="fr-FR" sz="1814" b="1" cap="small" dirty="0">
                <a:solidFill>
                  <a:schemeClr val="bg2">
                    <a:lumMod val="10000"/>
                  </a:schemeClr>
                </a:solidFill>
                <a:latin typeface="Corbel" panose="020B0503020204020204" pitchFamily="34" charset="0"/>
                <a:cs typeface="Arial" pitchFamily="34" charset="0"/>
              </a:rPr>
              <a:t>Productivité du foncier</a:t>
            </a:r>
          </a:p>
        </p:txBody>
      </p:sp>
      <p:grpSp>
        <p:nvGrpSpPr>
          <p:cNvPr id="53" name="Group 52"/>
          <p:cNvGrpSpPr/>
          <p:nvPr/>
        </p:nvGrpSpPr>
        <p:grpSpPr>
          <a:xfrm>
            <a:off x="998882" y="2907945"/>
            <a:ext cx="630981" cy="578171"/>
            <a:chOff x="670186" y="2783100"/>
            <a:chExt cx="695832" cy="728265"/>
          </a:xfrm>
        </p:grpSpPr>
        <p:grpSp>
          <p:nvGrpSpPr>
            <p:cNvPr id="54" name="Group 53"/>
            <p:cNvGrpSpPr/>
            <p:nvPr/>
          </p:nvGrpSpPr>
          <p:grpSpPr>
            <a:xfrm>
              <a:off x="670186" y="2783100"/>
              <a:ext cx="695832" cy="728265"/>
              <a:chOff x="1014999" y="2521525"/>
              <a:chExt cx="1643576" cy="1463946"/>
            </a:xfrm>
            <a:solidFill>
              <a:schemeClr val="tx2">
                <a:lumMod val="75000"/>
              </a:schemeClr>
            </a:solidFill>
          </p:grpSpPr>
          <p:sp>
            <p:nvSpPr>
              <p:cNvPr id="56" name="Rectangle 55"/>
              <p:cNvSpPr/>
              <p:nvPr/>
            </p:nvSpPr>
            <p:spPr>
              <a:xfrm>
                <a:off x="1014999" y="2521525"/>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solidFill>
                    <a:schemeClr val="bg1"/>
                  </a:solidFill>
                </a:endParaRPr>
              </a:p>
            </p:txBody>
          </p:sp>
          <p:sp>
            <p:nvSpPr>
              <p:cNvPr id="57" name="Rectangle 56"/>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grpSp>
        <p:sp>
          <p:nvSpPr>
            <p:cNvPr id="55" name="Shape 2587"/>
            <p:cNvSpPr/>
            <p:nvPr/>
          </p:nvSpPr>
          <p:spPr>
            <a:xfrm>
              <a:off x="851338" y="2938563"/>
              <a:ext cx="308331"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2953" tIns="12953" rIns="12953" bIns="12953" anchor="ctr"/>
            <a:lstStyle/>
            <a:p>
              <a:pPr defTabSz="15542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20"/>
            </a:p>
          </p:txBody>
        </p:sp>
      </p:grpSp>
      <p:grpSp>
        <p:nvGrpSpPr>
          <p:cNvPr id="58" name="Group 57"/>
          <p:cNvGrpSpPr/>
          <p:nvPr/>
        </p:nvGrpSpPr>
        <p:grpSpPr>
          <a:xfrm>
            <a:off x="978264" y="3773260"/>
            <a:ext cx="630981" cy="578171"/>
            <a:chOff x="670186" y="2783100"/>
            <a:chExt cx="695832" cy="728265"/>
          </a:xfrm>
        </p:grpSpPr>
        <p:grpSp>
          <p:nvGrpSpPr>
            <p:cNvPr id="59" name="Group 58"/>
            <p:cNvGrpSpPr/>
            <p:nvPr/>
          </p:nvGrpSpPr>
          <p:grpSpPr>
            <a:xfrm>
              <a:off x="670186" y="2783100"/>
              <a:ext cx="695832" cy="728265"/>
              <a:chOff x="1014999" y="2521525"/>
              <a:chExt cx="1643576" cy="1463946"/>
            </a:xfrm>
            <a:solidFill>
              <a:schemeClr val="tx2">
                <a:lumMod val="75000"/>
              </a:schemeClr>
            </a:solidFill>
          </p:grpSpPr>
          <p:sp>
            <p:nvSpPr>
              <p:cNvPr id="61" name="Rectangle 60"/>
              <p:cNvSpPr/>
              <p:nvPr/>
            </p:nvSpPr>
            <p:spPr>
              <a:xfrm>
                <a:off x="1014999" y="2521525"/>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solidFill>
                    <a:schemeClr val="bg1"/>
                  </a:solidFill>
                </a:endParaRPr>
              </a:p>
            </p:txBody>
          </p:sp>
          <p:sp>
            <p:nvSpPr>
              <p:cNvPr id="62" name="Rectangle 61"/>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grpSp>
        <p:sp>
          <p:nvSpPr>
            <p:cNvPr id="60" name="Shape 2587"/>
            <p:cNvSpPr/>
            <p:nvPr/>
          </p:nvSpPr>
          <p:spPr>
            <a:xfrm>
              <a:off x="851338" y="2938563"/>
              <a:ext cx="308331"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2953" tIns="12953" rIns="12953" bIns="12953" anchor="ctr"/>
            <a:lstStyle/>
            <a:p>
              <a:pPr defTabSz="15542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20"/>
            </a:p>
          </p:txBody>
        </p:sp>
      </p:grpSp>
      <p:grpSp>
        <p:nvGrpSpPr>
          <p:cNvPr id="63" name="Group 62"/>
          <p:cNvGrpSpPr/>
          <p:nvPr/>
        </p:nvGrpSpPr>
        <p:grpSpPr>
          <a:xfrm>
            <a:off x="998679" y="4732813"/>
            <a:ext cx="630981" cy="578171"/>
            <a:chOff x="670186" y="2783100"/>
            <a:chExt cx="695832" cy="728265"/>
          </a:xfrm>
        </p:grpSpPr>
        <p:grpSp>
          <p:nvGrpSpPr>
            <p:cNvPr id="64" name="Group 63"/>
            <p:cNvGrpSpPr/>
            <p:nvPr/>
          </p:nvGrpSpPr>
          <p:grpSpPr>
            <a:xfrm>
              <a:off x="670186" y="2783100"/>
              <a:ext cx="695832" cy="728265"/>
              <a:chOff x="1014999" y="2521525"/>
              <a:chExt cx="1643576" cy="1463946"/>
            </a:xfrm>
            <a:solidFill>
              <a:schemeClr val="tx2">
                <a:lumMod val="75000"/>
              </a:schemeClr>
            </a:solidFill>
          </p:grpSpPr>
          <p:sp>
            <p:nvSpPr>
              <p:cNvPr id="67" name="Rectangle 66"/>
              <p:cNvSpPr/>
              <p:nvPr/>
            </p:nvSpPr>
            <p:spPr>
              <a:xfrm>
                <a:off x="1014999" y="2521525"/>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solidFill>
                    <a:schemeClr val="bg1"/>
                  </a:solidFill>
                </a:endParaRPr>
              </a:p>
            </p:txBody>
          </p:sp>
          <p:sp>
            <p:nvSpPr>
              <p:cNvPr id="69" name="Rectangle 68"/>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grpSp>
        <p:sp>
          <p:nvSpPr>
            <p:cNvPr id="65" name="Shape 2587"/>
            <p:cNvSpPr/>
            <p:nvPr/>
          </p:nvSpPr>
          <p:spPr>
            <a:xfrm>
              <a:off x="851338" y="2938563"/>
              <a:ext cx="308331"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2953" tIns="12953" rIns="12953" bIns="12953" anchor="ctr"/>
            <a:lstStyle/>
            <a:p>
              <a:pPr defTabSz="15542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20"/>
            </a:p>
          </p:txBody>
        </p:sp>
      </p:grpSp>
      <p:grpSp>
        <p:nvGrpSpPr>
          <p:cNvPr id="70" name="Group 69"/>
          <p:cNvGrpSpPr/>
          <p:nvPr/>
        </p:nvGrpSpPr>
        <p:grpSpPr>
          <a:xfrm>
            <a:off x="6628011" y="2907945"/>
            <a:ext cx="630981" cy="578171"/>
            <a:chOff x="670186" y="2783100"/>
            <a:chExt cx="695832" cy="728265"/>
          </a:xfrm>
        </p:grpSpPr>
        <p:grpSp>
          <p:nvGrpSpPr>
            <p:cNvPr id="71" name="Group 70"/>
            <p:cNvGrpSpPr/>
            <p:nvPr/>
          </p:nvGrpSpPr>
          <p:grpSpPr>
            <a:xfrm>
              <a:off x="670186" y="2783100"/>
              <a:ext cx="695832" cy="728265"/>
              <a:chOff x="1014999" y="2521525"/>
              <a:chExt cx="1643576" cy="1463946"/>
            </a:xfrm>
            <a:solidFill>
              <a:schemeClr val="tx2">
                <a:lumMod val="75000"/>
              </a:schemeClr>
            </a:solidFill>
          </p:grpSpPr>
          <p:sp>
            <p:nvSpPr>
              <p:cNvPr id="73" name="Rectangle 72"/>
              <p:cNvSpPr/>
              <p:nvPr/>
            </p:nvSpPr>
            <p:spPr>
              <a:xfrm>
                <a:off x="1014999" y="2521525"/>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solidFill>
                    <a:schemeClr val="bg1"/>
                  </a:solidFill>
                </a:endParaRPr>
              </a:p>
            </p:txBody>
          </p:sp>
          <p:sp>
            <p:nvSpPr>
              <p:cNvPr id="74" name="Rectangle 73"/>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grpSp>
        <p:sp>
          <p:nvSpPr>
            <p:cNvPr id="72" name="Shape 2587"/>
            <p:cNvSpPr/>
            <p:nvPr/>
          </p:nvSpPr>
          <p:spPr>
            <a:xfrm>
              <a:off x="851338" y="2938563"/>
              <a:ext cx="308331"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2953" tIns="12953" rIns="12953" bIns="12953" anchor="ctr"/>
            <a:lstStyle/>
            <a:p>
              <a:pPr defTabSz="15542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20"/>
            </a:p>
          </p:txBody>
        </p:sp>
      </p:grpSp>
      <p:grpSp>
        <p:nvGrpSpPr>
          <p:cNvPr id="75" name="Group 74"/>
          <p:cNvGrpSpPr/>
          <p:nvPr/>
        </p:nvGrpSpPr>
        <p:grpSpPr>
          <a:xfrm>
            <a:off x="6635718" y="3778801"/>
            <a:ext cx="630981" cy="578171"/>
            <a:chOff x="670186" y="2783100"/>
            <a:chExt cx="695832" cy="728265"/>
          </a:xfrm>
        </p:grpSpPr>
        <p:grpSp>
          <p:nvGrpSpPr>
            <p:cNvPr id="76" name="Group 75"/>
            <p:cNvGrpSpPr/>
            <p:nvPr/>
          </p:nvGrpSpPr>
          <p:grpSpPr>
            <a:xfrm>
              <a:off x="670186" y="2783100"/>
              <a:ext cx="695832" cy="728265"/>
              <a:chOff x="1014999" y="2521525"/>
              <a:chExt cx="1643576" cy="1463946"/>
            </a:xfrm>
            <a:solidFill>
              <a:schemeClr val="tx2">
                <a:lumMod val="75000"/>
              </a:schemeClr>
            </a:solidFill>
          </p:grpSpPr>
          <p:sp>
            <p:nvSpPr>
              <p:cNvPr id="78" name="Rectangle 77"/>
              <p:cNvSpPr/>
              <p:nvPr/>
            </p:nvSpPr>
            <p:spPr>
              <a:xfrm>
                <a:off x="1014999" y="2521525"/>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solidFill>
                    <a:schemeClr val="bg1"/>
                  </a:solidFill>
                </a:endParaRPr>
              </a:p>
            </p:txBody>
          </p:sp>
          <p:sp>
            <p:nvSpPr>
              <p:cNvPr id="79" name="Rectangle 78"/>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grpSp>
        <p:sp>
          <p:nvSpPr>
            <p:cNvPr id="77" name="Shape 2587"/>
            <p:cNvSpPr/>
            <p:nvPr/>
          </p:nvSpPr>
          <p:spPr>
            <a:xfrm>
              <a:off x="851338" y="2938563"/>
              <a:ext cx="308331"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2953" tIns="12953" rIns="12953" bIns="12953" anchor="ctr"/>
            <a:lstStyle/>
            <a:p>
              <a:pPr defTabSz="15542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20"/>
            </a:p>
          </p:txBody>
        </p:sp>
      </p:grpSp>
      <p:grpSp>
        <p:nvGrpSpPr>
          <p:cNvPr id="80" name="Group 79"/>
          <p:cNvGrpSpPr/>
          <p:nvPr/>
        </p:nvGrpSpPr>
        <p:grpSpPr>
          <a:xfrm>
            <a:off x="6648518" y="4664749"/>
            <a:ext cx="630981" cy="578171"/>
            <a:chOff x="670186" y="2783100"/>
            <a:chExt cx="695832" cy="728265"/>
          </a:xfrm>
        </p:grpSpPr>
        <p:grpSp>
          <p:nvGrpSpPr>
            <p:cNvPr id="81" name="Group 80"/>
            <p:cNvGrpSpPr/>
            <p:nvPr/>
          </p:nvGrpSpPr>
          <p:grpSpPr>
            <a:xfrm>
              <a:off x="670186" y="2783100"/>
              <a:ext cx="695832" cy="728265"/>
              <a:chOff x="1014999" y="2521525"/>
              <a:chExt cx="1643576" cy="1463946"/>
            </a:xfrm>
            <a:solidFill>
              <a:schemeClr val="tx2">
                <a:lumMod val="75000"/>
              </a:schemeClr>
            </a:solidFill>
          </p:grpSpPr>
          <p:sp>
            <p:nvSpPr>
              <p:cNvPr id="83" name="Rectangle 82"/>
              <p:cNvSpPr/>
              <p:nvPr/>
            </p:nvSpPr>
            <p:spPr>
              <a:xfrm>
                <a:off x="1014999" y="2521525"/>
                <a:ext cx="1570473" cy="14639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solidFill>
                    <a:schemeClr val="bg1"/>
                  </a:solidFill>
                </a:endParaRPr>
              </a:p>
            </p:txBody>
          </p:sp>
          <p:sp>
            <p:nvSpPr>
              <p:cNvPr id="86" name="Rectangle 85"/>
              <p:cNvSpPr/>
              <p:nvPr/>
            </p:nvSpPr>
            <p:spPr>
              <a:xfrm rot="2700000">
                <a:off x="2411397" y="3129911"/>
                <a:ext cx="247178" cy="247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4"/>
              </a:p>
            </p:txBody>
          </p:sp>
        </p:grpSp>
        <p:sp>
          <p:nvSpPr>
            <p:cNvPr id="82" name="Shape 2587"/>
            <p:cNvSpPr/>
            <p:nvPr/>
          </p:nvSpPr>
          <p:spPr>
            <a:xfrm>
              <a:off x="851338" y="2938563"/>
              <a:ext cx="308331" cy="34883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2953" tIns="12953" rIns="12953" bIns="12953" anchor="ctr"/>
            <a:lstStyle/>
            <a:p>
              <a:pPr defTabSz="15542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20"/>
            </a:p>
          </p:txBody>
        </p:sp>
      </p:grpSp>
      <p:sp>
        <p:nvSpPr>
          <p:cNvPr id="2" name="Slide Number Placeholder 1"/>
          <p:cNvSpPr>
            <a:spLocks noGrp="1"/>
          </p:cNvSpPr>
          <p:nvPr>
            <p:ph type="sldNum" sz="quarter" idx="4294967295"/>
          </p:nvPr>
        </p:nvSpPr>
        <p:spPr/>
        <p:txBody>
          <a:bodyPr/>
          <a:lstStyle/>
          <a:p>
            <a:fld id="{B6F15528-21DE-4FAA-801E-634DDDAF4B2B}" type="slidenum">
              <a:rPr lang="fr-FR" smtClean="0"/>
              <a:t>5</a:t>
            </a:fld>
            <a:endParaRPr lang="fr-FR"/>
          </a:p>
        </p:txBody>
      </p:sp>
      <p:sp>
        <p:nvSpPr>
          <p:cNvPr id="49" name="Rectangle 48"/>
          <p:cNvSpPr/>
          <p:nvPr/>
        </p:nvSpPr>
        <p:spPr>
          <a:xfrm>
            <a:off x="240" y="1"/>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Aperçu sur le Compact II</a:t>
            </a:r>
          </a:p>
        </p:txBody>
      </p:sp>
    </p:spTree>
    <p:extLst>
      <p:ext uri="{BB962C8B-B14F-4D97-AF65-F5344CB8AC3E}">
        <p14:creationId xmlns:p14="http://schemas.microsoft.com/office/powerpoint/2010/main" val="10899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9194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E</a:t>
            </a:r>
            <a:r>
              <a:rPr lang="fr-FR" sz="2902" b="1" dirty="0" err="1">
                <a:solidFill>
                  <a:srgbClr val="FFC000"/>
                </a:solidFill>
                <a:latin typeface="Tw Cen MT" panose="020B0602020104020603"/>
              </a:rPr>
              <a:t>xamen</a:t>
            </a:r>
            <a:r>
              <a:rPr lang="fr-FR" sz="2902" b="1" dirty="0">
                <a:solidFill>
                  <a:srgbClr val="FFC000"/>
                </a:solidFill>
                <a:latin typeface="Tw Cen MT" panose="020B0602020104020603"/>
              </a:rPr>
              <a:t> des Offres, Critères d’</a:t>
            </a:r>
            <a:r>
              <a:rPr lang="fr-FR" sz="2902" b="1" dirty="0">
                <a:solidFill>
                  <a:srgbClr val="FFC000"/>
                </a:solidFill>
              </a:rPr>
              <a:t>Évaluation et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Qualification</a:t>
            </a:r>
          </a:p>
        </p:txBody>
      </p:sp>
      <p:sp>
        <p:nvSpPr>
          <p:cNvPr id="6" name="Content Placeholder 2"/>
          <p:cNvSpPr txBox="1">
            <a:spLocks/>
          </p:cNvSpPr>
          <p:nvPr/>
        </p:nvSpPr>
        <p:spPr>
          <a:xfrm>
            <a:off x="397165" y="1550410"/>
            <a:ext cx="11612306" cy="5042406"/>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228600" lvl="0" indent="-228600">
              <a:lnSpc>
                <a:spcPct val="90000"/>
              </a:lnSpc>
              <a:spcBef>
                <a:spcPts val="1000"/>
              </a:spcBef>
              <a:buFont typeface="Wingdings" panose="05000000000000000000" pitchFamily="2" charset="2"/>
              <a:buChar char="Ø"/>
            </a:pPr>
            <a:r>
              <a:rPr lang="fr-FR" sz="2000" dirty="0">
                <a:latin typeface="Times New Roman" panose="02020603050405020304" pitchFamily="18" charset="0"/>
                <a:ea typeface="Times New Roman" panose="02020603050405020304" pitchFamily="18" charset="0"/>
                <a:cs typeface="+mn-cs"/>
              </a:rPr>
              <a:t> Qualification du Soumissionnaire</a:t>
            </a:r>
          </a:p>
          <a:p>
            <a:pPr marL="457200" lvl="0" indent="-457200">
              <a:lnSpc>
                <a:spcPct val="90000"/>
              </a:lnSpc>
              <a:spcBef>
                <a:spcPts val="1000"/>
              </a:spcBef>
              <a:buFont typeface="+mj-lt"/>
              <a:buAutoNum type="arabicPeriod"/>
            </a:pPr>
            <a:r>
              <a:rPr lang="fr-FR" sz="2000" dirty="0">
                <a:latin typeface="Times New Roman" panose="02020603050405020304" pitchFamily="18" charset="0"/>
                <a:ea typeface="Times New Roman" panose="02020603050405020304" pitchFamily="18" charset="0"/>
                <a:cs typeface="+mn-cs"/>
              </a:rPr>
              <a:t>Examen  de la Qualification du soumissionnaire :</a:t>
            </a:r>
          </a:p>
          <a:p>
            <a:pPr marL="801688" lvl="0" indent="-801688">
              <a:lnSpc>
                <a:spcPct val="90000"/>
              </a:lnSpc>
              <a:spcBef>
                <a:spcPts val="1000"/>
              </a:spcBef>
            </a:pPr>
            <a:r>
              <a:rPr lang="fr-FR" sz="2000" dirty="0">
                <a:latin typeface="Times New Roman" panose="02020603050405020304" pitchFamily="18" charset="0"/>
                <a:ea typeface="Times New Roman" panose="02020603050405020304" pitchFamily="18" charset="0"/>
                <a:cs typeface="+mn-cs"/>
              </a:rPr>
              <a:t>       </a:t>
            </a:r>
            <a:r>
              <a:rPr lang="fr-FR" sz="2000" dirty="0">
                <a:solidFill>
                  <a:srgbClr val="FF0000"/>
                </a:solidFill>
                <a:latin typeface="Times New Roman" panose="02020603050405020304" pitchFamily="18" charset="0"/>
                <a:ea typeface="Times New Roman" panose="02020603050405020304" pitchFamily="18" charset="0"/>
                <a:cs typeface="+mn-cs"/>
              </a:rPr>
              <a:t>1.1</a:t>
            </a:r>
            <a:r>
              <a:rPr lang="fr-FR" sz="2000" dirty="0">
                <a:latin typeface="Times New Roman" panose="02020603050405020304" pitchFamily="18" charset="0"/>
                <a:ea typeface="Times New Roman" panose="02020603050405020304" pitchFamily="18" charset="0"/>
                <a:cs typeface="+mn-cs"/>
              </a:rPr>
              <a:t> </a:t>
            </a:r>
            <a:r>
              <a:rPr lang="fr-FR" sz="2000" dirty="0">
                <a:solidFill>
                  <a:srgbClr val="FF0000"/>
                </a:solidFill>
                <a:latin typeface="Times New Roman" panose="02020603050405020304" pitchFamily="18" charset="0"/>
                <a:ea typeface="Times New Roman" panose="02020603050405020304" pitchFamily="18" charset="0"/>
                <a:cs typeface="+mn-cs"/>
              </a:rPr>
              <a:t>Examen des pièces produites pour vérifier qualifications minimales exigées (Formulaires de la section IV).</a:t>
            </a:r>
          </a:p>
          <a:p>
            <a:pPr lvl="0">
              <a:lnSpc>
                <a:spcPct val="90000"/>
              </a:lnSpc>
              <a:spcBef>
                <a:spcPts val="1000"/>
              </a:spcBef>
            </a:pPr>
            <a:r>
              <a:rPr lang="fr-FR" sz="2000" dirty="0">
                <a:solidFill>
                  <a:srgbClr val="FF0000"/>
                </a:solidFill>
                <a:latin typeface="Times New Roman" panose="02020603050405020304" pitchFamily="18" charset="0"/>
                <a:ea typeface="Times New Roman" panose="02020603050405020304" pitchFamily="18" charset="0"/>
                <a:cs typeface="+mn-cs"/>
              </a:rPr>
              <a:t>       1.2 Contrôle des performances passées du Soumissionnaire et de ses références 	(IS 36) </a:t>
            </a:r>
          </a:p>
          <a:p>
            <a:pPr lvl="0">
              <a:lnSpc>
                <a:spcPct val="90000"/>
              </a:lnSpc>
              <a:spcBef>
                <a:spcPts val="1000"/>
              </a:spcBef>
            </a:pPr>
            <a:r>
              <a:rPr lang="fr-FR" sz="2000" dirty="0">
                <a:solidFill>
                  <a:srgbClr val="FF0000"/>
                </a:solidFill>
                <a:latin typeface="Times New Roman" panose="02020603050405020304" pitchFamily="18" charset="0"/>
                <a:ea typeface="Times New Roman" panose="02020603050405020304" pitchFamily="18" charset="0"/>
                <a:cs typeface="+mn-cs"/>
              </a:rPr>
              <a:t>        </a:t>
            </a:r>
            <a:r>
              <a:rPr lang="fr-FR" sz="2000" u="sng" dirty="0">
                <a:solidFill>
                  <a:srgbClr val="FF0000"/>
                </a:solidFill>
                <a:latin typeface="Times New Roman" panose="02020603050405020304" pitchFamily="18" charset="0"/>
                <a:ea typeface="Times New Roman" panose="02020603050405020304" pitchFamily="18" charset="0"/>
                <a:cs typeface="+mn-cs"/>
              </a:rPr>
              <a:t>Loi du tout ou rien : les qualifications seront jugées satisfaisantes ou non satisfaisantes</a:t>
            </a:r>
          </a:p>
          <a:p>
            <a:pPr lvl="0">
              <a:lnSpc>
                <a:spcPct val="90000"/>
              </a:lnSpc>
              <a:spcBef>
                <a:spcPts val="1000"/>
              </a:spcBef>
            </a:pPr>
            <a:endParaRPr lang="fr-FR" sz="2000" u="sng" dirty="0">
              <a:solidFill>
                <a:srgbClr val="FF0000"/>
              </a:solidFill>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r>
              <a:rPr lang="fr-FR" sz="2000" dirty="0">
                <a:latin typeface="Times New Roman" panose="02020603050405020304" pitchFamily="18" charset="0"/>
                <a:ea typeface="Times New Roman" panose="02020603050405020304" pitchFamily="18" charset="0"/>
                <a:cs typeface="+mn-cs"/>
              </a:rPr>
              <a:t>Références et examen des performances passées .</a:t>
            </a: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r>
              <a:rPr lang="fr-FR" sz="2000" dirty="0">
                <a:latin typeface="Times New Roman" panose="02020603050405020304" pitchFamily="18" charset="0"/>
                <a:ea typeface="Times New Roman" panose="02020603050405020304" pitchFamily="18" charset="0"/>
                <a:cs typeface="+mn-cs"/>
              </a:rPr>
              <a:t>CPPR (Contractor Past performance Report)</a:t>
            </a: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457200" lvl="0" indent="-457200">
              <a:buAutoNum type="arabicPeriod" startAt="2"/>
              <a:defRPr/>
            </a:pPr>
            <a:r>
              <a:rPr lang="fr-FR" sz="2000" dirty="0">
                <a:latin typeface="Times New Roman" panose="02020603050405020304" pitchFamily="18" charset="0"/>
                <a:ea typeface="Times New Roman" panose="02020603050405020304" pitchFamily="18" charset="0"/>
                <a:cs typeface="+mn-cs"/>
              </a:rPr>
              <a:t>Système de contestation disponible sur le site :</a:t>
            </a:r>
          </a:p>
          <a:p>
            <a:pPr lvl="0">
              <a:defRPr/>
            </a:pPr>
            <a:r>
              <a:rPr lang="fr-FR" sz="2000" dirty="0">
                <a:latin typeface="Times New Roman" panose="02020603050405020304" pitchFamily="18" charset="0"/>
                <a:ea typeface="Times New Roman" panose="02020603050405020304" pitchFamily="18" charset="0"/>
                <a:cs typeface="+mn-cs"/>
              </a:rPr>
              <a:t>        </a:t>
            </a:r>
            <a:r>
              <a:rPr lang="fr-FR" sz="2000" u="sng" dirty="0">
                <a:solidFill>
                  <a:srgbClr val="0000FF"/>
                </a:solidFill>
                <a:latin typeface="Times New Roman" panose="02020603050405020304" pitchFamily="18" charset="0"/>
                <a:ea typeface="Times New Roman" panose="02020603050405020304" pitchFamily="18" charset="0"/>
                <a:hlinkClick r:id="rId2"/>
              </a:rPr>
              <a:t>http://www.mcamorocco.ma/fr/systeme-de-contestation-bid-challenge-system-bcs</a:t>
            </a:r>
            <a:r>
              <a:rPr lang="fr-FR" sz="2000" u="sng" dirty="0">
                <a:solidFill>
                  <a:srgbClr val="0000FF"/>
                </a:solidFill>
                <a:latin typeface="Times New Roman" panose="02020603050405020304" pitchFamily="18" charset="0"/>
                <a:ea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cs typeface="+mn-cs"/>
            </a:endParaRPr>
          </a:p>
          <a:p>
            <a:pPr marL="457200" lvl="0" indent="-457200" algn="just">
              <a:buAutoNum type="arabicPeriod" startAt="2"/>
              <a:defRPr/>
            </a:pPr>
            <a:endParaRPr lang="fr-FR" sz="2000" dirty="0">
              <a:latin typeface="Times New Roman" panose="02020603050405020304" pitchFamily="18"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
                <a:srgbClr val="3E8853">
                  <a:lumMod val="75000"/>
                </a:srgbClr>
              </a:buClr>
              <a:buSzTx/>
              <a:buFont typeface="Wingdings" panose="05000000000000000000" pitchFamily="2" charset="2"/>
              <a:buChar char="v"/>
              <a:tabLst/>
              <a:defRPr/>
            </a:pPr>
            <a:endParaRPr kumimoji="0" lang="fr-FR" sz="2000" b="1" i="0" u="none" strike="noStrike" kern="0" cap="none" spc="0" normalizeH="0" baseline="0" noProof="0" dirty="0">
              <a:ln>
                <a:noFill/>
              </a:ln>
              <a:solidFill>
                <a:srgbClr val="002060"/>
              </a:solidFill>
              <a:effectLst/>
              <a:uLnTx/>
              <a:uFillTx/>
              <a:latin typeface="Trebuchet MS"/>
              <a:ea typeface="+mn-ea"/>
            </a:endParaRPr>
          </a:p>
        </p:txBody>
      </p:sp>
      <p:sp>
        <p:nvSpPr>
          <p:cNvPr id="7" name="Chevron 6"/>
          <p:cNvSpPr/>
          <p:nvPr/>
        </p:nvSpPr>
        <p:spPr>
          <a:xfrm>
            <a:off x="1970856" y="919455"/>
            <a:ext cx="8208912" cy="405762"/>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Critères de Qualification</a:t>
            </a:r>
          </a:p>
        </p:txBody>
      </p:sp>
    </p:spTree>
    <p:extLst>
      <p:ext uri="{BB962C8B-B14F-4D97-AF65-F5344CB8AC3E}">
        <p14:creationId xmlns:p14="http://schemas.microsoft.com/office/powerpoint/2010/main" val="2291126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7474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Contrat</a:t>
            </a:r>
          </a:p>
        </p:txBody>
      </p:sp>
      <p:sp>
        <p:nvSpPr>
          <p:cNvPr id="6" name="Content Placeholder 2"/>
          <p:cNvSpPr txBox="1">
            <a:spLocks/>
          </p:cNvSpPr>
          <p:nvPr/>
        </p:nvSpPr>
        <p:spPr>
          <a:xfrm>
            <a:off x="300785" y="1475601"/>
            <a:ext cx="11590430" cy="4349909"/>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Délai d’exécution : </a:t>
            </a:r>
          </a:p>
          <a:p>
            <a:pPr marL="895350" indent="-260350">
              <a:lnSpc>
                <a:spcPct val="90000"/>
              </a:lnSpc>
              <a:spcBef>
                <a:spcPts val="1000"/>
              </a:spcBef>
              <a:buFont typeface="Arial" panose="020B0604020202020204" pitchFamily="34" charset="0"/>
              <a:buChar char="•"/>
              <a:defRPr/>
            </a:pPr>
            <a:r>
              <a:rPr lang="fr-FR" sz="2000" dirty="0">
                <a:latin typeface="Times New Roman" panose="02020603050405020304" pitchFamily="18" charset="0"/>
                <a:cs typeface="+mn-cs"/>
              </a:rPr>
              <a:t>Lot 6: 420 jours calendaires</a:t>
            </a:r>
          </a:p>
          <a:p>
            <a:pPr marL="895350" indent="-260350">
              <a:lnSpc>
                <a:spcPct val="90000"/>
              </a:lnSpc>
              <a:spcBef>
                <a:spcPts val="1000"/>
              </a:spcBef>
              <a:buFont typeface="Arial" panose="020B0604020202020204" pitchFamily="34" charset="0"/>
              <a:buChar char="•"/>
              <a:defRPr/>
            </a:pPr>
            <a:r>
              <a:rPr lang="fr-FR" sz="2000" dirty="0">
                <a:latin typeface="Times New Roman" panose="02020603050405020304" pitchFamily="18" charset="0"/>
                <a:cs typeface="+mn-cs"/>
              </a:rPr>
              <a:t>Lot 7: 420 jours calendaires</a:t>
            </a:r>
          </a:p>
          <a:p>
            <a:pPr marL="895350" marR="0" lvl="0" indent="-2603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sz="2000" dirty="0">
                <a:latin typeface="Times New Roman" panose="02020603050405020304" pitchFamily="18" charset="0"/>
              </a:rPr>
              <a:t>Lot 8: Tranche Ferme: 420 jours calendaires, Tranche Optionnelle: 360 jours calendaires (cas de démarrage simultané 420 jours calendaires</a:t>
            </a:r>
          </a:p>
          <a:p>
            <a:pPr>
              <a:lnSpc>
                <a:spcPct val="90000"/>
              </a:lnSpc>
              <a:spcBef>
                <a:spcPts val="1000"/>
              </a:spcBef>
              <a:defRPr/>
            </a:pPr>
            <a:r>
              <a:rPr lang="fr-FR" sz="2000" dirty="0">
                <a:latin typeface="Times New Roman" panose="02020603050405020304" pitchFamily="18" charset="0"/>
                <a:cs typeface="+mn-cs"/>
              </a:rPr>
              <a:t>2.    Date de démarrage fixée par Ordre de Service</a:t>
            </a:r>
          </a:p>
          <a:p>
            <a:pPr marR="0" lvl="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3.    Contrat établi en langue française.</a:t>
            </a:r>
          </a:p>
          <a:p>
            <a:pPr marR="0" lvl="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4.    La Garantie de Bonne exécution est 10% du montant final du contrat (IS 47.1 et CGC 54.1)</a:t>
            </a:r>
          </a:p>
          <a:p>
            <a:pPr marR="0" lvl="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5.    Autorité chargée de désigner le Conciliateur : CIMAC</a:t>
            </a:r>
          </a:p>
          <a:p>
            <a:pPr marL="447675" marR="0" lvl="0" indent="-447675"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6.    Arbitrage : Règles CIMAC ou Règles d’arbitrage de la Commission des Nations Unies pour le Droit commercial international (CNUDCI) ou de la Chambre de commerce internationale (CCI) , ou de Stockholm ou de la Cour internationale d’arbitrage de Londres</a:t>
            </a:r>
          </a:p>
        </p:txBody>
      </p:sp>
      <p:sp>
        <p:nvSpPr>
          <p:cNvPr id="7" name="Chevron 6"/>
          <p:cNvSpPr/>
          <p:nvPr/>
        </p:nvSpPr>
        <p:spPr>
          <a:xfrm>
            <a:off x="1970856" y="984069"/>
            <a:ext cx="8208912" cy="341148"/>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Dispositions contractuelles</a:t>
            </a:r>
          </a:p>
        </p:txBody>
      </p:sp>
    </p:spTree>
    <p:extLst>
      <p:ext uri="{BB962C8B-B14F-4D97-AF65-F5344CB8AC3E}">
        <p14:creationId xmlns:p14="http://schemas.microsoft.com/office/powerpoint/2010/main" val="3937342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7474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Contrat</a:t>
            </a:r>
          </a:p>
        </p:txBody>
      </p:sp>
      <p:sp>
        <p:nvSpPr>
          <p:cNvPr id="6" name="Content Placeholder 2"/>
          <p:cNvSpPr txBox="1">
            <a:spLocks/>
          </p:cNvSpPr>
          <p:nvPr/>
        </p:nvSpPr>
        <p:spPr>
          <a:xfrm>
            <a:off x="300785" y="1475601"/>
            <a:ext cx="11590430" cy="4741298"/>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AutoNum type="arabicPeriod" startAt="7"/>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Délai de garantie : 365 jours </a:t>
            </a:r>
          </a:p>
          <a:p>
            <a:pPr marR="0" lvl="0" algn="l" defTabSz="914400" rtl="0" eaLnBrk="1" fontAlgn="auto" latinLnBrk="0" hangingPunct="1">
              <a:lnSpc>
                <a:spcPct val="90000"/>
              </a:lnSpc>
              <a:spcBef>
                <a:spcPts val="1000"/>
              </a:spcBef>
              <a:spcAft>
                <a:spcPts val="0"/>
              </a:spcAft>
              <a:buClrTx/>
              <a:buSzTx/>
              <a:tabLst/>
              <a:defRPr/>
            </a:pPr>
            <a:endPar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90000"/>
              </a:lnSpc>
              <a:spcBef>
                <a:spcPts val="1000"/>
              </a:spcBef>
              <a:spcAft>
                <a:spcPts val="0"/>
              </a:spcAft>
              <a:buClrTx/>
              <a:buSzTx/>
              <a:buAutoNum type="arabicPeriod" startAt="8"/>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Retenue de Garantie 10%. Remboursement des 50% à la réception provisoire (CGC 53.1).</a:t>
            </a:r>
          </a:p>
          <a:p>
            <a:pPr marR="0" lvl="0" algn="l" defTabSz="914400" rtl="0" eaLnBrk="1" fontAlgn="auto" latinLnBrk="0" hangingPunct="1">
              <a:lnSpc>
                <a:spcPct val="90000"/>
              </a:lnSpc>
              <a:spcBef>
                <a:spcPts val="1000"/>
              </a:spcBef>
              <a:spcAft>
                <a:spcPts val="0"/>
              </a:spcAft>
              <a:buClrTx/>
              <a:buSzTx/>
              <a:tabLst/>
              <a:defRPr/>
            </a:pPr>
            <a:endPar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endParaRPr>
          </a:p>
          <a:p>
            <a:pPr marL="457200" marR="0" lvl="0" indent="-457200" algn="l" defTabSz="914400" rtl="0" eaLnBrk="1" fontAlgn="auto" latinLnBrk="0" hangingPunct="1">
              <a:lnSpc>
                <a:spcPct val="90000"/>
              </a:lnSpc>
              <a:spcBef>
                <a:spcPts val="1000"/>
              </a:spcBef>
              <a:spcAft>
                <a:spcPts val="0"/>
              </a:spcAft>
              <a:buClrTx/>
              <a:buSzTx/>
              <a:buAutoNum type="arabicPeriod" startAt="9"/>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Pénalités de retard 2,5 ‰ du montant contractuel majoré des avenants par jour de retard plafonnées à 10% (CGC 51.1)</a:t>
            </a:r>
          </a:p>
          <a:p>
            <a:pPr marR="0" lvl="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a:t>
            </a:r>
          </a:p>
          <a:p>
            <a:pPr marL="450850" marR="0" lvl="0" indent="-450850" algn="l" defTabSz="914400" rtl="0" eaLnBrk="1" fontAlgn="auto" latinLnBrk="0" hangingPunct="1">
              <a:lnSpc>
                <a:spcPct val="90000"/>
              </a:lnSpc>
              <a:spcBef>
                <a:spcPts val="1000"/>
              </a:spcBef>
              <a:spcAft>
                <a:spcPts val="0"/>
              </a:spcAft>
              <a:buClrTx/>
              <a:buSzTx/>
              <a:tabLst/>
              <a:defRPr/>
            </a:pPr>
            <a:r>
              <a:rPr lang="fr-FR" sz="2000" dirty="0">
                <a:solidFill>
                  <a:srgbClr val="C00000"/>
                </a:solidFill>
                <a:latin typeface="Times New Roman" panose="02020603050405020304" pitchFamily="18" charset="0"/>
                <a:ea typeface="Times New Roman" panose="02020603050405020304" pitchFamily="18" charset="0"/>
                <a:cs typeface="+mn-cs"/>
              </a:rPr>
              <a:t>10.   Un Bonus sera </a:t>
            </a:r>
            <a:r>
              <a:rPr lang="fr-FR" sz="2000" dirty="0" err="1">
                <a:solidFill>
                  <a:srgbClr val="C00000"/>
                </a:solidFill>
                <a:latin typeface="Times New Roman" panose="02020603050405020304" pitchFamily="18" charset="0"/>
                <a:ea typeface="Times New Roman" panose="02020603050405020304" pitchFamily="18" charset="0"/>
                <a:cs typeface="+mn-cs"/>
              </a:rPr>
              <a:t>occtroyé</a:t>
            </a:r>
            <a:r>
              <a:rPr lang="fr-FR" sz="2000" dirty="0">
                <a:solidFill>
                  <a:srgbClr val="C00000"/>
                </a:solidFill>
                <a:latin typeface="Times New Roman" panose="02020603050405020304" pitchFamily="18" charset="0"/>
                <a:ea typeface="Times New Roman" panose="02020603050405020304" pitchFamily="18" charset="0"/>
                <a:cs typeface="+mn-cs"/>
              </a:rPr>
              <a:t> au titulaire durant de la phase d’exécution des travaux conformément aux dispositions du CGC 52.1 de la section VII (Conditions particulières du Contrat et Annexe au contrat</a:t>
            </a:r>
          </a:p>
          <a:p>
            <a:pPr marR="0" lvl="0" algn="l" defTabSz="914400" rtl="0" eaLnBrk="1" fontAlgn="auto" latinLnBrk="0" hangingPunct="1">
              <a:lnSpc>
                <a:spcPct val="90000"/>
              </a:lnSpc>
              <a:spcBef>
                <a:spcPts val="1000"/>
              </a:spcBef>
              <a:spcAft>
                <a:spcPts val="0"/>
              </a:spcAft>
              <a:buClrTx/>
              <a:buSzTx/>
              <a:tabLst/>
              <a:defRPr/>
            </a:pPr>
            <a:endParaRPr lang="fr-FR" sz="2000" dirty="0">
              <a:solidFill>
                <a:srgbClr val="C00000"/>
              </a:solidFill>
              <a:latin typeface="Times New Roman" panose="02020603050405020304" pitchFamily="18" charset="0"/>
              <a:ea typeface="Times New Roman" panose="02020603050405020304" pitchFamily="18" charset="0"/>
              <a:cs typeface="+mn-cs"/>
            </a:endParaRPr>
          </a:p>
          <a:p>
            <a:pPr marL="450850" marR="0" lvl="0" indent="-450850" algn="l" defTabSz="914400" rtl="0" eaLnBrk="1" fontAlgn="auto" latinLnBrk="0" hangingPunct="1">
              <a:lnSpc>
                <a:spcPct val="90000"/>
              </a:lnSpc>
              <a:spcBef>
                <a:spcPts val="1000"/>
              </a:spcBef>
              <a:spcAft>
                <a:spcPts val="0"/>
              </a:spcAft>
              <a:buClrTx/>
              <a:buSzTx/>
              <a:tabLst/>
              <a:defRPr/>
            </a:pPr>
            <a:r>
              <a:rPr kumimoji="0" lang="fr-FR" sz="20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rPr>
              <a:t>11.   Possibilité de paiement anticipé de 10% contre caution du même montant – Remboursé à partir 20% d’avancement et totalement à 70% (CGC 53.1 et CGC 53.3)</a:t>
            </a:r>
          </a:p>
          <a:p>
            <a:pPr marL="457200" marR="0" lvl="0" indent="-457200" algn="l" defTabSz="914400" rtl="0" eaLnBrk="1" fontAlgn="auto" latinLnBrk="0" hangingPunct="1">
              <a:lnSpc>
                <a:spcPct val="90000"/>
              </a:lnSpc>
              <a:spcBef>
                <a:spcPts val="1000"/>
              </a:spcBef>
              <a:spcAft>
                <a:spcPts val="0"/>
              </a:spcAft>
              <a:buClrTx/>
              <a:buSzTx/>
              <a:buAutoNum type="arabicPeriod" startAt="9"/>
              <a:tabLst/>
              <a:defRPr/>
            </a:pPr>
            <a:endParaRPr kumimoji="0" lang="fr-FR" sz="1900" b="1" i="0" u="none" strike="noStrike" kern="1200" cap="none" spc="0" normalizeH="0" baseline="0" noProof="0" dirty="0">
              <a:ln>
                <a:noFill/>
              </a:ln>
              <a:solidFill>
                <a:srgbClr val="184578"/>
              </a:solidFill>
              <a:effectLst/>
              <a:uLnTx/>
              <a:uFillTx/>
              <a:latin typeface="Times New Roman" panose="02020603050405020304" pitchFamily="18" charset="0"/>
              <a:ea typeface="Times New Roman" panose="02020603050405020304" pitchFamily="18" charset="0"/>
              <a:cs typeface="+mn-cs"/>
            </a:endParaRPr>
          </a:p>
        </p:txBody>
      </p:sp>
      <p:sp>
        <p:nvSpPr>
          <p:cNvPr id="7" name="Chevron 6"/>
          <p:cNvSpPr/>
          <p:nvPr/>
        </p:nvSpPr>
        <p:spPr>
          <a:xfrm>
            <a:off x="1970856" y="984069"/>
            <a:ext cx="8208912" cy="341148"/>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Dispositions contractuelles</a:t>
            </a:r>
          </a:p>
        </p:txBody>
      </p:sp>
    </p:spTree>
    <p:extLst>
      <p:ext uri="{BB962C8B-B14F-4D97-AF65-F5344CB8AC3E}">
        <p14:creationId xmlns:p14="http://schemas.microsoft.com/office/powerpoint/2010/main" val="1470621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53</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cs typeface="Arial" panose="020B0604020202020204" pitchFamily="34" charset="0"/>
              </a:rPr>
              <a:t>Présentation des termes de référence : contexte, objectif et étendue de la mission</a:t>
            </a:r>
            <a:r>
              <a:rPr lang="fr-MA" sz="1632" b="1" kern="0" dirty="0">
                <a:cs typeface="Arial" panose="020B0604020202020204" pitchFamily="34" charset="0"/>
              </a:rPr>
              <a:t>.</a:t>
            </a:r>
            <a:endParaRPr lang="en-US" sz="1632" b="1" dirty="0"/>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Dispositions fiscales / TVA et DD</a:t>
            </a:r>
          </a:p>
        </p:txBody>
      </p:sp>
      <p:sp>
        <p:nvSpPr>
          <p:cNvPr id="3" name="Rectangle 2"/>
          <p:cNvSpPr/>
          <p:nvPr/>
        </p:nvSpPr>
        <p:spPr>
          <a:xfrm>
            <a:off x="182529" y="960460"/>
            <a:ext cx="11487572" cy="5842497"/>
          </a:xfrm>
          <a:prstGeom prst="rect">
            <a:avLst/>
          </a:prstGeom>
        </p:spPr>
        <p:txBody>
          <a:bodyPr wrap="square">
            <a:spAutoFit/>
          </a:bodyPr>
          <a:lstStyle/>
          <a:p>
            <a:pPr marL="221852" marR="0" lvl="1" indent="0" algn="ctr" defTabSz="914400" rtl="0" eaLnBrk="1" fontAlgn="auto" latinLnBrk="0" hangingPunct="1">
              <a:lnSpc>
                <a:spcPct val="150000"/>
              </a:lnSpc>
              <a:spcBef>
                <a:spcPts val="0"/>
              </a:spcBef>
              <a:spcAft>
                <a:spcPts val="0"/>
              </a:spcAft>
              <a:buClr>
                <a:srgbClr val="3E8853">
                  <a:lumMod val="75000"/>
                </a:srgbClr>
              </a:buClr>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Taxe sur la valeur ajoutée / droits et taxes à l’importation </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Les prestations financées dans le cadre de l’Accord du Compact sont exonérées de la taxe sur la valeur ajoutée et les droits à l’importation.</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MA"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Pour pouvoir facturer en Hors-Taxes, la demande d’achat en exonération de la TVA </a:t>
            </a: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/franchise douanière </a:t>
            </a:r>
            <a:r>
              <a:rPr kumimoji="0" lang="fr-MA"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est déposée par l’Agence MCA-Morocco </a:t>
            </a: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auprès de l’administration compétente</a:t>
            </a:r>
            <a:r>
              <a:rPr kumimoji="0" lang="fr-MA"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MA"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fr-MA" sz="2800" b="0" i="0" u="none" strike="noStrike" kern="1200" cap="none" spc="0" normalizeH="0" baseline="0" noProof="0" dirty="0">
                <a:ln>
                  <a:noFill/>
                </a:ln>
                <a:solidFill>
                  <a:srgbClr val="FF0000"/>
                </a:solidFill>
                <a:effectLst/>
                <a:uLnTx/>
                <a:uFillTx/>
                <a:latin typeface="Corbel" panose="020B0503020204020204" pitchFamily="34" charset="0"/>
                <a:ea typeface="+mn-ea"/>
                <a:cs typeface="+mn-cs"/>
              </a:rPr>
              <a:t>A titre de rappel, les</a:t>
            </a:r>
            <a:r>
              <a:rPr kumimoji="0" lang="fr-FR" sz="2800" b="0" i="0" u="none" strike="noStrike" kern="1200" cap="none" spc="0" normalizeH="0" baseline="0" noProof="0" dirty="0">
                <a:ln>
                  <a:noFill/>
                </a:ln>
                <a:solidFill>
                  <a:srgbClr val="FF0000"/>
                </a:solidFill>
                <a:effectLst/>
                <a:uLnTx/>
                <a:uFillTx/>
                <a:latin typeface="Corbel" panose="020B0503020204020204" pitchFamily="34" charset="0"/>
                <a:ea typeface="+mn-ea"/>
                <a:cs typeface="+mn-cs"/>
              </a:rPr>
              <a:t> prestations financées par les fonds du gouvernement marocain ne sont exonérées ni de la TVA ni des droits de douanes. </a:t>
            </a:r>
          </a:p>
        </p:txBody>
      </p:sp>
    </p:spTree>
    <p:extLst>
      <p:ext uri="{BB962C8B-B14F-4D97-AF65-F5344CB8AC3E}">
        <p14:creationId xmlns:p14="http://schemas.microsoft.com/office/powerpoint/2010/main" val="1412067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Dispositions fiscales / TVA et DD</a:t>
            </a:r>
          </a:p>
        </p:txBody>
      </p:sp>
      <p:sp>
        <p:nvSpPr>
          <p:cNvPr id="3" name="Rectangle 2"/>
          <p:cNvSpPr/>
          <p:nvPr/>
        </p:nvSpPr>
        <p:spPr>
          <a:xfrm>
            <a:off x="246670" y="1295636"/>
            <a:ext cx="11487572" cy="4549835"/>
          </a:xfrm>
          <a:prstGeom prst="rect">
            <a:avLst/>
          </a:prstGeom>
        </p:spPr>
        <p:txBody>
          <a:bodyPr wrap="square">
            <a:spAutoFit/>
          </a:bodyPr>
          <a:lstStyle/>
          <a:p>
            <a:pPr marL="221852" marR="0" lvl="1" indent="0" algn="just" defTabSz="914400" rtl="0" eaLnBrk="1" fontAlgn="auto" latinLnBrk="0" hangingPunct="1">
              <a:lnSpc>
                <a:spcPct val="15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En application de l’article 103 du Code Général des  Impôts : les prestataires non-résidents ayant désigné un représentant fiscal au Maroc, ou prestataires établis au Maroc, ayant supporté la TVA au nom de leur sous-traitants, peuvent formuler une demande de remboursement du crédit de TVA, auprès du service local des Impôts à la fin de chaque trimestre de l’année civile au titre des opérations réalisées au cours du ou des trimestres écoulés.</a:t>
            </a:r>
          </a:p>
        </p:txBody>
      </p:sp>
    </p:spTree>
    <p:extLst>
      <p:ext uri="{BB962C8B-B14F-4D97-AF65-F5344CB8AC3E}">
        <p14:creationId xmlns:p14="http://schemas.microsoft.com/office/powerpoint/2010/main" val="3563803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fld id="{B6F15528-21DE-4FAA-801E-634DDDAF4B2B}" type="slidenum">
              <a:rPr kumimoji="0" lang="fr-FR" sz="1270" b="1" i="0" u="none" strike="noStrike" kern="1200" cap="none" spc="0" normalizeH="0" baseline="0" noProof="0">
                <a:ln>
                  <a:noFill/>
                </a:ln>
                <a:solidFill>
                  <a:srgbClr val="2683C6">
                    <a:lumMod val="50000"/>
                  </a:srgb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r>
              <a:rPr kumimoji="0" lang="fr-FR" sz="1270" b="1" i="0" u="none" strike="noStrike" kern="1200" cap="none" spc="0" normalizeH="0" baseline="0" noProof="0" dirty="0">
                <a:ln>
                  <a:noFill/>
                </a:ln>
                <a:solidFill>
                  <a:srgbClr val="2683C6">
                    <a:lumMod val="50000"/>
                  </a:srgbClr>
                </a:solidFill>
                <a:effectLst/>
                <a:uLnTx/>
                <a:uFillTx/>
                <a:latin typeface="Tw Cen MT Condensed" panose="020B0606020104020203"/>
                <a:ea typeface="+mn-ea"/>
                <a:cs typeface="+mn-cs"/>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Remboursement de TAXES</a:t>
            </a:r>
          </a:p>
        </p:txBody>
      </p:sp>
      <p:grpSp>
        <p:nvGrpSpPr>
          <p:cNvPr id="4" name="Groupe 3"/>
          <p:cNvGrpSpPr/>
          <p:nvPr/>
        </p:nvGrpSpPr>
        <p:grpSpPr>
          <a:xfrm>
            <a:off x="706947" y="1057005"/>
            <a:ext cx="10356076" cy="5629085"/>
            <a:chOff x="1003167" y="161178"/>
            <a:chExt cx="11420451" cy="6207630"/>
          </a:xfrm>
        </p:grpSpPr>
        <p:sp>
          <p:nvSpPr>
            <p:cNvPr id="3" name="Rectangle 2"/>
            <p:cNvSpPr/>
            <p:nvPr/>
          </p:nvSpPr>
          <p:spPr>
            <a:xfrm>
              <a:off x="1147220" y="163419"/>
              <a:ext cx="10858500" cy="620538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Impôt sur les bénéfices / revenus </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L’Agence MCA-Morocco procèdera à la retenue à la source de l’impôt sur les sociétés (IS) de 10% sur tous les montants bruts réglés (HT), en contrepartie de prestations de services en faveur des non-résidents.</a:t>
              </a:r>
            </a:p>
            <a:p>
              <a:pPr marL="507602" marR="0" lvl="1" indent="-28575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Pour tous les impôts sur les bénéfices prélevés, les non-résidents concernés recevront du gouvernement du Maroc, sur demande, la preuve de paiement pour leur éviter la double imposition.</a:t>
              </a:r>
            </a:p>
          </p:txBody>
        </p:sp>
        <p:sp>
          <p:nvSpPr>
            <p:cNvPr id="6" name="Rectangle 5"/>
            <p:cNvSpPr/>
            <p:nvPr/>
          </p:nvSpPr>
          <p:spPr>
            <a:xfrm>
              <a:off x="1003167" y="161178"/>
              <a:ext cx="11420451" cy="61209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32"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0" name="Rectangle 9"/>
          <p:cNvSpPr/>
          <p:nvPr/>
        </p:nvSpPr>
        <p:spPr>
          <a:xfrm>
            <a:off x="152640" y="15240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Dispositions fiscales/ IS </a:t>
            </a:r>
            <a:endParaRPr lang="fr-FR" sz="2902" b="1" dirty="0">
              <a:solidFill>
                <a:srgbClr val="FFC000"/>
              </a:solidFill>
            </a:endParaRPr>
          </a:p>
        </p:txBody>
      </p:sp>
    </p:spTree>
    <p:extLst>
      <p:ext uri="{BB962C8B-B14F-4D97-AF65-F5344CB8AC3E}">
        <p14:creationId xmlns:p14="http://schemas.microsoft.com/office/powerpoint/2010/main" val="1706833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57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Proposition financière</a:t>
            </a:r>
            <a:endParaRPr lang="fr-FR" sz="2902" b="1" dirty="0">
              <a:solidFill>
                <a:srgbClr val="FFC000"/>
              </a:solidFill>
            </a:endParaRPr>
          </a:p>
        </p:txBody>
      </p:sp>
      <p:grpSp>
        <p:nvGrpSpPr>
          <p:cNvPr id="4" name="Groupe 3"/>
          <p:cNvGrpSpPr/>
          <p:nvPr/>
        </p:nvGrpSpPr>
        <p:grpSpPr>
          <a:xfrm>
            <a:off x="749543" y="803267"/>
            <a:ext cx="10356077" cy="5842496"/>
            <a:chOff x="1050140" y="-118638"/>
            <a:chExt cx="11420452" cy="6442975"/>
          </a:xfrm>
        </p:grpSpPr>
        <p:sp>
          <p:nvSpPr>
            <p:cNvPr id="3" name="Rectangle 2"/>
            <p:cNvSpPr/>
            <p:nvPr/>
          </p:nvSpPr>
          <p:spPr>
            <a:xfrm>
              <a:off x="1331116" y="-118638"/>
              <a:ext cx="10858500" cy="6442975"/>
            </a:xfrm>
            <a:prstGeom prst="rect">
              <a:avLst/>
            </a:prstGeom>
          </p:spPr>
          <p:txBody>
            <a:bodyPr wrap="square">
              <a:spAutoFit/>
            </a:bodyPr>
            <a:lstStyle/>
            <a:p>
              <a:pPr marL="564759" marR="0" lvl="1" indent="-342906"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Elle doit inclure tous les coûts, les prix, les frais, y compris toutes les taxes payées au Maroc ainsi que tous les droits et taxes payés dans le pays d’origine, y compris les droits de douane et autres prélèvements  que le consultant est susceptible de subir. </a:t>
              </a:r>
            </a:p>
            <a:p>
              <a:pPr marL="563567" marR="0" lvl="1" indent="-342900" algn="just" defTabSz="914400" rtl="0" eaLnBrk="1" fontAlgn="auto" latinLnBrk="0" hangingPunct="1">
                <a:lnSpc>
                  <a:spcPct val="150000"/>
                </a:lnSpc>
                <a:spcBef>
                  <a:spcPts val="0"/>
                </a:spcBef>
                <a:spcAft>
                  <a:spcPts val="0"/>
                </a:spcAft>
                <a:buClr>
                  <a:srgbClr val="3E8853">
                    <a:lumMod val="75000"/>
                  </a:srgbClr>
                </a:buClr>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Cette proposition ne devra pas inclure les montants de la TVA ainsi que les droits de douanes au Maroc, quand ils existent, et pour lesquels les fournisseurs recevront des attestations d’exonération et des franchises douanières.</a:t>
              </a:r>
            </a:p>
          </p:txBody>
        </p:sp>
        <p:sp>
          <p:nvSpPr>
            <p:cNvPr id="6" name="Rectangle 5"/>
            <p:cNvSpPr/>
            <p:nvPr/>
          </p:nvSpPr>
          <p:spPr>
            <a:xfrm>
              <a:off x="1050140" y="54711"/>
              <a:ext cx="11420452" cy="6166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4213556277"/>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746798"/>
            <a:ext cx="12192000" cy="4986365"/>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1814" b="1" dirty="0">
              <a:latin typeface="Corbel" panose="020B0503020204020204" pitchFamily="34" charset="0"/>
            </a:endParaRPr>
          </a:p>
          <a:p>
            <a:pPr algn="ctr"/>
            <a:r>
              <a:rPr lang="fr-FR" sz="2400" b="1" dirty="0">
                <a:latin typeface="Corbel" panose="020B0503020204020204" pitchFamily="34" charset="0"/>
              </a:rPr>
              <a:t>			</a:t>
            </a:r>
          </a:p>
          <a:p>
            <a:pPr lvl="2" algn="ctr"/>
            <a:r>
              <a:rPr lang="fr-FR" sz="2400" b="1" dirty="0">
                <a:latin typeface="Corbel" panose="020B0503020204020204" pitchFamily="34" charset="0"/>
              </a:rPr>
              <a:t>		</a:t>
            </a:r>
          </a:p>
          <a:p>
            <a:pPr lvl="2" algn="ctr"/>
            <a:r>
              <a:rPr lang="fr-FR" sz="2400" b="1" dirty="0">
                <a:latin typeface="Corbel" panose="020B0503020204020204" pitchFamily="34" charset="0"/>
              </a:rPr>
              <a:t>		</a:t>
            </a:r>
          </a:p>
          <a:p>
            <a:pPr lvl="2" algn="ctr"/>
            <a:r>
              <a:rPr lang="fr-FR" sz="3200" b="1" dirty="0">
                <a:latin typeface="Corbel" panose="020B0503020204020204" pitchFamily="34" charset="0"/>
              </a:rPr>
              <a:t>		</a:t>
            </a:r>
            <a:r>
              <a:rPr lang="fr-FR" sz="3200" b="1" dirty="0">
                <a:solidFill>
                  <a:srgbClr val="3494BA">
                    <a:lumMod val="50000"/>
                  </a:srgbClr>
                </a:solidFill>
                <a:latin typeface="Corbel" panose="020B0503020204020204" pitchFamily="34" charset="0"/>
              </a:rPr>
              <a:t>		</a:t>
            </a:r>
            <a:r>
              <a:rPr lang="fr-FR" sz="1632" b="1" dirty="0">
                <a:latin typeface="Corbel" panose="020B0503020204020204" pitchFamily="34" charset="0"/>
              </a:rPr>
              <a:t>						</a:t>
            </a: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
        <p:nvSpPr>
          <p:cNvPr id="4" name="Rectangle à coins arrondis 12">
            <a:extLst>
              <a:ext uri="{FF2B5EF4-FFF2-40B4-BE49-F238E27FC236}">
                <a16:creationId xmlns:a16="http://schemas.microsoft.com/office/drawing/2014/main" id="{5C88F96D-36CC-4BF7-AAC4-3DB40E6EA14C}"/>
              </a:ext>
            </a:extLst>
          </p:cNvPr>
          <p:cNvSpPr/>
          <p:nvPr/>
        </p:nvSpPr>
        <p:spPr>
          <a:xfrm>
            <a:off x="2436234" y="3164541"/>
            <a:ext cx="7319532" cy="1044269"/>
          </a:xfrm>
          <a:prstGeom prst="round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64" b="1" dirty="0">
                <a:solidFill>
                  <a:prstClr val="white"/>
                </a:solidFill>
              </a:rPr>
              <a:t>Merci de votre attention</a:t>
            </a:r>
            <a:endParaRPr lang="fr-FR" sz="1632" dirty="0"/>
          </a:p>
        </p:txBody>
      </p:sp>
    </p:spTree>
    <p:extLst>
      <p:ext uri="{BB962C8B-B14F-4D97-AF65-F5344CB8AC3E}">
        <p14:creationId xmlns:p14="http://schemas.microsoft.com/office/powerpoint/2010/main" val="94365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3898" r="24347"/>
          <a:stretch/>
        </p:blipFill>
        <p:spPr>
          <a:xfrm>
            <a:off x="8583718" y="4478300"/>
            <a:ext cx="3597010" cy="2379701"/>
          </a:xfrm>
          <a:prstGeom prst="rect">
            <a:avLst/>
          </a:prstGeom>
        </p:spPr>
      </p:pic>
      <p:cxnSp>
        <p:nvCxnSpPr>
          <p:cNvPr id="6" name="Straight Connector 8"/>
          <p:cNvCxnSpPr/>
          <p:nvPr/>
        </p:nvCxnSpPr>
        <p:spPr>
          <a:xfrm>
            <a:off x="5973834" y="3689818"/>
            <a:ext cx="1" cy="2459909"/>
          </a:xfrm>
          <a:prstGeom prst="line">
            <a:avLst/>
          </a:prstGeom>
          <a:ln w="19050">
            <a:solidFill>
              <a:srgbClr val="BFBFBF"/>
            </a:solidFill>
            <a:prstDash val="sysDash"/>
            <a:bevel/>
          </a:ln>
        </p:spPr>
      </p:cxnSp>
      <p:cxnSp>
        <p:nvCxnSpPr>
          <p:cNvPr id="9" name="Straight Connector 25"/>
          <p:cNvCxnSpPr/>
          <p:nvPr/>
        </p:nvCxnSpPr>
        <p:spPr>
          <a:xfrm>
            <a:off x="6147529" y="4606658"/>
            <a:ext cx="4582973" cy="0"/>
          </a:xfrm>
          <a:prstGeom prst="line">
            <a:avLst/>
          </a:prstGeom>
          <a:ln w="31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32"/>
          <p:cNvCxnSpPr/>
          <p:nvPr/>
        </p:nvCxnSpPr>
        <p:spPr>
          <a:xfrm rot="10800000">
            <a:off x="1254527" y="4606543"/>
            <a:ext cx="4582973" cy="0"/>
          </a:xfrm>
          <a:prstGeom prst="line">
            <a:avLst/>
          </a:prstGeom>
          <a:ln w="3175">
            <a:solidFill>
              <a:schemeClr val="accent5"/>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35"/>
          <p:cNvSpPr txBox="1"/>
          <p:nvPr/>
        </p:nvSpPr>
        <p:spPr>
          <a:xfrm>
            <a:off x="6956124" y="4665942"/>
            <a:ext cx="4326152" cy="1200329"/>
          </a:xfrm>
          <a:prstGeom prst="rect">
            <a:avLst/>
          </a:prstGeom>
          <a:noFill/>
        </p:spPr>
        <p:txBody>
          <a:bodyPr wrap="square" rtlCol="0">
            <a:spAutoFit/>
          </a:bodyPr>
          <a:lstStyle/>
          <a:p>
            <a:r>
              <a:rPr lang="fr-FR" b="1" dirty="0">
                <a:latin typeface="Corbel" panose="020B0503020204020204" pitchFamily="34" charset="0"/>
              </a:rPr>
              <a:t>Réhabilitation de centres publics de formation professionnelle et leur reconversion d’un modèle de gestion classique en un modèle de gestion en PPP</a:t>
            </a:r>
          </a:p>
        </p:txBody>
      </p:sp>
      <p:sp>
        <p:nvSpPr>
          <p:cNvPr id="12" name="TextBox 60"/>
          <p:cNvSpPr txBox="1"/>
          <p:nvPr/>
        </p:nvSpPr>
        <p:spPr>
          <a:xfrm>
            <a:off x="1604615" y="4693023"/>
            <a:ext cx="4441195" cy="1169551"/>
          </a:xfrm>
          <a:prstGeom prst="rect">
            <a:avLst/>
          </a:prstGeom>
          <a:noFill/>
        </p:spPr>
        <p:txBody>
          <a:bodyPr wrap="square" rtlCol="0">
            <a:spAutoFit/>
          </a:bodyPr>
          <a:lstStyle/>
          <a:p>
            <a:pPr algn="just"/>
            <a:r>
              <a:rPr lang="fr-FR" b="1" dirty="0">
                <a:latin typeface="Corbel" panose="020B0503020204020204" pitchFamily="34" charset="0"/>
              </a:rPr>
              <a:t>Création ou extension de centres de formation professionnelle gérés dans le cadre de partenariats public-privé (PPP)</a:t>
            </a:r>
          </a:p>
          <a:p>
            <a:pPr algn="just"/>
            <a:endParaRPr lang="en-US" sz="1600" dirty="0">
              <a:latin typeface="Corbel" panose="020B0503020204020204" pitchFamily="34" charset="0"/>
            </a:endParaRPr>
          </a:p>
        </p:txBody>
      </p:sp>
      <p:sp>
        <p:nvSpPr>
          <p:cNvPr id="13" name="Shape 2554"/>
          <p:cNvSpPr/>
          <p:nvPr/>
        </p:nvSpPr>
        <p:spPr>
          <a:xfrm>
            <a:off x="5776751" y="5290810"/>
            <a:ext cx="370777" cy="337071"/>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defTabSz="2285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4" name="Shape 2587"/>
          <p:cNvSpPr/>
          <p:nvPr/>
        </p:nvSpPr>
        <p:spPr>
          <a:xfrm>
            <a:off x="460441" y="2832704"/>
            <a:ext cx="281194" cy="24954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defTabSz="2285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5" name="Shape 2545"/>
          <p:cNvSpPr/>
          <p:nvPr/>
        </p:nvSpPr>
        <p:spPr>
          <a:xfrm>
            <a:off x="5853567" y="2912275"/>
            <a:ext cx="339623" cy="339623"/>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defTabSz="2285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16" name="Shape 2604"/>
          <p:cNvSpPr/>
          <p:nvPr/>
        </p:nvSpPr>
        <p:spPr>
          <a:xfrm>
            <a:off x="5811087" y="4359366"/>
            <a:ext cx="302106" cy="24717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5" tIns="19045" rIns="19045" bIns="19045" anchor="ctr"/>
          <a:lstStyle/>
          <a:p>
            <a:pPr defTabSz="22851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17" name="Image 51"/>
          <p:cNvPicPr>
            <a:picLocks noChangeAspect="1"/>
          </p:cNvPicPr>
          <p:nvPr/>
        </p:nvPicPr>
        <p:blipFill rotWithShape="1">
          <a:blip r:embed="rId3"/>
          <a:srcRect l="5818" t="8398" r="79661" b="79297"/>
          <a:stretch/>
        </p:blipFill>
        <p:spPr>
          <a:xfrm>
            <a:off x="5129059" y="2981732"/>
            <a:ext cx="1689549" cy="742985"/>
          </a:xfrm>
          <a:prstGeom prst="rect">
            <a:avLst/>
          </a:prstGeom>
        </p:spPr>
      </p:pic>
      <p:sp>
        <p:nvSpPr>
          <p:cNvPr id="19" name="Shape 1203"/>
          <p:cNvSpPr/>
          <p:nvPr/>
        </p:nvSpPr>
        <p:spPr>
          <a:xfrm rot="16200000">
            <a:off x="724385" y="4131594"/>
            <a:ext cx="977898" cy="949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6"/>
          </a:solidFill>
          <a:ln w="12700" cap="flat">
            <a:noFill/>
            <a:miter lim="400000"/>
          </a:ln>
          <a:effectLst/>
        </p:spPr>
        <p:txBody>
          <a:bodyPr wrap="square" lIns="45717" tIns="45717" rIns="45717" bIns="45717" numCol="1" anchor="ctr">
            <a:noAutofit/>
          </a:bodyPr>
          <a:lstStyle/>
          <a:p>
            <a:pPr algn="ctr">
              <a:defRPr sz="2800" b="1">
                <a:solidFill>
                  <a:srgbClr val="1F4E79"/>
                </a:solidFill>
                <a:latin typeface="Helvetica"/>
                <a:ea typeface="Helvetica"/>
                <a:cs typeface="Helvetica"/>
                <a:sym typeface="Helvetica"/>
              </a:defRPr>
            </a:pPr>
            <a:endParaRPr sz="2800">
              <a:latin typeface="+mj-lt"/>
            </a:endParaRPr>
          </a:p>
        </p:txBody>
      </p:sp>
      <p:sp>
        <p:nvSpPr>
          <p:cNvPr id="20" name="Shape 1203"/>
          <p:cNvSpPr/>
          <p:nvPr/>
        </p:nvSpPr>
        <p:spPr>
          <a:xfrm rot="16200000">
            <a:off x="6008889" y="4131594"/>
            <a:ext cx="977898" cy="949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chemeClr val="accent6"/>
          </a:solidFill>
          <a:ln w="12700" cap="flat">
            <a:noFill/>
            <a:miter lim="400000"/>
          </a:ln>
          <a:effectLst/>
        </p:spPr>
        <p:txBody>
          <a:bodyPr wrap="square" lIns="45717" tIns="45717" rIns="45717" bIns="45717" numCol="1" anchor="ctr">
            <a:noAutofit/>
          </a:bodyPr>
          <a:lstStyle/>
          <a:p>
            <a:pPr algn="ctr">
              <a:defRPr sz="2800" b="1">
                <a:solidFill>
                  <a:srgbClr val="1F4E79"/>
                </a:solidFill>
                <a:latin typeface="Helvetica"/>
                <a:ea typeface="Helvetica"/>
                <a:cs typeface="Helvetica"/>
                <a:sym typeface="Helvetica"/>
              </a:defRPr>
            </a:pPr>
            <a:endParaRPr sz="2800">
              <a:latin typeface="+mj-lt"/>
            </a:endParaRPr>
          </a:p>
        </p:txBody>
      </p:sp>
      <p:sp>
        <p:nvSpPr>
          <p:cNvPr id="32" name="Ellipse 8"/>
          <p:cNvSpPr/>
          <p:nvPr/>
        </p:nvSpPr>
        <p:spPr>
          <a:xfrm>
            <a:off x="601039" y="2062555"/>
            <a:ext cx="10226538" cy="72385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32" b="1" dirty="0">
                <a:solidFill>
                  <a:schemeClr val="tx1"/>
                </a:solidFill>
                <a:latin typeface="Corbel" panose="020B0503020204020204" pitchFamily="34" charset="0"/>
              </a:rPr>
              <a:t>Budget : 110,5 millions de USD (dont 30 millions de $ du Gouvernement)</a:t>
            </a:r>
          </a:p>
          <a:p>
            <a:pPr algn="ctr"/>
            <a:r>
              <a:rPr lang="fr-FR" b="1" dirty="0">
                <a:solidFill>
                  <a:schemeClr val="tx1"/>
                </a:solidFill>
                <a:latin typeface="Corbel" panose="020B0503020204020204" pitchFamily="34" charset="0"/>
              </a:rPr>
              <a:t>2 composantes:</a:t>
            </a:r>
          </a:p>
          <a:p>
            <a:pPr algn="ctr"/>
            <a:r>
              <a:rPr lang="fr-FR" b="1" dirty="0">
                <a:solidFill>
                  <a:schemeClr val="tx1"/>
                </a:solidFill>
                <a:latin typeface="Corbel" panose="020B0503020204020204" pitchFamily="34" charset="0"/>
              </a:rPr>
              <a:t>1</a:t>
            </a:r>
            <a:r>
              <a:rPr lang="fr-FR" b="1" baseline="30000" dirty="0">
                <a:solidFill>
                  <a:schemeClr val="tx1"/>
                </a:solidFill>
                <a:latin typeface="Corbel" panose="020B0503020204020204" pitchFamily="34" charset="0"/>
              </a:rPr>
              <a:t>ère</a:t>
            </a:r>
            <a:r>
              <a:rPr lang="fr-FR" b="1" dirty="0">
                <a:solidFill>
                  <a:schemeClr val="tx1"/>
                </a:solidFill>
                <a:latin typeface="Corbel" panose="020B0503020204020204" pitchFamily="34" charset="0"/>
              </a:rPr>
              <a:t> composante: Mise en place d’une offre de formation professionnelle tirée par la demande du secteur privé</a:t>
            </a:r>
          </a:p>
          <a:p>
            <a:pPr algn="ctr"/>
            <a:r>
              <a:rPr lang="fr-FR" b="1" dirty="0">
                <a:solidFill>
                  <a:schemeClr val="tx1"/>
                </a:solidFill>
                <a:latin typeface="Corbel" panose="020B0503020204020204" pitchFamily="34" charset="0"/>
              </a:rPr>
              <a:t>2</a:t>
            </a:r>
            <a:r>
              <a:rPr lang="fr-FR" b="1" baseline="30000" dirty="0">
                <a:solidFill>
                  <a:schemeClr val="tx1"/>
                </a:solidFill>
                <a:latin typeface="Corbel" panose="020B0503020204020204" pitchFamily="34" charset="0"/>
              </a:rPr>
              <a:t>ème</a:t>
            </a:r>
            <a:r>
              <a:rPr lang="fr-FR" b="1" dirty="0">
                <a:solidFill>
                  <a:schemeClr val="tx1"/>
                </a:solidFill>
                <a:latin typeface="Corbel" panose="020B0503020204020204" pitchFamily="34" charset="0"/>
              </a:rPr>
              <a:t> composante: Appui à la réforme de la formation professionnelle </a:t>
            </a:r>
          </a:p>
          <a:p>
            <a:pPr algn="ctr"/>
            <a:endParaRPr lang="fr-FR" sz="1632" b="1" dirty="0">
              <a:solidFill>
                <a:schemeClr val="tx1"/>
              </a:solidFill>
              <a:latin typeface="Corbel" panose="020B0503020204020204" pitchFamily="34" charset="0"/>
            </a:endParaRPr>
          </a:p>
        </p:txBody>
      </p:sp>
      <p:sp>
        <p:nvSpPr>
          <p:cNvPr id="5" name="Rectangle 4"/>
          <p:cNvSpPr/>
          <p:nvPr/>
        </p:nvSpPr>
        <p:spPr>
          <a:xfrm>
            <a:off x="5039174" y="3671947"/>
            <a:ext cx="2762936" cy="369332"/>
          </a:xfrm>
          <a:prstGeom prst="rect">
            <a:avLst/>
          </a:prstGeom>
        </p:spPr>
        <p:txBody>
          <a:bodyPr wrap="none">
            <a:spAutoFit/>
          </a:bodyPr>
          <a:lstStyle/>
          <a:p>
            <a:r>
              <a:rPr lang="fr-FR" sz="1270" b="1" dirty="0">
                <a:solidFill>
                  <a:schemeClr val="tx2"/>
                </a:solidFill>
                <a:latin typeface="Corbel" panose="020B0503020204020204" pitchFamily="34" charset="0"/>
              </a:rPr>
              <a:t>(</a:t>
            </a:r>
            <a:r>
              <a:rPr lang="fr-FR" b="1" dirty="0">
                <a:solidFill>
                  <a:schemeClr val="tx2"/>
                </a:solidFill>
                <a:latin typeface="Corbel" panose="020B0503020204020204" pitchFamily="34" charset="0"/>
              </a:rPr>
              <a:t>103,72 millions de dollars</a:t>
            </a:r>
            <a:r>
              <a:rPr lang="fr-FR" sz="1270" b="1" dirty="0">
                <a:solidFill>
                  <a:schemeClr val="tx2"/>
                </a:solidFill>
                <a:latin typeface="Corbel" panose="020B0503020204020204" pitchFamily="34" charset="0"/>
              </a:rPr>
              <a:t>)</a:t>
            </a:r>
            <a:endParaRPr lang="fr-FR" sz="1270" dirty="0">
              <a:solidFill>
                <a:schemeClr val="tx2"/>
              </a:solidFill>
            </a:endParaRPr>
          </a:p>
        </p:txBody>
      </p:sp>
      <p:sp>
        <p:nvSpPr>
          <p:cNvPr id="7" name="Slide Number Placeholder 6"/>
          <p:cNvSpPr>
            <a:spLocks noGrp="1"/>
          </p:cNvSpPr>
          <p:nvPr>
            <p:ph type="sldNum" sz="quarter" idx="4294967295"/>
          </p:nvPr>
        </p:nvSpPr>
        <p:spPr/>
        <p:txBody>
          <a:bodyPr/>
          <a:lstStyle/>
          <a:p>
            <a:fld id="{B6F15528-21DE-4FAA-801E-634DDDAF4B2B}" type="slidenum">
              <a:rPr lang="fr-FR" smtClean="0"/>
              <a:t>6</a:t>
            </a:fld>
            <a:endParaRPr lang="fr-FR"/>
          </a:p>
        </p:txBody>
      </p:sp>
      <p:sp>
        <p:nvSpPr>
          <p:cNvPr id="22" name="Rectangle 21"/>
          <p:cNvSpPr/>
          <p:nvPr/>
        </p:nvSpPr>
        <p:spPr>
          <a:xfrm>
            <a:off x="240" y="1"/>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Aperçu sur le fonds CHARAKA </a:t>
            </a:r>
          </a:p>
        </p:txBody>
      </p:sp>
      <p:sp>
        <p:nvSpPr>
          <p:cNvPr id="24" name="Parallelogram 84"/>
          <p:cNvSpPr/>
          <p:nvPr/>
        </p:nvSpPr>
        <p:spPr>
          <a:xfrm>
            <a:off x="1204969" y="1176334"/>
            <a:ext cx="9990930" cy="466413"/>
          </a:xfrm>
          <a:prstGeom prst="parallelogram">
            <a:avLst>
              <a:gd name="adj" fmla="val 342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76" b="1" dirty="0">
                <a:solidFill>
                  <a:schemeClr val="bg1"/>
                </a:solidFill>
                <a:latin typeface="Corbel" panose="020B0503020204020204"/>
              </a:rPr>
              <a:t>Activité « formation professionnelle »</a:t>
            </a:r>
          </a:p>
        </p:txBody>
      </p:sp>
    </p:spTree>
    <p:extLst>
      <p:ext uri="{BB962C8B-B14F-4D97-AF65-F5344CB8AC3E}">
        <p14:creationId xmlns:p14="http://schemas.microsoft.com/office/powerpoint/2010/main" val="202390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B6F15528-21DE-4FAA-801E-634DDDAF4B2B}" type="slidenum">
              <a:rPr lang="fr-FR" smtClean="0"/>
              <a:t>7</a:t>
            </a:fld>
            <a:endParaRPr lang="fr-FR"/>
          </a:p>
        </p:txBody>
      </p:sp>
      <p:sp>
        <p:nvSpPr>
          <p:cNvPr id="95" name="Rectangle 94"/>
          <p:cNvSpPr/>
          <p:nvPr/>
        </p:nvSpPr>
        <p:spPr>
          <a:xfrm>
            <a:off x="240" y="1"/>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600" b="1" dirty="0">
                <a:solidFill>
                  <a:schemeClr val="bg1"/>
                </a:solidFill>
                <a:latin typeface="Corbel" panose="020B0503020204020204" pitchFamily="34" charset="0"/>
                <a:cs typeface="Sakkal Majalla" panose="02000000000000000000" pitchFamily="2" charset="-78"/>
              </a:rPr>
              <a:t>Aperçu sur les projets financés par le fonds CHARAKA </a:t>
            </a:r>
          </a:p>
        </p:txBody>
      </p:sp>
      <p:sp>
        <p:nvSpPr>
          <p:cNvPr id="3" name="ZoneTexte 2"/>
          <p:cNvSpPr txBox="1"/>
          <p:nvPr/>
        </p:nvSpPr>
        <p:spPr>
          <a:xfrm>
            <a:off x="241" y="1463896"/>
            <a:ext cx="4933710" cy="2554545"/>
          </a:xfrm>
          <a:prstGeom prst="rect">
            <a:avLst/>
          </a:prstGeom>
          <a:noFill/>
        </p:spPr>
        <p:txBody>
          <a:bodyPr wrap="square" rtlCol="0">
            <a:spAutoFit/>
          </a:bodyPr>
          <a:lstStyle/>
          <a:p>
            <a:pPr marL="285750" indent="-285750">
              <a:buFont typeface="Wingdings" panose="05000000000000000000" pitchFamily="2" charset="2"/>
              <a:buChar char="Ø"/>
            </a:pPr>
            <a:r>
              <a:rPr lang="fr-FR" sz="2000" dirty="0">
                <a:latin typeface="Calibri" panose="020F0502020204030204" pitchFamily="34" charset="0"/>
                <a:cs typeface="Calibri" panose="020F0502020204030204" pitchFamily="34" charset="0"/>
              </a:rPr>
              <a:t>15 projets sont retenus pour le financement du fonds </a:t>
            </a:r>
            <a:r>
              <a:rPr lang="fr-FR" sz="2000" dirty="0" err="1">
                <a:latin typeface="Calibri" panose="020F0502020204030204" pitchFamily="34" charset="0"/>
                <a:cs typeface="Calibri" panose="020F0502020204030204" pitchFamily="34" charset="0"/>
              </a:rPr>
              <a:t>charaka</a:t>
            </a:r>
            <a:r>
              <a:rPr lang="fr-FR" sz="2000" dirty="0">
                <a:latin typeface="Calibri" panose="020F0502020204030204" pitchFamily="34" charset="0"/>
                <a:cs typeface="Calibri" panose="020F0502020204030204" pitchFamily="34" charset="0"/>
              </a:rPr>
              <a:t> :</a:t>
            </a:r>
          </a:p>
          <a:p>
            <a:endParaRPr lang="fr-FR" sz="2000" dirty="0">
              <a:latin typeface="Calibri" panose="020F0502020204030204" pitchFamily="34" charset="0"/>
              <a:cs typeface="Calibri" panose="020F0502020204030204" pitchFamily="34" charset="0"/>
            </a:endParaRPr>
          </a:p>
          <a:p>
            <a:pPr marL="895350" lvl="2" indent="-342900">
              <a:buFont typeface="Wingdings" panose="05000000000000000000" pitchFamily="2" charset="2"/>
              <a:buChar char="ü"/>
              <a:tabLst>
                <a:tab pos="266700" algn="l"/>
              </a:tabLst>
            </a:pPr>
            <a:r>
              <a:rPr lang="fr-FR" sz="2000" dirty="0">
                <a:latin typeface="Calibri" panose="020F0502020204030204" pitchFamily="34" charset="0"/>
                <a:cs typeface="Calibri" panose="020F0502020204030204" pitchFamily="34" charset="0"/>
              </a:rPr>
              <a:t>9 projets de création de centres de formation professionnelle;</a:t>
            </a:r>
          </a:p>
          <a:p>
            <a:pPr marL="895350" lvl="2" indent="-342900">
              <a:buFont typeface="Wingdings" panose="05000000000000000000" pitchFamily="2" charset="2"/>
              <a:buChar char="ü"/>
              <a:tabLst>
                <a:tab pos="266700" algn="l"/>
              </a:tabLst>
            </a:pPr>
            <a:r>
              <a:rPr lang="fr-FR" sz="2000" dirty="0">
                <a:latin typeface="Calibri" panose="020F0502020204030204" pitchFamily="34" charset="0"/>
                <a:cs typeface="Calibri" panose="020F0502020204030204" pitchFamily="34" charset="0"/>
              </a:rPr>
              <a:t>7 projets d’extension/reconversion des centres de formation professionnelle</a:t>
            </a:r>
          </a:p>
        </p:txBody>
      </p:sp>
      <p:pic>
        <p:nvPicPr>
          <p:cNvPr id="67" name="Image 66" descr="C:\Users\Administrateur\Desktop\Répartition des projets  par ville au Maroc V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7349" y="1273396"/>
            <a:ext cx="6454151" cy="5417450"/>
          </a:xfrm>
          <a:prstGeom prst="rect">
            <a:avLst/>
          </a:prstGeom>
          <a:noFill/>
          <a:ln>
            <a:noFill/>
          </a:ln>
        </p:spPr>
      </p:pic>
      <p:sp>
        <p:nvSpPr>
          <p:cNvPr id="4" name="ZoneTexte 3"/>
          <p:cNvSpPr txBox="1"/>
          <p:nvPr/>
        </p:nvSpPr>
        <p:spPr>
          <a:xfrm>
            <a:off x="247650" y="4267200"/>
            <a:ext cx="4686301" cy="2308324"/>
          </a:xfrm>
          <a:prstGeom prst="rect">
            <a:avLst/>
          </a:prstGeom>
          <a:noFill/>
        </p:spPr>
        <p:txBody>
          <a:bodyPr wrap="square" rtlCol="0">
            <a:spAutoFit/>
          </a:bodyPr>
          <a:lstStyle/>
          <a:p>
            <a:r>
              <a:rPr lang="fr-FR" dirty="0"/>
              <a:t>Consistance des projets :</a:t>
            </a:r>
          </a:p>
          <a:p>
            <a:pPr marL="285750" indent="-285750">
              <a:buFont typeface="Wingdings" panose="05000000000000000000" pitchFamily="2" charset="2"/>
              <a:buChar char="ü"/>
            </a:pPr>
            <a:r>
              <a:rPr lang="fr-FR" dirty="0"/>
              <a:t>Terrain;</a:t>
            </a:r>
          </a:p>
          <a:p>
            <a:pPr marL="285750" indent="-285750">
              <a:buFont typeface="Wingdings" panose="05000000000000000000" pitchFamily="2" charset="2"/>
              <a:buChar char="ü"/>
            </a:pPr>
            <a:r>
              <a:rPr lang="fr-FR" dirty="0"/>
              <a:t>Etudes liées à la construction (architecturales et technique);</a:t>
            </a:r>
          </a:p>
          <a:p>
            <a:pPr marL="285750" indent="-285750">
              <a:buFont typeface="Wingdings" panose="05000000000000000000" pitchFamily="2" charset="2"/>
              <a:buChar char="ü"/>
            </a:pPr>
            <a:r>
              <a:rPr lang="fr-FR" dirty="0"/>
              <a:t>Travaux de construction;</a:t>
            </a:r>
          </a:p>
          <a:p>
            <a:pPr marL="285750" indent="-285750">
              <a:buFont typeface="Wingdings" panose="05000000000000000000" pitchFamily="2" charset="2"/>
              <a:buChar char="ü"/>
            </a:pPr>
            <a:r>
              <a:rPr lang="fr-FR" dirty="0"/>
              <a:t>Assistance technique;</a:t>
            </a:r>
          </a:p>
          <a:p>
            <a:pPr marL="285750" indent="-285750">
              <a:buFont typeface="Wingdings" panose="05000000000000000000" pitchFamily="2" charset="2"/>
              <a:buChar char="ü"/>
            </a:pPr>
            <a:r>
              <a:rPr lang="fr-FR" dirty="0"/>
              <a:t>Equipement;</a:t>
            </a:r>
          </a:p>
          <a:p>
            <a:pPr marL="285750" indent="-285750">
              <a:buFont typeface="Wingdings" panose="05000000000000000000" pitchFamily="2" charset="2"/>
              <a:buChar char="ü"/>
            </a:pPr>
            <a:r>
              <a:rPr lang="fr-FR" dirty="0"/>
              <a:t>Démarrage et fonctionnement des centres</a:t>
            </a:r>
          </a:p>
        </p:txBody>
      </p:sp>
    </p:spTree>
    <p:extLst>
      <p:ext uri="{BB962C8B-B14F-4D97-AF65-F5344CB8AC3E}">
        <p14:creationId xmlns:p14="http://schemas.microsoft.com/office/powerpoint/2010/main" val="91736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8</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0" y="2476984"/>
            <a:ext cx="12191521" cy="13536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Lot 6 : Réhabilitation et extension de l’Institut Supérieur du Bâtiment ISB à Casablanca (CFP28)</a:t>
            </a:r>
          </a:p>
        </p:txBody>
      </p:sp>
    </p:spTree>
    <p:extLst>
      <p:ext uri="{BB962C8B-B14F-4D97-AF65-F5344CB8AC3E}">
        <p14:creationId xmlns:p14="http://schemas.microsoft.com/office/powerpoint/2010/main" val="52285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ChangeArrowheads="1"/>
          </p:cNvSpPr>
          <p:nvPr/>
        </p:nvSpPr>
        <p:spPr bwMode="auto">
          <a:xfrm>
            <a:off x="4038600" y="2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0" name="Rectangle 23"/>
          <p:cNvSpPr>
            <a:spLocks noChangeArrowheads="1"/>
          </p:cNvSpPr>
          <p:nvPr/>
        </p:nvSpPr>
        <p:spPr bwMode="auto">
          <a:xfrm>
            <a:off x="4038600" y="805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Espace réservé du numéro de diapositive 7"/>
          <p:cNvSpPr>
            <a:spLocks noGrp="1"/>
          </p:cNvSpPr>
          <p:nvPr>
            <p:ph type="sldNum" sz="quarter" idx="12"/>
          </p:nvPr>
        </p:nvSpPr>
        <p:spPr/>
        <p:txBody>
          <a:bodyPr/>
          <a:lstStyle/>
          <a:p>
            <a:fld id="{D57F1E4F-1CFF-5643-939E-217C01CDF565}" type="slidenum">
              <a:rPr lang="en-US" smtClean="0"/>
              <a:pPr/>
              <a:t>9</a:t>
            </a:fld>
            <a:endParaRPr lang="en-US" dirty="0"/>
          </a:p>
        </p:txBody>
      </p:sp>
      <p:sp>
        <p:nvSpPr>
          <p:cNvPr id="40" name="Rectangle 39">
            <a:extLst>
              <a:ext uri="{FF2B5EF4-FFF2-40B4-BE49-F238E27FC236}">
                <a16:creationId xmlns:a16="http://schemas.microsoft.com/office/drawing/2014/main" id="{03733483-1352-4728-9E06-B95DE5C87FC0}"/>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Volet Technique : </a:t>
            </a:r>
            <a:r>
              <a:rPr lang="fr-FR" sz="2902" b="1" dirty="0">
                <a:solidFill>
                  <a:srgbClr val="FFC000"/>
                </a:solidFill>
              </a:rPr>
              <a:t>Lot 6</a:t>
            </a:r>
          </a:p>
        </p:txBody>
      </p:sp>
      <p:pic>
        <p:nvPicPr>
          <p:cNvPr id="2" name="Image 1"/>
          <p:cNvPicPr>
            <a:picLocks noChangeAspect="1"/>
          </p:cNvPicPr>
          <p:nvPr/>
        </p:nvPicPr>
        <p:blipFill>
          <a:blip r:embed="rId2"/>
          <a:stretch>
            <a:fillRect/>
          </a:stretch>
        </p:blipFill>
        <p:spPr>
          <a:xfrm>
            <a:off x="1992573" y="1050292"/>
            <a:ext cx="8206854" cy="5079452"/>
          </a:xfrm>
          <a:prstGeom prst="rect">
            <a:avLst/>
          </a:prstGeom>
        </p:spPr>
      </p:pic>
    </p:spTree>
    <p:extLst>
      <p:ext uri="{BB962C8B-B14F-4D97-AF65-F5344CB8AC3E}">
        <p14:creationId xmlns:p14="http://schemas.microsoft.com/office/powerpoint/2010/main" val="152361249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8214</TotalTime>
  <Words>4102</Words>
  <Application>Microsoft Office PowerPoint</Application>
  <PresentationFormat>Grand écran</PresentationFormat>
  <Paragraphs>498</Paragraphs>
  <Slides>58</Slides>
  <Notes>14</Notes>
  <HiddenSlides>0</HiddenSlides>
  <MMClips>0</MMClips>
  <ScaleCrop>false</ScaleCrop>
  <HeadingPairs>
    <vt:vector size="6" baseType="variant">
      <vt:variant>
        <vt:lpstr>Polices utilisées</vt:lpstr>
      </vt:variant>
      <vt:variant>
        <vt:i4>21</vt:i4>
      </vt:variant>
      <vt:variant>
        <vt:lpstr>Thème</vt:lpstr>
      </vt:variant>
      <vt:variant>
        <vt:i4>3</vt:i4>
      </vt:variant>
      <vt:variant>
        <vt:lpstr>Titres des diapositives</vt:lpstr>
      </vt:variant>
      <vt:variant>
        <vt:i4>58</vt:i4>
      </vt:variant>
    </vt:vector>
  </HeadingPairs>
  <TitlesOfParts>
    <vt:vector size="82" baseType="lpstr">
      <vt:lpstr>SimSun</vt:lpstr>
      <vt:lpstr>Arial</vt:lpstr>
      <vt:lpstr>Arial-BoldMT</vt:lpstr>
      <vt:lpstr>Berlin Sans FB Demi</vt:lpstr>
      <vt:lpstr>Calibri</vt:lpstr>
      <vt:lpstr>Calibri Light</vt:lpstr>
      <vt:lpstr>Calisto MT</vt:lpstr>
      <vt:lpstr>Corbel</vt:lpstr>
      <vt:lpstr>Franklin Gothic Medium Cond</vt:lpstr>
      <vt:lpstr>Gill Sans</vt:lpstr>
      <vt:lpstr>Helvetica</vt:lpstr>
      <vt:lpstr>inherit</vt:lpstr>
      <vt:lpstr>Roboto</vt:lpstr>
      <vt:lpstr>Sakkal Majalla</vt:lpstr>
      <vt:lpstr>Times New Roman</vt:lpstr>
      <vt:lpstr>Trebuchet MS</vt:lpstr>
      <vt:lpstr>Tw Cen MT</vt:lpstr>
      <vt:lpstr>Tw Cen MT Condensed</vt:lpstr>
      <vt:lpstr>Wingdings</vt:lpstr>
      <vt:lpstr>Wingdings 3</vt:lpstr>
      <vt:lpstr>خط مسعد المغربي</vt:lpstr>
      <vt:lpstr>1_Custom Design - Showeet</vt:lpstr>
      <vt:lpstr>TITLES</vt:lpstr>
      <vt:lpstr>Integral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Omar KSAR</cp:lastModifiedBy>
  <cp:revision>500</cp:revision>
  <cp:lastPrinted>2019-01-22T17:51:58Z</cp:lastPrinted>
  <dcterms:created xsi:type="dcterms:W3CDTF">2018-11-07T12:00:03Z</dcterms:created>
  <dcterms:modified xsi:type="dcterms:W3CDTF">2020-08-17T16:19:25Z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9269596</vt:lpwstr>
  </property>
  <property fmtid="{D5CDD505-2E9C-101B-9397-08002B2CF9AE}" name="NXPowerLiteSettings" pid="3">
    <vt:lpwstr>C7000400038000</vt:lpwstr>
  </property>
  <property fmtid="{D5CDD505-2E9C-101B-9397-08002B2CF9AE}" name="NXPowerLiteVersion" pid="4">
    <vt:lpwstr>S9.0.1</vt:lpwstr>
  </property>
</Properties>
</file>