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92" r:id="rId2"/>
    <p:sldMasterId id="2147483747" r:id="rId3"/>
  </p:sldMasterIdLst>
  <p:notesMasterIdLst>
    <p:notesMasterId r:id="rId33"/>
  </p:notesMasterIdLst>
  <p:sldIdLst>
    <p:sldId id="303" r:id="rId4"/>
    <p:sldId id="626" r:id="rId5"/>
    <p:sldId id="627" r:id="rId6"/>
    <p:sldId id="630" r:id="rId7"/>
    <p:sldId id="631" r:id="rId8"/>
    <p:sldId id="632" r:id="rId9"/>
    <p:sldId id="633" r:id="rId10"/>
    <p:sldId id="634" r:id="rId11"/>
    <p:sldId id="635" r:id="rId12"/>
    <p:sldId id="636" r:id="rId13"/>
    <p:sldId id="637" r:id="rId14"/>
    <p:sldId id="373" r:id="rId15"/>
    <p:sldId id="415" r:id="rId16"/>
    <p:sldId id="413" r:id="rId17"/>
    <p:sldId id="375" r:id="rId18"/>
    <p:sldId id="388" r:id="rId19"/>
    <p:sldId id="408" r:id="rId20"/>
    <p:sldId id="407" r:id="rId21"/>
    <p:sldId id="628" r:id="rId22"/>
    <p:sldId id="629" r:id="rId23"/>
    <p:sldId id="389" r:id="rId24"/>
    <p:sldId id="390" r:id="rId25"/>
    <p:sldId id="398" r:id="rId26"/>
    <p:sldId id="608" r:id="rId27"/>
    <p:sldId id="374" r:id="rId28"/>
    <p:sldId id="376" r:id="rId29"/>
    <p:sldId id="402" r:id="rId30"/>
    <p:sldId id="403" r:id="rId31"/>
    <p:sldId id="372" r:id="rId32"/>
  </p:sldIdLst>
  <p:sldSz cx="12192000" cy="6858000"/>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errafi Issami" initials="AI" lastIdx="1" clrIdx="0">
    <p:extLst>
      <p:ext uri="{19B8F6BF-5375-455C-9EA6-DF929625EA0E}">
        <p15:presenceInfo xmlns:p15="http://schemas.microsoft.com/office/powerpoint/2012/main" userId="S-1-5-21-1178779211-1430261201-1819217697-1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99FF"/>
    <a:srgbClr val="FFFFFF"/>
    <a:srgbClr val="8B2F0F"/>
    <a:srgbClr val="0066FF"/>
    <a:srgbClr val="006600"/>
    <a:srgbClr val="CCECFF"/>
    <a:srgbClr val="99CCFF"/>
    <a:srgbClr val="66CC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89529" autoAdjust="0"/>
  </p:normalViewPr>
  <p:slideViewPr>
    <p:cSldViewPr snapToGrid="0">
      <p:cViewPr varScale="1">
        <p:scale>
          <a:sx n="60" d="100"/>
          <a:sy n="60" d="100"/>
        </p:scale>
        <p:origin x="81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6733E0-F0F8-4A28-B198-28EE63E1EFFD}" type="doc">
      <dgm:prSet loTypeId="urn:microsoft.com/office/officeart/2005/8/layout/hList1" loCatId="list" qsTypeId="urn:microsoft.com/office/officeart/2005/8/quickstyle/simple1" qsCatId="simple" csTypeId="urn:microsoft.com/office/officeart/2005/8/colors/colorful1" csCatId="colorful" phldr="1"/>
      <dgm:spPr>
        <a:scene3d>
          <a:camera prst="orthographicFront">
            <a:rot lat="0" lon="0" rev="0"/>
          </a:camera>
          <a:lightRig rig="soft" dir="t">
            <a:rot lat="0" lon="0" rev="0"/>
          </a:lightRig>
        </a:scene3d>
      </dgm:spPr>
      <dgm:t>
        <a:bodyPr/>
        <a:lstStyle/>
        <a:p>
          <a:endParaRPr lang="fr-FR"/>
        </a:p>
      </dgm:t>
    </dgm:pt>
    <dgm:pt modelId="{BD2907E7-8964-4F52-A1BF-207C6ADD5429}">
      <dgm:prSet phldrT="[Texte]" custT="1"/>
      <dgm:spPr>
        <a:solidFill>
          <a:srgbClr val="8B2F0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2000" u="sng" dirty="0">
              <a:solidFill>
                <a:schemeClr val="bg1"/>
              </a:solidFill>
            </a:rPr>
            <a:t>Composante 1</a:t>
          </a:r>
        </a:p>
        <a:p>
          <a:r>
            <a:rPr lang="fr-FR" sz="2000" dirty="0"/>
            <a:t>Opération de </a:t>
          </a:r>
          <a:r>
            <a:rPr lang="fr-FR" sz="2000" dirty="0" err="1"/>
            <a:t>Melkisation</a:t>
          </a:r>
          <a:endParaRPr lang="fr-FR" sz="2000" dirty="0"/>
        </a:p>
      </dgm:t>
    </dgm:pt>
    <dgm:pt modelId="{ADECAD13-11A3-4DA0-8A6A-8570A4177209}" type="parTrans" cxnId="{69CAA57A-0197-426D-BB40-9BF3F099B14F}">
      <dgm:prSet/>
      <dgm:spPr/>
      <dgm:t>
        <a:bodyPr/>
        <a:lstStyle/>
        <a:p>
          <a:endParaRPr lang="fr-FR" sz="1600"/>
        </a:p>
      </dgm:t>
    </dgm:pt>
    <dgm:pt modelId="{86779EF8-1C4B-4A15-A9A7-FE0AB35A52D6}" type="sibTrans" cxnId="{69CAA57A-0197-426D-BB40-9BF3F099B14F}">
      <dgm:prSet/>
      <dgm:spPr/>
      <dgm:t>
        <a:bodyPr/>
        <a:lstStyle/>
        <a:p>
          <a:endParaRPr lang="fr-FR" sz="1600"/>
        </a:p>
      </dgm:t>
    </dgm:pt>
    <dgm:pt modelId="{7FB6258B-5650-4D9A-B7E6-00360792B90E}">
      <dgm:prSet phldrT="[Texte]" custT="1"/>
      <dgm:spPr>
        <a:solidFill>
          <a:schemeClr val="bg1">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fr-MA" sz="1800" dirty="0">
              <a:solidFill>
                <a:schemeClr val="tx2"/>
              </a:solidFill>
            </a:rPr>
            <a:t>Opération pilote de </a:t>
          </a:r>
          <a:r>
            <a:rPr lang="fr-MA" sz="1800" dirty="0" err="1">
              <a:solidFill>
                <a:schemeClr val="tx2"/>
              </a:solidFill>
            </a:rPr>
            <a:t>melkisation</a:t>
          </a:r>
          <a:r>
            <a:rPr lang="fr-MA" sz="1800" dirty="0">
              <a:solidFill>
                <a:schemeClr val="tx2"/>
              </a:solidFill>
            </a:rPr>
            <a:t> de près de 66.000 Ha de terres collectives situés dans les périmètres d’irrigation du Gharb et du Haouz.</a:t>
          </a:r>
          <a:endParaRPr lang="fr-FR" sz="1800" dirty="0">
            <a:solidFill>
              <a:schemeClr val="tx2"/>
            </a:solidFill>
          </a:endParaRPr>
        </a:p>
      </dgm:t>
    </dgm:pt>
    <dgm:pt modelId="{0F436109-1499-4AF4-9CB7-B2B843C6F051}" type="parTrans" cxnId="{7CCA4A49-64F0-47BE-8587-E162EF50EE49}">
      <dgm:prSet/>
      <dgm:spPr/>
      <dgm:t>
        <a:bodyPr/>
        <a:lstStyle/>
        <a:p>
          <a:endParaRPr lang="fr-FR" sz="1600"/>
        </a:p>
      </dgm:t>
    </dgm:pt>
    <dgm:pt modelId="{8E9E099E-B682-4EDB-96BC-57E02FDBAA84}" type="sibTrans" cxnId="{7CCA4A49-64F0-47BE-8587-E162EF50EE49}">
      <dgm:prSet/>
      <dgm:spPr/>
      <dgm:t>
        <a:bodyPr/>
        <a:lstStyle/>
        <a:p>
          <a:endParaRPr lang="fr-FR" sz="1600"/>
        </a:p>
      </dgm:t>
    </dgm:pt>
    <dgm:pt modelId="{F6B3ABA3-1D82-42D5-95A2-236F82233182}">
      <dgm:prSet phldrT="[Texte]" custT="1"/>
      <dgm:spPr>
        <a:solidFill>
          <a:srgbClr val="8B2F0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2000" u="sng" dirty="0"/>
            <a:t>Composante 2</a:t>
          </a:r>
        </a:p>
        <a:p>
          <a:r>
            <a:rPr lang="fr-FR" sz="2000" dirty="0"/>
            <a:t>Mesures d’accompagnement </a:t>
          </a:r>
        </a:p>
      </dgm:t>
    </dgm:pt>
    <dgm:pt modelId="{5B4B75C4-746E-4714-BEE1-A9A4D9B7E8ED}" type="parTrans" cxnId="{CB95940F-D41F-4BBA-8885-8845B683AEA3}">
      <dgm:prSet/>
      <dgm:spPr/>
      <dgm:t>
        <a:bodyPr/>
        <a:lstStyle/>
        <a:p>
          <a:endParaRPr lang="fr-FR" sz="1600"/>
        </a:p>
      </dgm:t>
    </dgm:pt>
    <dgm:pt modelId="{35531344-AE45-4708-9353-F8073486A247}" type="sibTrans" cxnId="{CB95940F-D41F-4BBA-8885-8845B683AEA3}">
      <dgm:prSet/>
      <dgm:spPr/>
      <dgm:t>
        <a:bodyPr/>
        <a:lstStyle/>
        <a:p>
          <a:endParaRPr lang="fr-FR" sz="1600"/>
        </a:p>
      </dgm:t>
    </dgm:pt>
    <dgm:pt modelId="{9A8B5921-2D8D-42BB-B3B1-3591E9BD7342}">
      <dgm:prSet phldrT="[Texte]" custT="1"/>
      <dgm:spPr>
        <a:solidFill>
          <a:schemeClr val="bg1">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fr-MA" sz="1800" b="0" dirty="0">
              <a:solidFill>
                <a:schemeClr val="tx2"/>
              </a:solidFill>
            </a:rPr>
            <a:t>Visant à maximiser les retombées économiques et sociales de l’opération pour assurer une meilleure valorisation des terres </a:t>
          </a:r>
          <a:r>
            <a:rPr lang="fr-MA" sz="1800" b="0" dirty="0" err="1">
              <a:solidFill>
                <a:schemeClr val="tx2"/>
              </a:solidFill>
            </a:rPr>
            <a:t>melkisées</a:t>
          </a:r>
          <a:r>
            <a:rPr lang="fr-MA" sz="1800" b="0" dirty="0">
              <a:solidFill>
                <a:schemeClr val="tx2"/>
              </a:solidFill>
            </a:rPr>
            <a:t>, mais aussi pour réussir un développement inclusif de la population cible en favorisant sa qualification et son autonomisation.</a:t>
          </a:r>
          <a:endParaRPr lang="fr-FR" sz="1800" dirty="0">
            <a:solidFill>
              <a:schemeClr val="tx2"/>
            </a:solidFill>
          </a:endParaRPr>
        </a:p>
      </dgm:t>
    </dgm:pt>
    <dgm:pt modelId="{0DCC8DB0-5071-432C-8402-D93C5B910126}" type="parTrans" cxnId="{D074D64E-4816-4360-9713-A090B897FDF4}">
      <dgm:prSet/>
      <dgm:spPr/>
      <dgm:t>
        <a:bodyPr/>
        <a:lstStyle/>
        <a:p>
          <a:endParaRPr lang="fr-FR" sz="1600"/>
        </a:p>
      </dgm:t>
    </dgm:pt>
    <dgm:pt modelId="{5CC2116B-4357-4F9A-8733-CD8D69874264}" type="sibTrans" cxnId="{D074D64E-4816-4360-9713-A090B897FDF4}">
      <dgm:prSet/>
      <dgm:spPr/>
      <dgm:t>
        <a:bodyPr/>
        <a:lstStyle/>
        <a:p>
          <a:endParaRPr lang="fr-FR" sz="1600"/>
        </a:p>
      </dgm:t>
    </dgm:pt>
    <dgm:pt modelId="{C59CC934-2073-4D8B-B4DB-BCD6FC653883}">
      <dgm:prSet phldrT="[Texte]" custT="1"/>
      <dgm:spPr>
        <a:solidFill>
          <a:schemeClr val="bg1">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r>
            <a:rPr lang="fr-MA" sz="1800" b="0" dirty="0">
              <a:solidFill>
                <a:schemeClr val="tx2"/>
              </a:solidFill>
            </a:rPr>
            <a:t>Ciblant près de 132.000 participants.</a:t>
          </a:r>
          <a:endParaRPr lang="fr-FR" sz="1100" dirty="0">
            <a:solidFill>
              <a:schemeClr val="tx2"/>
            </a:solidFill>
          </a:endParaRPr>
        </a:p>
      </dgm:t>
    </dgm:pt>
    <dgm:pt modelId="{99C240CB-0935-4E76-A664-ED85326C4CB3}" type="parTrans" cxnId="{9CCF229B-DA78-4D89-9232-2DAE203ED9EC}">
      <dgm:prSet/>
      <dgm:spPr/>
      <dgm:t>
        <a:bodyPr/>
        <a:lstStyle/>
        <a:p>
          <a:endParaRPr lang="fr-FR" sz="1600"/>
        </a:p>
      </dgm:t>
    </dgm:pt>
    <dgm:pt modelId="{EAD1F476-22E7-4A26-96B0-F2B6E198A203}" type="sibTrans" cxnId="{9CCF229B-DA78-4D89-9232-2DAE203ED9EC}">
      <dgm:prSet/>
      <dgm:spPr/>
      <dgm:t>
        <a:bodyPr/>
        <a:lstStyle/>
        <a:p>
          <a:endParaRPr lang="fr-FR" sz="1600"/>
        </a:p>
      </dgm:t>
    </dgm:pt>
    <dgm:pt modelId="{E6E58297-4655-47F4-956D-6988CC2BE2A0}">
      <dgm:prSet phldrT="[Texte]" custT="1"/>
      <dgm:spPr>
        <a:solidFill>
          <a:schemeClr val="bg1">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fr-MA" sz="1800" dirty="0">
              <a:solidFill>
                <a:schemeClr val="tx2"/>
              </a:solidFill>
            </a:rPr>
            <a:t>Transformation de la propriété dans l’indivision des terres collectives situées dans les périmètres d’irrigation en propriétés individuelles de 5 Ha et ce, sur la base d’une nouvelle procédure de </a:t>
          </a:r>
          <a:r>
            <a:rPr lang="fr-MA" sz="1800" dirty="0" err="1">
              <a:solidFill>
                <a:schemeClr val="tx2"/>
              </a:solidFill>
            </a:rPr>
            <a:t>melkisation</a:t>
          </a:r>
          <a:r>
            <a:rPr lang="fr-MA" sz="1800" dirty="0">
              <a:solidFill>
                <a:schemeClr val="tx2"/>
              </a:solidFill>
            </a:rPr>
            <a:t> optimisée en termes de coûts et de délais, prenant en compte les aspects environnementaux, sociaux et de genre.</a:t>
          </a:r>
          <a:endParaRPr lang="fr-FR" sz="1800" dirty="0">
            <a:solidFill>
              <a:schemeClr val="tx2"/>
            </a:solidFill>
          </a:endParaRPr>
        </a:p>
      </dgm:t>
    </dgm:pt>
    <dgm:pt modelId="{DAE4E5FF-66C6-483B-8349-B0A047D0D449}" type="parTrans" cxnId="{2CDDDB5A-4FD8-4DC9-83CE-ED7C7429486C}">
      <dgm:prSet/>
      <dgm:spPr/>
      <dgm:t>
        <a:bodyPr/>
        <a:lstStyle/>
        <a:p>
          <a:endParaRPr lang="fr-FR"/>
        </a:p>
      </dgm:t>
    </dgm:pt>
    <dgm:pt modelId="{A3E4AEE9-39E7-46DF-ADA9-CCA34E0EB16A}" type="sibTrans" cxnId="{2CDDDB5A-4FD8-4DC9-83CE-ED7C7429486C}">
      <dgm:prSet/>
      <dgm:spPr/>
      <dgm:t>
        <a:bodyPr/>
        <a:lstStyle/>
        <a:p>
          <a:endParaRPr lang="fr-FR"/>
        </a:p>
      </dgm:t>
    </dgm:pt>
    <dgm:pt modelId="{74DDCBD3-5D77-499D-9CEF-EB28CAB2C132}" type="pres">
      <dgm:prSet presAssocID="{786733E0-F0F8-4A28-B198-28EE63E1EFFD}" presName="Name0" presStyleCnt="0">
        <dgm:presLayoutVars>
          <dgm:dir/>
          <dgm:animLvl val="lvl"/>
          <dgm:resizeHandles val="exact"/>
        </dgm:presLayoutVars>
      </dgm:prSet>
      <dgm:spPr/>
    </dgm:pt>
    <dgm:pt modelId="{B106C328-9A77-4749-8467-AA027062D3A5}" type="pres">
      <dgm:prSet presAssocID="{BD2907E7-8964-4F52-A1BF-207C6ADD5429}" presName="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A63BCF46-09E9-42B0-8029-FB50CA35507D}" type="pres">
      <dgm:prSet presAssocID="{BD2907E7-8964-4F52-A1BF-207C6ADD5429}" presName="parTx" presStyleLbl="alignNode1" presStyleIdx="0" presStyleCnt="2">
        <dgm:presLayoutVars>
          <dgm:chMax val="0"/>
          <dgm:chPref val="0"/>
          <dgm:bulletEnabled val="1"/>
        </dgm:presLayoutVars>
      </dgm:prSet>
      <dgm:spPr/>
    </dgm:pt>
    <dgm:pt modelId="{5F29BF4D-1F60-41E6-994B-B78D0AAF6A04}" type="pres">
      <dgm:prSet presAssocID="{BD2907E7-8964-4F52-A1BF-207C6ADD5429}" presName="desTx" presStyleLbl="alignAccFollowNode1" presStyleIdx="0" presStyleCnt="2" custScaleY="100000">
        <dgm:presLayoutVars>
          <dgm:bulletEnabled val="1"/>
        </dgm:presLayoutVars>
      </dgm:prSet>
      <dgm:spPr/>
    </dgm:pt>
    <dgm:pt modelId="{B19E191B-7B54-4AB8-8C90-A0E82BAE6703}" type="pres">
      <dgm:prSet presAssocID="{86779EF8-1C4B-4A15-A9A7-FE0AB35A52D6}" presName="spac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102986C-8568-4770-8902-4E2C6651308F}" type="pres">
      <dgm:prSet presAssocID="{F6B3ABA3-1D82-42D5-95A2-236F82233182}" presName="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560E9AF8-29BF-44C6-BA3A-12434574EB07}" type="pres">
      <dgm:prSet presAssocID="{F6B3ABA3-1D82-42D5-95A2-236F82233182}" presName="parTx" presStyleLbl="alignNode1" presStyleIdx="1" presStyleCnt="2">
        <dgm:presLayoutVars>
          <dgm:chMax val="0"/>
          <dgm:chPref val="0"/>
          <dgm:bulletEnabled val="1"/>
        </dgm:presLayoutVars>
      </dgm:prSet>
      <dgm:spPr/>
    </dgm:pt>
    <dgm:pt modelId="{66696B33-984E-4AD0-A01E-90009F190852}" type="pres">
      <dgm:prSet presAssocID="{F6B3ABA3-1D82-42D5-95A2-236F82233182}" presName="desTx" presStyleLbl="alignAccFollowNode1" presStyleIdx="1" presStyleCnt="2">
        <dgm:presLayoutVars>
          <dgm:bulletEnabled val="1"/>
        </dgm:presLayoutVars>
      </dgm:prSet>
      <dgm:spPr/>
    </dgm:pt>
  </dgm:ptLst>
  <dgm:cxnLst>
    <dgm:cxn modelId="{AD3AA709-7A8A-4B92-8CD7-71F3416FB672}" type="presOf" srcId="{BD2907E7-8964-4F52-A1BF-207C6ADD5429}" destId="{A63BCF46-09E9-42B0-8029-FB50CA35507D}" srcOrd="0" destOrd="0" presId="urn:microsoft.com/office/officeart/2005/8/layout/hList1"/>
    <dgm:cxn modelId="{CB95940F-D41F-4BBA-8885-8845B683AEA3}" srcId="{786733E0-F0F8-4A28-B198-28EE63E1EFFD}" destId="{F6B3ABA3-1D82-42D5-95A2-236F82233182}" srcOrd="1" destOrd="0" parTransId="{5B4B75C4-746E-4714-BEE1-A9A4D9B7E8ED}" sibTransId="{35531344-AE45-4708-9353-F8073486A247}"/>
    <dgm:cxn modelId="{EE825E22-4EB1-4FFF-906D-186E252C0F85}" type="presOf" srcId="{9A8B5921-2D8D-42BB-B3B1-3591E9BD7342}" destId="{66696B33-984E-4AD0-A01E-90009F190852}" srcOrd="0" destOrd="0" presId="urn:microsoft.com/office/officeart/2005/8/layout/hList1"/>
    <dgm:cxn modelId="{6F66C42F-5536-4598-8E2D-204452D891CC}" type="presOf" srcId="{786733E0-F0F8-4A28-B198-28EE63E1EFFD}" destId="{74DDCBD3-5D77-499D-9CEF-EB28CAB2C132}" srcOrd="0" destOrd="0" presId="urn:microsoft.com/office/officeart/2005/8/layout/hList1"/>
    <dgm:cxn modelId="{0F409D38-E7A2-4B91-89A4-98A6A2251425}" type="presOf" srcId="{E6E58297-4655-47F4-956D-6988CC2BE2A0}" destId="{5F29BF4D-1F60-41E6-994B-B78D0AAF6A04}" srcOrd="0" destOrd="0" presId="urn:microsoft.com/office/officeart/2005/8/layout/hList1"/>
    <dgm:cxn modelId="{C1CBFC63-C58E-4525-981A-413D3A073CC1}" type="presOf" srcId="{7FB6258B-5650-4D9A-B7E6-00360792B90E}" destId="{5F29BF4D-1F60-41E6-994B-B78D0AAF6A04}" srcOrd="0" destOrd="1" presId="urn:microsoft.com/office/officeart/2005/8/layout/hList1"/>
    <dgm:cxn modelId="{7CCA4A49-64F0-47BE-8587-E162EF50EE49}" srcId="{BD2907E7-8964-4F52-A1BF-207C6ADD5429}" destId="{7FB6258B-5650-4D9A-B7E6-00360792B90E}" srcOrd="1" destOrd="0" parTransId="{0F436109-1499-4AF4-9CB7-B2B843C6F051}" sibTransId="{8E9E099E-B682-4EDB-96BC-57E02FDBAA84}"/>
    <dgm:cxn modelId="{D074D64E-4816-4360-9713-A090B897FDF4}" srcId="{F6B3ABA3-1D82-42D5-95A2-236F82233182}" destId="{9A8B5921-2D8D-42BB-B3B1-3591E9BD7342}" srcOrd="0" destOrd="0" parTransId="{0DCC8DB0-5071-432C-8402-D93C5B910126}" sibTransId="{5CC2116B-4357-4F9A-8733-CD8D69874264}"/>
    <dgm:cxn modelId="{69CAA57A-0197-426D-BB40-9BF3F099B14F}" srcId="{786733E0-F0F8-4A28-B198-28EE63E1EFFD}" destId="{BD2907E7-8964-4F52-A1BF-207C6ADD5429}" srcOrd="0" destOrd="0" parTransId="{ADECAD13-11A3-4DA0-8A6A-8570A4177209}" sibTransId="{86779EF8-1C4B-4A15-A9A7-FE0AB35A52D6}"/>
    <dgm:cxn modelId="{2CDDDB5A-4FD8-4DC9-83CE-ED7C7429486C}" srcId="{BD2907E7-8964-4F52-A1BF-207C6ADD5429}" destId="{E6E58297-4655-47F4-956D-6988CC2BE2A0}" srcOrd="0" destOrd="0" parTransId="{DAE4E5FF-66C6-483B-8349-B0A047D0D449}" sibTransId="{A3E4AEE9-39E7-46DF-ADA9-CCA34E0EB16A}"/>
    <dgm:cxn modelId="{C389DE96-DFF3-42D2-89CF-442B905E803C}" type="presOf" srcId="{F6B3ABA3-1D82-42D5-95A2-236F82233182}" destId="{560E9AF8-29BF-44C6-BA3A-12434574EB07}" srcOrd="0" destOrd="0" presId="urn:microsoft.com/office/officeart/2005/8/layout/hList1"/>
    <dgm:cxn modelId="{9CCF229B-DA78-4D89-9232-2DAE203ED9EC}" srcId="{F6B3ABA3-1D82-42D5-95A2-236F82233182}" destId="{C59CC934-2073-4D8B-B4DB-BCD6FC653883}" srcOrd="1" destOrd="0" parTransId="{99C240CB-0935-4E76-A664-ED85326C4CB3}" sibTransId="{EAD1F476-22E7-4A26-96B0-F2B6E198A203}"/>
    <dgm:cxn modelId="{9BA0269F-7D5D-409F-911F-91239C3C0FD3}" type="presOf" srcId="{C59CC934-2073-4D8B-B4DB-BCD6FC653883}" destId="{66696B33-984E-4AD0-A01E-90009F190852}" srcOrd="0" destOrd="1" presId="urn:microsoft.com/office/officeart/2005/8/layout/hList1"/>
    <dgm:cxn modelId="{73376ACA-317C-400E-A71D-9E3B9A4E08F3}" type="presParOf" srcId="{74DDCBD3-5D77-499D-9CEF-EB28CAB2C132}" destId="{B106C328-9A77-4749-8467-AA027062D3A5}" srcOrd="0" destOrd="0" presId="urn:microsoft.com/office/officeart/2005/8/layout/hList1"/>
    <dgm:cxn modelId="{B23F98DA-E215-4615-A022-3B1E23BD8DDE}" type="presParOf" srcId="{B106C328-9A77-4749-8467-AA027062D3A5}" destId="{A63BCF46-09E9-42B0-8029-FB50CA35507D}" srcOrd="0" destOrd="0" presId="urn:microsoft.com/office/officeart/2005/8/layout/hList1"/>
    <dgm:cxn modelId="{48BC1BF6-2F46-451C-BDC5-EF0B8853CCA3}" type="presParOf" srcId="{B106C328-9A77-4749-8467-AA027062D3A5}" destId="{5F29BF4D-1F60-41E6-994B-B78D0AAF6A04}" srcOrd="1" destOrd="0" presId="urn:microsoft.com/office/officeart/2005/8/layout/hList1"/>
    <dgm:cxn modelId="{C7575440-1768-4507-ACC1-00D0D7A6405E}" type="presParOf" srcId="{74DDCBD3-5D77-499D-9CEF-EB28CAB2C132}" destId="{B19E191B-7B54-4AB8-8C90-A0E82BAE6703}" srcOrd="1" destOrd="0" presId="urn:microsoft.com/office/officeart/2005/8/layout/hList1"/>
    <dgm:cxn modelId="{FE944B3A-B579-4538-8C2D-C398EB8E824C}" type="presParOf" srcId="{74DDCBD3-5D77-499D-9CEF-EB28CAB2C132}" destId="{8102986C-8568-4770-8902-4E2C6651308F}" srcOrd="2" destOrd="0" presId="urn:microsoft.com/office/officeart/2005/8/layout/hList1"/>
    <dgm:cxn modelId="{DA0716AE-E794-4F6A-8594-830A24644476}" type="presParOf" srcId="{8102986C-8568-4770-8902-4E2C6651308F}" destId="{560E9AF8-29BF-44C6-BA3A-12434574EB07}" srcOrd="0" destOrd="0" presId="urn:microsoft.com/office/officeart/2005/8/layout/hList1"/>
    <dgm:cxn modelId="{8C3D5AE2-2C2D-45FA-878A-CA4DC85402D9}" type="presParOf" srcId="{8102986C-8568-4770-8902-4E2C6651308F}" destId="{66696B33-984E-4AD0-A01E-90009F19085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2E5DBA-E72E-424A-A5EF-0BBD5EDCB165}" type="doc">
      <dgm:prSet loTypeId="urn:microsoft.com/office/officeart/2005/8/layout/default" loCatId="list" qsTypeId="urn:microsoft.com/office/officeart/2005/8/quickstyle/simple1" qsCatId="simple" csTypeId="urn:microsoft.com/office/officeart/2005/8/colors/accent2_1" csCatId="accent2" phldr="1"/>
      <dgm:spPr>
        <a:scene3d>
          <a:camera prst="orthographicFront">
            <a:rot lat="0" lon="0" rev="0"/>
          </a:camera>
          <a:lightRig rig="soft" dir="t">
            <a:rot lat="0" lon="0" rev="0"/>
          </a:lightRig>
        </a:scene3d>
      </dgm:spPr>
      <dgm:t>
        <a:bodyPr/>
        <a:lstStyle/>
        <a:p>
          <a:endParaRPr lang="fr-FR"/>
        </a:p>
      </dgm:t>
    </dgm:pt>
    <dgm:pt modelId="{05C9C803-F792-4F6A-9953-598186847164}">
      <dgm:prSet phldrT="[Texte]"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MA" sz="2000" dirty="0">
              <a:solidFill>
                <a:schemeClr val="tx2"/>
              </a:solidFill>
            </a:rPr>
            <a:t>Groupe Crédit Agricole du Maroc (GCAM)</a:t>
          </a:r>
          <a:endParaRPr lang="fr-FR" sz="2000" dirty="0">
            <a:solidFill>
              <a:schemeClr val="tx2"/>
            </a:solidFill>
          </a:endParaRPr>
        </a:p>
      </dgm:t>
    </dgm:pt>
    <dgm:pt modelId="{528689FC-5D93-4364-AE72-2C05F8897375}" type="parTrans" cxnId="{B6FCE525-317F-4945-A803-99FA443F1D0A}">
      <dgm:prSet/>
      <dgm:spPr/>
      <dgm:t>
        <a:bodyPr/>
        <a:lstStyle/>
        <a:p>
          <a:endParaRPr lang="fr-FR"/>
        </a:p>
      </dgm:t>
    </dgm:pt>
    <dgm:pt modelId="{FEF3FFD2-750C-4B48-BD55-3915DEE36FD2}" type="sibTrans" cxnId="{B6FCE525-317F-4945-A803-99FA443F1D0A}">
      <dgm:prSet/>
      <dgm:spPr/>
      <dgm:t>
        <a:bodyPr/>
        <a:lstStyle/>
        <a:p>
          <a:endParaRPr lang="fr-FR"/>
        </a:p>
      </dgm:t>
    </dgm:pt>
    <dgm:pt modelId="{ECECEA2E-E876-45B4-941B-6393532A8C2B}">
      <dgm:prSet phldrT="[Texte]"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MA" sz="2000" dirty="0">
              <a:solidFill>
                <a:schemeClr val="tx2"/>
              </a:solidFill>
            </a:rPr>
            <a:t>Agence Nationale de Lutte Contre l’Analphabétisme (ANLCA)</a:t>
          </a:r>
          <a:endParaRPr lang="fr-FR" sz="2000" dirty="0">
            <a:solidFill>
              <a:schemeClr val="tx2"/>
            </a:solidFill>
          </a:endParaRPr>
        </a:p>
      </dgm:t>
    </dgm:pt>
    <dgm:pt modelId="{E8C9112C-C2EC-40E6-B357-4642DBB5104E}" type="parTrans" cxnId="{ACA91AF2-29A9-43B6-A44A-752B788C5448}">
      <dgm:prSet/>
      <dgm:spPr/>
      <dgm:t>
        <a:bodyPr/>
        <a:lstStyle/>
        <a:p>
          <a:endParaRPr lang="fr-FR"/>
        </a:p>
      </dgm:t>
    </dgm:pt>
    <dgm:pt modelId="{D3DBF2A8-E1B7-4D26-BAFC-5311CC23944C}" type="sibTrans" cxnId="{ACA91AF2-29A9-43B6-A44A-752B788C5448}">
      <dgm:prSet/>
      <dgm:spPr/>
      <dgm:t>
        <a:bodyPr/>
        <a:lstStyle/>
        <a:p>
          <a:endParaRPr lang="fr-FR"/>
        </a:p>
      </dgm:t>
    </dgm:pt>
    <dgm:pt modelId="{88424376-658B-475E-980D-2F12A23CFC37}">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MA" sz="2000" dirty="0">
              <a:solidFill>
                <a:schemeClr val="tx2"/>
              </a:solidFill>
            </a:rPr>
            <a:t>Office National du Conseil Agricole (ONCA)</a:t>
          </a:r>
          <a:endParaRPr lang="fr-FR" sz="2000" dirty="0">
            <a:solidFill>
              <a:schemeClr val="tx2"/>
            </a:solidFill>
          </a:endParaRPr>
        </a:p>
      </dgm:t>
    </dgm:pt>
    <dgm:pt modelId="{4DE4A4C9-BD75-485D-A810-965F94B0F4E9}" type="parTrans" cxnId="{35BA4FD0-C265-4552-85F2-4B424D002B8D}">
      <dgm:prSet/>
      <dgm:spPr/>
      <dgm:t>
        <a:bodyPr/>
        <a:lstStyle/>
        <a:p>
          <a:endParaRPr lang="fr-FR"/>
        </a:p>
      </dgm:t>
    </dgm:pt>
    <dgm:pt modelId="{1D654CC3-2DA8-44D3-B627-93C0DAFF557A}" type="sibTrans" cxnId="{35BA4FD0-C265-4552-85F2-4B424D002B8D}">
      <dgm:prSet/>
      <dgm:spPr/>
      <dgm:t>
        <a:bodyPr/>
        <a:lstStyle/>
        <a:p>
          <a:endParaRPr lang="fr-FR"/>
        </a:p>
      </dgm:t>
    </dgm:pt>
    <dgm:pt modelId="{3FEB2089-6870-450B-ACE7-54D51EC5A70D}" type="pres">
      <dgm:prSet presAssocID="{8F2E5DBA-E72E-424A-A5EF-0BBD5EDCB165}" presName="diagram" presStyleCnt="0">
        <dgm:presLayoutVars>
          <dgm:dir/>
          <dgm:resizeHandles val="exact"/>
        </dgm:presLayoutVars>
      </dgm:prSet>
      <dgm:spPr/>
    </dgm:pt>
    <dgm:pt modelId="{A18547E1-5D5E-465F-86FE-00D0B4CB448F}" type="pres">
      <dgm:prSet presAssocID="{05C9C803-F792-4F6A-9953-598186847164}" presName="node" presStyleLbl="node1" presStyleIdx="0" presStyleCnt="3">
        <dgm:presLayoutVars>
          <dgm:bulletEnabled val="1"/>
        </dgm:presLayoutVars>
      </dgm:prSet>
      <dgm:spPr/>
    </dgm:pt>
    <dgm:pt modelId="{50D9F885-F9B1-40F8-91A0-CF5584843402}" type="pres">
      <dgm:prSet presAssocID="{FEF3FFD2-750C-4B48-BD55-3915DEE36FD2}" presName="sibTran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64910D22-F387-4293-A3E1-4640EECC174C}" type="pres">
      <dgm:prSet presAssocID="{88424376-658B-475E-980D-2F12A23CFC37}" presName="node" presStyleLbl="node1" presStyleIdx="1" presStyleCnt="3">
        <dgm:presLayoutVars>
          <dgm:bulletEnabled val="1"/>
        </dgm:presLayoutVars>
      </dgm:prSet>
      <dgm:spPr/>
    </dgm:pt>
    <dgm:pt modelId="{126F905E-1C36-49DA-9D22-6918D630DF9B}" type="pres">
      <dgm:prSet presAssocID="{1D654CC3-2DA8-44D3-B627-93C0DAFF557A}" presName="sibTran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1A6999B-D670-423C-B354-1FEB904F4268}" type="pres">
      <dgm:prSet presAssocID="{ECECEA2E-E876-45B4-941B-6393532A8C2B}" presName="node" presStyleLbl="node1" presStyleIdx="2" presStyleCnt="3">
        <dgm:presLayoutVars>
          <dgm:bulletEnabled val="1"/>
        </dgm:presLayoutVars>
      </dgm:prSet>
      <dgm:spPr/>
    </dgm:pt>
  </dgm:ptLst>
  <dgm:cxnLst>
    <dgm:cxn modelId="{B6FCE525-317F-4945-A803-99FA443F1D0A}" srcId="{8F2E5DBA-E72E-424A-A5EF-0BBD5EDCB165}" destId="{05C9C803-F792-4F6A-9953-598186847164}" srcOrd="0" destOrd="0" parTransId="{528689FC-5D93-4364-AE72-2C05F8897375}" sibTransId="{FEF3FFD2-750C-4B48-BD55-3915DEE36FD2}"/>
    <dgm:cxn modelId="{59E13E46-9C34-4C9C-BB26-9E70DC768003}" type="presOf" srcId="{88424376-658B-475E-980D-2F12A23CFC37}" destId="{64910D22-F387-4293-A3E1-4640EECC174C}" srcOrd="0" destOrd="0" presId="urn:microsoft.com/office/officeart/2005/8/layout/default"/>
    <dgm:cxn modelId="{F100E646-896E-44BF-A362-94DD312DD810}" type="presOf" srcId="{ECECEA2E-E876-45B4-941B-6393532A8C2B}" destId="{E1A6999B-D670-423C-B354-1FEB904F4268}" srcOrd="0" destOrd="0" presId="urn:microsoft.com/office/officeart/2005/8/layout/default"/>
    <dgm:cxn modelId="{0D241887-5539-452A-B4C9-E7CECD792D50}" type="presOf" srcId="{05C9C803-F792-4F6A-9953-598186847164}" destId="{A18547E1-5D5E-465F-86FE-00D0B4CB448F}" srcOrd="0" destOrd="0" presId="urn:microsoft.com/office/officeart/2005/8/layout/default"/>
    <dgm:cxn modelId="{35BA4FD0-C265-4552-85F2-4B424D002B8D}" srcId="{8F2E5DBA-E72E-424A-A5EF-0BBD5EDCB165}" destId="{88424376-658B-475E-980D-2F12A23CFC37}" srcOrd="1" destOrd="0" parTransId="{4DE4A4C9-BD75-485D-A810-965F94B0F4E9}" sibTransId="{1D654CC3-2DA8-44D3-B627-93C0DAFF557A}"/>
    <dgm:cxn modelId="{D39E9FED-928C-47D4-AE74-9505FBCD0699}" type="presOf" srcId="{8F2E5DBA-E72E-424A-A5EF-0BBD5EDCB165}" destId="{3FEB2089-6870-450B-ACE7-54D51EC5A70D}" srcOrd="0" destOrd="0" presId="urn:microsoft.com/office/officeart/2005/8/layout/default"/>
    <dgm:cxn modelId="{ACA91AF2-29A9-43B6-A44A-752B788C5448}" srcId="{8F2E5DBA-E72E-424A-A5EF-0BBD5EDCB165}" destId="{ECECEA2E-E876-45B4-941B-6393532A8C2B}" srcOrd="2" destOrd="0" parTransId="{E8C9112C-C2EC-40E6-B357-4642DBB5104E}" sibTransId="{D3DBF2A8-E1B7-4D26-BAFC-5311CC23944C}"/>
    <dgm:cxn modelId="{0CE4EBE7-A84F-46F2-A607-9AA03F25BF66}" type="presParOf" srcId="{3FEB2089-6870-450B-ACE7-54D51EC5A70D}" destId="{A18547E1-5D5E-465F-86FE-00D0B4CB448F}" srcOrd="0" destOrd="0" presId="urn:microsoft.com/office/officeart/2005/8/layout/default"/>
    <dgm:cxn modelId="{86D4705E-D587-4657-B650-76C9A8821459}" type="presParOf" srcId="{3FEB2089-6870-450B-ACE7-54D51EC5A70D}" destId="{50D9F885-F9B1-40F8-91A0-CF5584843402}" srcOrd="1" destOrd="0" presId="urn:microsoft.com/office/officeart/2005/8/layout/default"/>
    <dgm:cxn modelId="{BB978464-2B8A-4E35-93FB-282914F8E1D3}" type="presParOf" srcId="{3FEB2089-6870-450B-ACE7-54D51EC5A70D}" destId="{64910D22-F387-4293-A3E1-4640EECC174C}" srcOrd="2" destOrd="0" presId="urn:microsoft.com/office/officeart/2005/8/layout/default"/>
    <dgm:cxn modelId="{8A4F2896-3F65-470C-B24A-4801FC6C9FAB}" type="presParOf" srcId="{3FEB2089-6870-450B-ACE7-54D51EC5A70D}" destId="{126F905E-1C36-49DA-9D22-6918D630DF9B}" srcOrd="3" destOrd="0" presId="urn:microsoft.com/office/officeart/2005/8/layout/default"/>
    <dgm:cxn modelId="{8E174260-988B-47C1-BA57-611BFD2C111D}" type="presParOf" srcId="{3FEB2089-6870-450B-ACE7-54D51EC5A70D}" destId="{E1A6999B-D670-423C-B354-1FEB904F426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2E5DBA-E72E-424A-A5EF-0BBD5EDCB165}" type="doc">
      <dgm:prSet loTypeId="urn:microsoft.com/office/officeart/2005/8/layout/default" loCatId="list" qsTypeId="urn:microsoft.com/office/officeart/2005/8/quickstyle/simple1" qsCatId="simple" csTypeId="urn:microsoft.com/office/officeart/2005/8/colors/accent2_1" csCatId="accent2" phldr="1"/>
      <dgm:spPr>
        <a:scene3d>
          <a:camera prst="orthographicFront">
            <a:rot lat="0" lon="0" rev="0"/>
          </a:camera>
          <a:lightRig rig="soft" dir="t">
            <a:rot lat="0" lon="0" rev="0"/>
          </a:lightRig>
        </a:scene3d>
      </dgm:spPr>
      <dgm:t>
        <a:bodyPr/>
        <a:lstStyle/>
        <a:p>
          <a:endParaRPr lang="fr-FR"/>
        </a:p>
      </dgm:t>
    </dgm:pt>
    <dgm:pt modelId="{05C9C803-F792-4F6A-9953-598186847164}">
      <dgm:prSet phldrT="[Texte]"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2000" noProof="0" dirty="0">
              <a:solidFill>
                <a:schemeClr val="tx2"/>
              </a:solidFill>
            </a:rPr>
            <a:t>Ministère</a:t>
          </a:r>
          <a:r>
            <a:rPr lang="en-US" sz="2000" dirty="0">
              <a:solidFill>
                <a:schemeClr val="tx2"/>
              </a:solidFill>
            </a:rPr>
            <a:t> de </a:t>
          </a:r>
          <a:r>
            <a:rPr lang="fr-FR" sz="2000" noProof="0" dirty="0">
              <a:solidFill>
                <a:schemeClr val="tx2"/>
              </a:solidFill>
            </a:rPr>
            <a:t>l’Intérieur </a:t>
          </a:r>
          <a:endParaRPr lang="fr-FR" sz="2000" dirty="0">
            <a:solidFill>
              <a:schemeClr val="tx2"/>
            </a:solidFill>
          </a:endParaRPr>
        </a:p>
      </dgm:t>
    </dgm:pt>
    <dgm:pt modelId="{528689FC-5D93-4364-AE72-2C05F8897375}" type="parTrans" cxnId="{B6FCE525-317F-4945-A803-99FA443F1D0A}">
      <dgm:prSet/>
      <dgm:spPr/>
      <dgm:t>
        <a:bodyPr/>
        <a:lstStyle/>
        <a:p>
          <a:endParaRPr lang="fr-FR"/>
        </a:p>
      </dgm:t>
    </dgm:pt>
    <dgm:pt modelId="{FEF3FFD2-750C-4B48-BD55-3915DEE36FD2}" type="sibTrans" cxnId="{B6FCE525-317F-4945-A803-99FA443F1D0A}">
      <dgm:prSet/>
      <dgm:spPr/>
      <dgm:t>
        <a:bodyPr/>
        <a:lstStyle/>
        <a:p>
          <a:endParaRPr lang="fr-FR"/>
        </a:p>
      </dgm:t>
    </dgm:pt>
    <dgm:pt modelId="{ECECEA2E-E876-45B4-941B-6393532A8C2B}">
      <dgm:prSet phldrT="[Texte]"/>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MA" dirty="0">
              <a:solidFill>
                <a:schemeClr val="tx2"/>
              </a:solidFill>
            </a:rPr>
            <a:t>Agence Nationale de la Conservation Foncière, du Cadastre et de la Cartographie (</a:t>
          </a:r>
          <a:r>
            <a:rPr lang="fr-FR" dirty="0">
              <a:solidFill>
                <a:schemeClr val="tx2"/>
              </a:solidFill>
            </a:rPr>
            <a:t>ANCFCC)</a:t>
          </a:r>
        </a:p>
      </dgm:t>
    </dgm:pt>
    <dgm:pt modelId="{E8C9112C-C2EC-40E6-B357-4642DBB5104E}" type="parTrans" cxnId="{ACA91AF2-29A9-43B6-A44A-752B788C5448}">
      <dgm:prSet/>
      <dgm:spPr/>
      <dgm:t>
        <a:bodyPr/>
        <a:lstStyle/>
        <a:p>
          <a:endParaRPr lang="fr-FR"/>
        </a:p>
      </dgm:t>
    </dgm:pt>
    <dgm:pt modelId="{D3DBF2A8-E1B7-4D26-BAFC-5311CC23944C}" type="sibTrans" cxnId="{ACA91AF2-29A9-43B6-A44A-752B788C5448}">
      <dgm:prSet/>
      <dgm:spPr/>
      <dgm:t>
        <a:bodyPr/>
        <a:lstStyle/>
        <a:p>
          <a:endParaRPr lang="fr-FR"/>
        </a:p>
      </dgm:t>
    </dgm:pt>
    <dgm:pt modelId="{88424376-658B-475E-980D-2F12A23CFC37}">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2000" dirty="0">
              <a:solidFill>
                <a:schemeClr val="tx2"/>
              </a:solidFill>
            </a:rPr>
            <a:t>Ministère de l’Agriculture</a:t>
          </a:r>
        </a:p>
      </dgm:t>
    </dgm:pt>
    <dgm:pt modelId="{4DE4A4C9-BD75-485D-A810-965F94B0F4E9}" type="parTrans" cxnId="{35BA4FD0-C265-4552-85F2-4B424D002B8D}">
      <dgm:prSet/>
      <dgm:spPr/>
      <dgm:t>
        <a:bodyPr/>
        <a:lstStyle/>
        <a:p>
          <a:endParaRPr lang="fr-FR"/>
        </a:p>
      </dgm:t>
    </dgm:pt>
    <dgm:pt modelId="{1D654CC3-2DA8-44D3-B627-93C0DAFF557A}" type="sibTrans" cxnId="{35BA4FD0-C265-4552-85F2-4B424D002B8D}">
      <dgm:prSet/>
      <dgm:spPr/>
      <dgm:t>
        <a:bodyPr/>
        <a:lstStyle/>
        <a:p>
          <a:endParaRPr lang="fr-FR"/>
        </a:p>
      </dgm:t>
    </dgm:pt>
    <dgm:pt modelId="{8A21A914-39DF-4265-A5F0-BBA882745AC3}">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fr-FR" sz="2000" dirty="0">
              <a:solidFill>
                <a:schemeClr val="tx2"/>
              </a:solidFill>
            </a:rPr>
            <a:t>Office Régional de Mise en valeur Agricole (ORMVA du Gharb et du Haouz)</a:t>
          </a:r>
        </a:p>
      </dgm:t>
    </dgm:pt>
    <dgm:pt modelId="{6F0F9979-FD19-4102-9C52-87C8523C0C6F}" type="parTrans" cxnId="{6E82FBFA-43C9-434E-A989-A94475BA40FE}">
      <dgm:prSet/>
      <dgm:spPr/>
      <dgm:t>
        <a:bodyPr/>
        <a:lstStyle/>
        <a:p>
          <a:endParaRPr lang="fr-FR"/>
        </a:p>
      </dgm:t>
    </dgm:pt>
    <dgm:pt modelId="{D9F3321E-0A91-4F1D-87D8-15859B1A5291}" type="sibTrans" cxnId="{6E82FBFA-43C9-434E-A989-A94475BA40FE}">
      <dgm:prSet/>
      <dgm:spPr/>
      <dgm:t>
        <a:bodyPr/>
        <a:lstStyle/>
        <a:p>
          <a:endParaRPr lang="fr-FR"/>
        </a:p>
      </dgm:t>
    </dgm:pt>
    <dgm:pt modelId="{3FEB2089-6870-450B-ACE7-54D51EC5A70D}" type="pres">
      <dgm:prSet presAssocID="{8F2E5DBA-E72E-424A-A5EF-0BBD5EDCB165}" presName="diagram" presStyleCnt="0">
        <dgm:presLayoutVars>
          <dgm:dir/>
          <dgm:resizeHandles val="exact"/>
        </dgm:presLayoutVars>
      </dgm:prSet>
      <dgm:spPr/>
    </dgm:pt>
    <dgm:pt modelId="{A18547E1-5D5E-465F-86FE-00D0B4CB448F}" type="pres">
      <dgm:prSet presAssocID="{05C9C803-F792-4F6A-9953-598186847164}" presName="node" presStyleLbl="node1" presStyleIdx="0" presStyleCnt="4" custLinFactNeighborX="-288" custLinFactNeighborY="303">
        <dgm:presLayoutVars>
          <dgm:bulletEnabled val="1"/>
        </dgm:presLayoutVars>
      </dgm:prSet>
      <dgm:spPr/>
    </dgm:pt>
    <dgm:pt modelId="{50D9F885-F9B1-40F8-91A0-CF5584843402}" type="pres">
      <dgm:prSet presAssocID="{FEF3FFD2-750C-4B48-BD55-3915DEE36FD2}" presName="sibTran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64910D22-F387-4293-A3E1-4640EECC174C}" type="pres">
      <dgm:prSet presAssocID="{88424376-658B-475E-980D-2F12A23CFC37}" presName="node" presStyleLbl="node1" presStyleIdx="1" presStyleCnt="4" custLinFactNeighborX="-288" custLinFactNeighborY="303">
        <dgm:presLayoutVars>
          <dgm:bulletEnabled val="1"/>
        </dgm:presLayoutVars>
      </dgm:prSet>
      <dgm:spPr/>
    </dgm:pt>
    <dgm:pt modelId="{126F905E-1C36-49DA-9D22-6918D630DF9B}" type="pres">
      <dgm:prSet presAssocID="{1D654CC3-2DA8-44D3-B627-93C0DAFF557A}" presName="sibTran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1A6999B-D670-423C-B354-1FEB904F4268}" type="pres">
      <dgm:prSet presAssocID="{ECECEA2E-E876-45B4-941B-6393532A8C2B}" presName="node" presStyleLbl="node1" presStyleIdx="2" presStyleCnt="4" custLinFactNeighborX="-288" custLinFactNeighborY="303">
        <dgm:presLayoutVars>
          <dgm:bulletEnabled val="1"/>
        </dgm:presLayoutVars>
      </dgm:prSet>
      <dgm:spPr/>
    </dgm:pt>
    <dgm:pt modelId="{FEB13CCE-0A84-4E4D-A8ED-B8D12C5424A3}" type="pres">
      <dgm:prSet presAssocID="{D3DBF2A8-E1B7-4D26-BAFC-5311CC23944C}" presName="sibTran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BE782999-CA15-4F47-A956-6E7A93402C0D}" type="pres">
      <dgm:prSet presAssocID="{8A21A914-39DF-4265-A5F0-BBA882745AC3}" presName="node" presStyleLbl="node1" presStyleIdx="3" presStyleCnt="4" custLinFactNeighborX="-288" custLinFactNeighborY="303">
        <dgm:presLayoutVars>
          <dgm:bulletEnabled val="1"/>
        </dgm:presLayoutVars>
      </dgm:prSet>
      <dgm:spPr/>
    </dgm:pt>
  </dgm:ptLst>
  <dgm:cxnLst>
    <dgm:cxn modelId="{B6FCE525-317F-4945-A803-99FA443F1D0A}" srcId="{8F2E5DBA-E72E-424A-A5EF-0BBD5EDCB165}" destId="{05C9C803-F792-4F6A-9953-598186847164}" srcOrd="0" destOrd="0" parTransId="{528689FC-5D93-4364-AE72-2C05F8897375}" sibTransId="{FEF3FFD2-750C-4B48-BD55-3915DEE36FD2}"/>
    <dgm:cxn modelId="{99D6873C-FBAE-4C40-9AB3-5B022B8AE2B3}" type="presOf" srcId="{8A21A914-39DF-4265-A5F0-BBA882745AC3}" destId="{BE782999-CA15-4F47-A956-6E7A93402C0D}" srcOrd="0" destOrd="0" presId="urn:microsoft.com/office/officeart/2005/8/layout/default"/>
    <dgm:cxn modelId="{59E13E46-9C34-4C9C-BB26-9E70DC768003}" type="presOf" srcId="{88424376-658B-475E-980D-2F12A23CFC37}" destId="{64910D22-F387-4293-A3E1-4640EECC174C}" srcOrd="0" destOrd="0" presId="urn:microsoft.com/office/officeart/2005/8/layout/default"/>
    <dgm:cxn modelId="{F100E646-896E-44BF-A362-94DD312DD810}" type="presOf" srcId="{ECECEA2E-E876-45B4-941B-6393532A8C2B}" destId="{E1A6999B-D670-423C-B354-1FEB904F4268}" srcOrd="0" destOrd="0" presId="urn:microsoft.com/office/officeart/2005/8/layout/default"/>
    <dgm:cxn modelId="{0D241887-5539-452A-B4C9-E7CECD792D50}" type="presOf" srcId="{05C9C803-F792-4F6A-9953-598186847164}" destId="{A18547E1-5D5E-465F-86FE-00D0B4CB448F}" srcOrd="0" destOrd="0" presId="urn:microsoft.com/office/officeart/2005/8/layout/default"/>
    <dgm:cxn modelId="{35BA4FD0-C265-4552-85F2-4B424D002B8D}" srcId="{8F2E5DBA-E72E-424A-A5EF-0BBD5EDCB165}" destId="{88424376-658B-475E-980D-2F12A23CFC37}" srcOrd="1" destOrd="0" parTransId="{4DE4A4C9-BD75-485D-A810-965F94B0F4E9}" sibTransId="{1D654CC3-2DA8-44D3-B627-93C0DAFF557A}"/>
    <dgm:cxn modelId="{D39E9FED-928C-47D4-AE74-9505FBCD0699}" type="presOf" srcId="{8F2E5DBA-E72E-424A-A5EF-0BBD5EDCB165}" destId="{3FEB2089-6870-450B-ACE7-54D51EC5A70D}" srcOrd="0" destOrd="0" presId="urn:microsoft.com/office/officeart/2005/8/layout/default"/>
    <dgm:cxn modelId="{ACA91AF2-29A9-43B6-A44A-752B788C5448}" srcId="{8F2E5DBA-E72E-424A-A5EF-0BBD5EDCB165}" destId="{ECECEA2E-E876-45B4-941B-6393532A8C2B}" srcOrd="2" destOrd="0" parTransId="{E8C9112C-C2EC-40E6-B357-4642DBB5104E}" sibTransId="{D3DBF2A8-E1B7-4D26-BAFC-5311CC23944C}"/>
    <dgm:cxn modelId="{6E82FBFA-43C9-434E-A989-A94475BA40FE}" srcId="{8F2E5DBA-E72E-424A-A5EF-0BBD5EDCB165}" destId="{8A21A914-39DF-4265-A5F0-BBA882745AC3}" srcOrd="3" destOrd="0" parTransId="{6F0F9979-FD19-4102-9C52-87C8523C0C6F}" sibTransId="{D9F3321E-0A91-4F1D-87D8-15859B1A5291}"/>
    <dgm:cxn modelId="{0CE4EBE7-A84F-46F2-A607-9AA03F25BF66}" type="presParOf" srcId="{3FEB2089-6870-450B-ACE7-54D51EC5A70D}" destId="{A18547E1-5D5E-465F-86FE-00D0B4CB448F}" srcOrd="0" destOrd="0" presId="urn:microsoft.com/office/officeart/2005/8/layout/default"/>
    <dgm:cxn modelId="{86D4705E-D587-4657-B650-76C9A8821459}" type="presParOf" srcId="{3FEB2089-6870-450B-ACE7-54D51EC5A70D}" destId="{50D9F885-F9B1-40F8-91A0-CF5584843402}" srcOrd="1" destOrd="0" presId="urn:microsoft.com/office/officeart/2005/8/layout/default"/>
    <dgm:cxn modelId="{BB978464-2B8A-4E35-93FB-282914F8E1D3}" type="presParOf" srcId="{3FEB2089-6870-450B-ACE7-54D51EC5A70D}" destId="{64910D22-F387-4293-A3E1-4640EECC174C}" srcOrd="2" destOrd="0" presId="urn:microsoft.com/office/officeart/2005/8/layout/default"/>
    <dgm:cxn modelId="{8A4F2896-3F65-470C-B24A-4801FC6C9FAB}" type="presParOf" srcId="{3FEB2089-6870-450B-ACE7-54D51EC5A70D}" destId="{126F905E-1C36-49DA-9D22-6918D630DF9B}" srcOrd="3" destOrd="0" presId="urn:microsoft.com/office/officeart/2005/8/layout/default"/>
    <dgm:cxn modelId="{8E174260-988B-47C1-BA57-611BFD2C111D}" type="presParOf" srcId="{3FEB2089-6870-450B-ACE7-54D51EC5A70D}" destId="{E1A6999B-D670-423C-B354-1FEB904F4268}" srcOrd="4" destOrd="0" presId="urn:microsoft.com/office/officeart/2005/8/layout/default"/>
    <dgm:cxn modelId="{37330DB9-C39F-4980-9A97-1D2252A18770}" type="presParOf" srcId="{3FEB2089-6870-450B-ACE7-54D51EC5A70D}" destId="{FEB13CCE-0A84-4E4D-A8ED-B8D12C5424A3}" srcOrd="5" destOrd="0" presId="urn:microsoft.com/office/officeart/2005/8/layout/default"/>
    <dgm:cxn modelId="{C4291326-F444-4D71-84AF-BBC2D257BD5B}" type="presParOf" srcId="{3FEB2089-6870-450B-ACE7-54D51EC5A70D}" destId="{BE782999-CA15-4F47-A956-6E7A93402C0D}"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BCF46-09E9-42B0-8029-FB50CA35507D}">
      <dsp:nvSpPr>
        <dsp:cNvPr id="0" name=""/>
        <dsp:cNvSpPr/>
      </dsp:nvSpPr>
      <dsp:spPr>
        <a:xfrm>
          <a:off x="7379" y="-18618"/>
          <a:ext cx="4575106" cy="776936"/>
        </a:xfrm>
        <a:prstGeom prst="rect">
          <a:avLst/>
        </a:prstGeom>
        <a:solidFill>
          <a:srgbClr val="8B2F0F"/>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u="sng" kern="1200" dirty="0">
              <a:solidFill>
                <a:schemeClr val="bg1"/>
              </a:solidFill>
            </a:rPr>
            <a:t>Composante 1</a:t>
          </a:r>
        </a:p>
        <a:p>
          <a:pPr marL="0" lvl="0" indent="0" algn="ctr" defTabSz="889000">
            <a:lnSpc>
              <a:spcPct val="90000"/>
            </a:lnSpc>
            <a:spcBef>
              <a:spcPct val="0"/>
            </a:spcBef>
            <a:spcAft>
              <a:spcPct val="35000"/>
            </a:spcAft>
            <a:buNone/>
          </a:pPr>
          <a:r>
            <a:rPr lang="fr-FR" sz="2000" kern="1200" dirty="0"/>
            <a:t>Opération de </a:t>
          </a:r>
          <a:r>
            <a:rPr lang="fr-FR" sz="2000" kern="1200" dirty="0" err="1"/>
            <a:t>Melkisation</a:t>
          </a:r>
          <a:endParaRPr lang="fr-FR" sz="2000" kern="1200" dirty="0"/>
        </a:p>
      </dsp:txBody>
      <dsp:txXfrm>
        <a:off x="7379" y="-18618"/>
        <a:ext cx="4575106" cy="776936"/>
      </dsp:txXfrm>
    </dsp:sp>
    <dsp:sp modelId="{5F29BF4D-1F60-41E6-994B-B78D0AAF6A04}">
      <dsp:nvSpPr>
        <dsp:cNvPr id="0" name=""/>
        <dsp:cNvSpPr/>
      </dsp:nvSpPr>
      <dsp:spPr>
        <a:xfrm>
          <a:off x="7379" y="758318"/>
          <a:ext cx="4575106" cy="3019500"/>
        </a:xfrm>
        <a:prstGeom prst="rect">
          <a:avLst/>
        </a:prstGeom>
        <a:solidFill>
          <a:schemeClr val="bg1">
            <a:alpha val="9000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fr-MA" sz="1800" kern="1200" dirty="0">
              <a:solidFill>
                <a:schemeClr val="tx2"/>
              </a:solidFill>
            </a:rPr>
            <a:t>Transformation de la propriété dans l’indivision des terres collectives situées dans les périmètres d’irrigation en propriétés individuelles de 5 Ha et ce, sur la base d’une nouvelle procédure de </a:t>
          </a:r>
          <a:r>
            <a:rPr lang="fr-MA" sz="1800" kern="1200" dirty="0" err="1">
              <a:solidFill>
                <a:schemeClr val="tx2"/>
              </a:solidFill>
            </a:rPr>
            <a:t>melkisation</a:t>
          </a:r>
          <a:r>
            <a:rPr lang="fr-MA" sz="1800" kern="1200" dirty="0">
              <a:solidFill>
                <a:schemeClr val="tx2"/>
              </a:solidFill>
            </a:rPr>
            <a:t> optimisée en termes de coûts et de délais, prenant en compte les aspects environnementaux, sociaux et de genre.</a:t>
          </a:r>
          <a:endParaRPr lang="fr-FR" sz="1800" kern="1200" dirty="0">
            <a:solidFill>
              <a:schemeClr val="tx2"/>
            </a:solidFill>
          </a:endParaRPr>
        </a:p>
        <a:p>
          <a:pPr marL="171450" lvl="1" indent="-171450" algn="just" defTabSz="800100">
            <a:lnSpc>
              <a:spcPct val="90000"/>
            </a:lnSpc>
            <a:spcBef>
              <a:spcPct val="0"/>
            </a:spcBef>
            <a:spcAft>
              <a:spcPct val="15000"/>
            </a:spcAft>
            <a:buChar char="•"/>
          </a:pPr>
          <a:r>
            <a:rPr lang="fr-MA" sz="1800" kern="1200" dirty="0">
              <a:solidFill>
                <a:schemeClr val="tx2"/>
              </a:solidFill>
            </a:rPr>
            <a:t>Opération pilote de </a:t>
          </a:r>
          <a:r>
            <a:rPr lang="fr-MA" sz="1800" kern="1200" dirty="0" err="1">
              <a:solidFill>
                <a:schemeClr val="tx2"/>
              </a:solidFill>
            </a:rPr>
            <a:t>melkisation</a:t>
          </a:r>
          <a:r>
            <a:rPr lang="fr-MA" sz="1800" kern="1200" dirty="0">
              <a:solidFill>
                <a:schemeClr val="tx2"/>
              </a:solidFill>
            </a:rPr>
            <a:t> de près de 66.000 Ha de terres collectives situés dans les périmètres d’irrigation du Gharb et du Haouz.</a:t>
          </a:r>
          <a:endParaRPr lang="fr-FR" sz="1800" kern="1200" dirty="0">
            <a:solidFill>
              <a:schemeClr val="tx2"/>
            </a:solidFill>
          </a:endParaRPr>
        </a:p>
      </dsp:txBody>
      <dsp:txXfrm>
        <a:off x="7379" y="758318"/>
        <a:ext cx="4575106" cy="3019500"/>
      </dsp:txXfrm>
    </dsp:sp>
    <dsp:sp modelId="{560E9AF8-29BF-44C6-BA3A-12434574EB07}">
      <dsp:nvSpPr>
        <dsp:cNvPr id="0" name=""/>
        <dsp:cNvSpPr/>
      </dsp:nvSpPr>
      <dsp:spPr>
        <a:xfrm>
          <a:off x="5222376" y="0"/>
          <a:ext cx="4570638" cy="776936"/>
        </a:xfrm>
        <a:prstGeom prst="rect">
          <a:avLst/>
        </a:prstGeom>
        <a:solidFill>
          <a:srgbClr val="8B2F0F"/>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u="sng" kern="1200" dirty="0"/>
            <a:t>Composante 2</a:t>
          </a:r>
        </a:p>
        <a:p>
          <a:pPr marL="0" lvl="0" indent="0" algn="ctr" defTabSz="889000">
            <a:lnSpc>
              <a:spcPct val="90000"/>
            </a:lnSpc>
            <a:spcBef>
              <a:spcPct val="0"/>
            </a:spcBef>
            <a:spcAft>
              <a:spcPct val="35000"/>
            </a:spcAft>
            <a:buNone/>
          </a:pPr>
          <a:r>
            <a:rPr lang="fr-FR" sz="2000" kern="1200" dirty="0"/>
            <a:t>Mesures d’accompagnement </a:t>
          </a:r>
        </a:p>
      </dsp:txBody>
      <dsp:txXfrm>
        <a:off x="5222376" y="0"/>
        <a:ext cx="4570638" cy="776936"/>
      </dsp:txXfrm>
    </dsp:sp>
    <dsp:sp modelId="{66696B33-984E-4AD0-A01E-90009F190852}">
      <dsp:nvSpPr>
        <dsp:cNvPr id="0" name=""/>
        <dsp:cNvSpPr/>
      </dsp:nvSpPr>
      <dsp:spPr>
        <a:xfrm>
          <a:off x="5222376" y="776936"/>
          <a:ext cx="4570638" cy="2982263"/>
        </a:xfrm>
        <a:prstGeom prst="rect">
          <a:avLst/>
        </a:prstGeom>
        <a:solidFill>
          <a:schemeClr val="bg1">
            <a:alpha val="9000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fr-MA" sz="1800" b="0" kern="1200" dirty="0">
              <a:solidFill>
                <a:schemeClr val="tx2"/>
              </a:solidFill>
            </a:rPr>
            <a:t>Visant à maximiser les retombées économiques et sociales de l’opération pour assurer une meilleure valorisation des terres </a:t>
          </a:r>
          <a:r>
            <a:rPr lang="fr-MA" sz="1800" b="0" kern="1200" dirty="0" err="1">
              <a:solidFill>
                <a:schemeClr val="tx2"/>
              </a:solidFill>
            </a:rPr>
            <a:t>melkisées</a:t>
          </a:r>
          <a:r>
            <a:rPr lang="fr-MA" sz="1800" b="0" kern="1200" dirty="0">
              <a:solidFill>
                <a:schemeClr val="tx2"/>
              </a:solidFill>
            </a:rPr>
            <a:t>, mais aussi pour réussir un développement inclusif de la population cible en favorisant sa qualification et son autonomisation.</a:t>
          </a:r>
          <a:endParaRPr lang="fr-FR" sz="1800" kern="1200" dirty="0">
            <a:solidFill>
              <a:schemeClr val="tx2"/>
            </a:solidFill>
          </a:endParaRPr>
        </a:p>
        <a:p>
          <a:pPr marL="171450" lvl="1" indent="-171450" algn="l" defTabSz="800100">
            <a:lnSpc>
              <a:spcPct val="90000"/>
            </a:lnSpc>
            <a:spcBef>
              <a:spcPct val="0"/>
            </a:spcBef>
            <a:spcAft>
              <a:spcPct val="15000"/>
            </a:spcAft>
            <a:buChar char="•"/>
          </a:pPr>
          <a:r>
            <a:rPr lang="fr-MA" sz="1800" b="0" kern="1200" dirty="0">
              <a:solidFill>
                <a:schemeClr val="tx2"/>
              </a:solidFill>
            </a:rPr>
            <a:t>Ciblant près de 132.000 participants.</a:t>
          </a:r>
          <a:endParaRPr lang="fr-FR" sz="1100" kern="1200" dirty="0">
            <a:solidFill>
              <a:schemeClr val="tx2"/>
            </a:solidFill>
          </a:endParaRPr>
        </a:p>
      </dsp:txBody>
      <dsp:txXfrm>
        <a:off x="5222376" y="776936"/>
        <a:ext cx="4570638" cy="29822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547E1-5D5E-465F-86FE-00D0B4CB448F}">
      <dsp:nvSpPr>
        <dsp:cNvPr id="0" name=""/>
        <dsp:cNvSpPr/>
      </dsp:nvSpPr>
      <dsp:spPr>
        <a:xfrm>
          <a:off x="562" y="302957"/>
          <a:ext cx="2195125" cy="1317075"/>
        </a:xfrm>
        <a:prstGeom prst="rect">
          <a:avLst/>
        </a:prstGeom>
        <a:solidFill>
          <a:schemeClr val="l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MA" sz="2000" kern="1200" dirty="0">
              <a:solidFill>
                <a:schemeClr val="tx2"/>
              </a:solidFill>
            </a:rPr>
            <a:t>Groupe Crédit Agricole du Maroc (GCAM)</a:t>
          </a:r>
          <a:endParaRPr lang="fr-FR" sz="2000" kern="1200" dirty="0">
            <a:solidFill>
              <a:schemeClr val="tx2"/>
            </a:solidFill>
          </a:endParaRPr>
        </a:p>
      </dsp:txBody>
      <dsp:txXfrm>
        <a:off x="562" y="302957"/>
        <a:ext cx="2195125" cy="1317075"/>
      </dsp:txXfrm>
    </dsp:sp>
    <dsp:sp modelId="{64910D22-F387-4293-A3E1-4640EECC174C}">
      <dsp:nvSpPr>
        <dsp:cNvPr id="0" name=""/>
        <dsp:cNvSpPr/>
      </dsp:nvSpPr>
      <dsp:spPr>
        <a:xfrm>
          <a:off x="2415201" y="302957"/>
          <a:ext cx="2195125" cy="1317075"/>
        </a:xfrm>
        <a:prstGeom prst="rect">
          <a:avLst/>
        </a:prstGeom>
        <a:solidFill>
          <a:schemeClr val="l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MA" sz="2000" kern="1200" dirty="0">
              <a:solidFill>
                <a:schemeClr val="tx2"/>
              </a:solidFill>
            </a:rPr>
            <a:t>Office National du Conseil Agricole (ONCA)</a:t>
          </a:r>
          <a:endParaRPr lang="fr-FR" sz="2000" kern="1200" dirty="0">
            <a:solidFill>
              <a:schemeClr val="tx2"/>
            </a:solidFill>
          </a:endParaRPr>
        </a:p>
      </dsp:txBody>
      <dsp:txXfrm>
        <a:off x="2415201" y="302957"/>
        <a:ext cx="2195125" cy="1317075"/>
      </dsp:txXfrm>
    </dsp:sp>
    <dsp:sp modelId="{E1A6999B-D670-423C-B354-1FEB904F4268}">
      <dsp:nvSpPr>
        <dsp:cNvPr id="0" name=""/>
        <dsp:cNvSpPr/>
      </dsp:nvSpPr>
      <dsp:spPr>
        <a:xfrm>
          <a:off x="1207882" y="1839545"/>
          <a:ext cx="2195125" cy="1317075"/>
        </a:xfrm>
        <a:prstGeom prst="rect">
          <a:avLst/>
        </a:prstGeom>
        <a:solidFill>
          <a:schemeClr val="l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MA" sz="2000" kern="1200" dirty="0">
              <a:solidFill>
                <a:schemeClr val="tx2"/>
              </a:solidFill>
            </a:rPr>
            <a:t>Agence Nationale de Lutte Contre l’Analphabétisme (ANLCA)</a:t>
          </a:r>
          <a:endParaRPr lang="fr-FR" sz="2000" kern="1200" dirty="0">
            <a:solidFill>
              <a:schemeClr val="tx2"/>
            </a:solidFill>
          </a:endParaRPr>
        </a:p>
      </dsp:txBody>
      <dsp:txXfrm>
        <a:off x="1207882" y="1839545"/>
        <a:ext cx="2195125" cy="13170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547E1-5D5E-465F-86FE-00D0B4CB448F}">
      <dsp:nvSpPr>
        <dsp:cNvPr id="0" name=""/>
        <dsp:cNvSpPr/>
      </dsp:nvSpPr>
      <dsp:spPr>
        <a:xfrm>
          <a:off x="0" y="239403"/>
          <a:ext cx="2299331" cy="1379598"/>
        </a:xfrm>
        <a:prstGeom prst="rect">
          <a:avLst/>
        </a:prstGeom>
        <a:solidFill>
          <a:schemeClr val="l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noProof="0" dirty="0">
              <a:solidFill>
                <a:schemeClr val="tx2"/>
              </a:solidFill>
            </a:rPr>
            <a:t>Ministère</a:t>
          </a:r>
          <a:r>
            <a:rPr lang="en-US" sz="2000" kern="1200" dirty="0">
              <a:solidFill>
                <a:schemeClr val="tx2"/>
              </a:solidFill>
            </a:rPr>
            <a:t> de </a:t>
          </a:r>
          <a:r>
            <a:rPr lang="fr-FR" sz="2000" kern="1200" noProof="0" dirty="0">
              <a:solidFill>
                <a:schemeClr val="tx2"/>
              </a:solidFill>
            </a:rPr>
            <a:t>l’Intérieur </a:t>
          </a:r>
          <a:endParaRPr lang="fr-FR" sz="2000" kern="1200" dirty="0">
            <a:solidFill>
              <a:schemeClr val="tx2"/>
            </a:solidFill>
          </a:endParaRPr>
        </a:p>
      </dsp:txBody>
      <dsp:txXfrm>
        <a:off x="0" y="239403"/>
        <a:ext cx="2299331" cy="1379598"/>
      </dsp:txXfrm>
    </dsp:sp>
    <dsp:sp modelId="{64910D22-F387-4293-A3E1-4640EECC174C}">
      <dsp:nvSpPr>
        <dsp:cNvPr id="0" name=""/>
        <dsp:cNvSpPr/>
      </dsp:nvSpPr>
      <dsp:spPr>
        <a:xfrm>
          <a:off x="2523231" y="239403"/>
          <a:ext cx="2299331" cy="1379598"/>
        </a:xfrm>
        <a:prstGeom prst="rect">
          <a:avLst/>
        </a:prstGeom>
        <a:solidFill>
          <a:schemeClr val="l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tx2"/>
              </a:solidFill>
            </a:rPr>
            <a:t>Ministère de l’Agriculture</a:t>
          </a:r>
        </a:p>
      </dsp:txBody>
      <dsp:txXfrm>
        <a:off x="2523231" y="239403"/>
        <a:ext cx="2299331" cy="1379598"/>
      </dsp:txXfrm>
    </dsp:sp>
    <dsp:sp modelId="{E1A6999B-D670-423C-B354-1FEB904F4268}">
      <dsp:nvSpPr>
        <dsp:cNvPr id="0" name=""/>
        <dsp:cNvSpPr/>
      </dsp:nvSpPr>
      <dsp:spPr>
        <a:xfrm>
          <a:off x="0" y="1848935"/>
          <a:ext cx="2299331" cy="1379598"/>
        </a:xfrm>
        <a:prstGeom prst="rect">
          <a:avLst/>
        </a:prstGeom>
        <a:solidFill>
          <a:schemeClr val="l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MA" sz="1900" kern="1200" dirty="0">
              <a:solidFill>
                <a:schemeClr val="tx2"/>
              </a:solidFill>
            </a:rPr>
            <a:t>Agence Nationale de la Conservation Foncière, du Cadastre et de la Cartographie (</a:t>
          </a:r>
          <a:r>
            <a:rPr lang="fr-FR" sz="1900" kern="1200" dirty="0">
              <a:solidFill>
                <a:schemeClr val="tx2"/>
              </a:solidFill>
            </a:rPr>
            <a:t>ANCFCC)</a:t>
          </a:r>
        </a:p>
      </dsp:txBody>
      <dsp:txXfrm>
        <a:off x="0" y="1848935"/>
        <a:ext cx="2299331" cy="1379598"/>
      </dsp:txXfrm>
    </dsp:sp>
    <dsp:sp modelId="{BE782999-CA15-4F47-A956-6E7A93402C0D}">
      <dsp:nvSpPr>
        <dsp:cNvPr id="0" name=""/>
        <dsp:cNvSpPr/>
      </dsp:nvSpPr>
      <dsp:spPr>
        <a:xfrm>
          <a:off x="2523231" y="1848935"/>
          <a:ext cx="2299331" cy="1379598"/>
        </a:xfrm>
        <a:prstGeom prst="rect">
          <a:avLst/>
        </a:prstGeom>
        <a:solidFill>
          <a:schemeClr val="lt1">
            <a:hueOff val="0"/>
            <a:satOff val="0"/>
            <a:lumOff val="0"/>
            <a:alphaOff val="0"/>
          </a:schemeClr>
        </a:solidFill>
        <a:ln w="15875"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tx2"/>
              </a:solidFill>
            </a:rPr>
            <a:t>Office Régional de Mise en valeur Agricole (ORMVA du Gharb et du Haouz)</a:t>
          </a:r>
        </a:p>
      </dsp:txBody>
      <dsp:txXfrm>
        <a:off x="2523231" y="1848935"/>
        <a:ext cx="2299331" cy="137959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M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BA25AB0-BA7C-42CE-B3F5-6BCAA75D25EA}" type="datetimeFigureOut">
              <a:rPr lang="fr-MA" smtClean="0"/>
              <a:t>28/09/2020</a:t>
            </a:fld>
            <a:endParaRPr lang="fr-MA"/>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fr-MA"/>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M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B17F98D-AB3C-4143-8E94-332B1FCB73A3}" type="slidenum">
              <a:rPr lang="fr-MA" smtClean="0"/>
              <a:t>‹#›</a:t>
            </a:fld>
            <a:endParaRPr lang="fr-MA"/>
          </a:p>
        </p:txBody>
      </p:sp>
    </p:spTree>
    <p:extLst>
      <p:ext uri="{BB962C8B-B14F-4D97-AF65-F5344CB8AC3E}">
        <p14:creationId xmlns:p14="http://schemas.microsoft.com/office/powerpoint/2010/main" val="323905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2688"/>
            <a:ext cx="5667375" cy="3187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876998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4B17F98D-AB3C-4143-8E94-332B1FCB73A3}" type="slidenum">
              <a:rPr lang="fr-MA" smtClean="0"/>
              <a:t>17</a:t>
            </a:fld>
            <a:endParaRPr lang="fr-MA"/>
          </a:p>
        </p:txBody>
      </p:sp>
    </p:spTree>
    <p:extLst>
      <p:ext uri="{BB962C8B-B14F-4D97-AF65-F5344CB8AC3E}">
        <p14:creationId xmlns:p14="http://schemas.microsoft.com/office/powerpoint/2010/main" val="3767342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4B17F98D-AB3C-4143-8E94-332B1FCB73A3}" type="slidenum">
              <a:rPr lang="fr-MA" smtClean="0"/>
              <a:t>23</a:t>
            </a:fld>
            <a:endParaRPr lang="fr-MA"/>
          </a:p>
        </p:txBody>
      </p:sp>
    </p:spTree>
    <p:extLst>
      <p:ext uri="{BB962C8B-B14F-4D97-AF65-F5344CB8AC3E}">
        <p14:creationId xmlns:p14="http://schemas.microsoft.com/office/powerpoint/2010/main" val="858335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4B17F98D-AB3C-4143-8E94-332B1FCB73A3}" type="slidenum">
              <a:rPr lang="fr-MA" smtClean="0"/>
              <a:t>24</a:t>
            </a:fld>
            <a:endParaRPr lang="fr-MA"/>
          </a:p>
        </p:txBody>
      </p:sp>
    </p:spTree>
    <p:extLst>
      <p:ext uri="{BB962C8B-B14F-4D97-AF65-F5344CB8AC3E}">
        <p14:creationId xmlns:p14="http://schemas.microsoft.com/office/powerpoint/2010/main" val="965748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17F98D-AB3C-4143-8E94-332B1FCB73A3}" type="slidenum">
              <a:rPr lang="fr-MA" smtClean="0"/>
              <a:t>26</a:t>
            </a:fld>
            <a:endParaRPr lang="fr-MA"/>
          </a:p>
        </p:txBody>
      </p:sp>
    </p:spTree>
    <p:extLst>
      <p:ext uri="{BB962C8B-B14F-4D97-AF65-F5344CB8AC3E}">
        <p14:creationId xmlns:p14="http://schemas.microsoft.com/office/powerpoint/2010/main" val="1550243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1263650"/>
            <a:ext cx="6049962" cy="3403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096616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25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503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302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600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453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113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77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D926DF-6993-480B-8C0A-47F16D8636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390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oweet.com/" TargetMode="Externa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howeet.com/" TargetMode="Externa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solidFill>
                  <a:srgbClr val="E9E5DC">
                    <a:lumMod val="50000"/>
                  </a:srgbClr>
                </a:solidFill>
              </a:rPr>
              <a:pPr/>
              <a:t>‹#›</a:t>
            </a:fld>
            <a:endParaRPr lang="en-US">
              <a:solidFill>
                <a:srgbClr val="E9E5DC">
                  <a:lumMod val="50000"/>
                </a:srgbClr>
              </a:solidFill>
            </a:endParaRPr>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4748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1601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80284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71564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a:t>
            </a:fld>
            <a:endParaRPr lang="en-US">
              <a:solidFill>
                <a:srgbClr val="E9E5DC">
                  <a:lumMod val="75000"/>
                </a:srgbClr>
              </a:solidFill>
            </a:endParaRPr>
          </a:p>
        </p:txBody>
      </p:sp>
    </p:spTree>
    <p:extLst>
      <p:ext uri="{BB962C8B-B14F-4D97-AF65-F5344CB8AC3E}">
        <p14:creationId xmlns:p14="http://schemas.microsoft.com/office/powerpoint/2010/main" val="4072719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576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883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4127019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solidFill>
                  <a:srgbClr val="E9E5DC">
                    <a:lumMod val="7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a:solidFill>
                  <a:srgbClr val="9B2D1F"/>
                </a:solidFill>
              </a:rPr>
              <a:pPr/>
              <a:t>‹#›</a:t>
            </a:fld>
            <a:endParaRPr>
              <a:solidFill>
                <a:srgbClr val="9B2D1F"/>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629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244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a:t>
            </a:fld>
            <a:endParaRPr>
              <a:solidFill>
                <a:srgbClr val="696464">
                  <a:lumMod val="75000"/>
                  <a:lumOff val="25000"/>
                </a:srgbClr>
              </a:solidFill>
            </a:endParaRPr>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0044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298084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a:t>
            </a:fld>
            <a:endParaRPr>
              <a:solidFill>
                <a:srgbClr val="696464">
                  <a:lumMod val="75000"/>
                  <a:lumOff val="25000"/>
                </a:srgbClr>
              </a:solidFill>
            </a:endParaRPr>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145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solidFill>
                  <a:srgbClr val="696464">
                    <a:lumMod val="75000"/>
                    <a:lumOff val="25000"/>
                  </a:srgbClr>
                </a:solidFill>
              </a:rPr>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solidFill>
                  <a:srgbClr val="696464">
                    <a:lumMod val="75000"/>
                    <a:lumOff val="25000"/>
                  </a:srgbClr>
                </a:solidFill>
              </a:rPr>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a:solidFill>
                  <a:srgbClr val="696464">
                    <a:lumMod val="75000"/>
                    <a:lumOff val="25000"/>
                  </a:srgbClr>
                </a:solidFill>
              </a:rPr>
              <a:pPr/>
              <a:t>‹#›</a:t>
            </a:fld>
            <a:endParaRPr>
              <a:solidFill>
                <a:srgbClr val="696464">
                  <a:lumMod val="75000"/>
                  <a:lumOff val="25000"/>
                </a:srgbClr>
              </a:solidFill>
            </a:endParaRPr>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3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74529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558164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9/28/2020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75641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3"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3" y="5172814"/>
            <a:ext cx="6964465" cy="369391"/>
          </a:xfrm>
          <a:prstGeom prst="rect">
            <a:avLst/>
          </a:prstGeom>
        </p:spPr>
        <p:txBody>
          <a:bodyPr lIns="274320" rIns="0"/>
          <a:lstStyle>
            <a:lvl1pPr marL="0" indent="0" algn="l">
              <a:buNone/>
              <a:defRPr sz="2400">
                <a:solidFill>
                  <a:schemeClr val="accent3"/>
                </a:solidFill>
              </a:defRPr>
            </a:lvl1pPr>
            <a:lvl2pPr marL="457199" indent="0" algn="ctr">
              <a:buNone/>
              <a:defRPr sz="1999"/>
            </a:lvl2pPr>
            <a:lvl3pPr marL="914399" indent="0" algn="ctr">
              <a:buNone/>
              <a:defRPr sz="1800"/>
            </a:lvl3pPr>
            <a:lvl4pPr marL="1371598" indent="0" algn="ctr">
              <a:buNone/>
              <a:defRPr sz="1600"/>
            </a:lvl4pPr>
            <a:lvl5pPr marL="1828797" indent="0" algn="ctr">
              <a:buNone/>
              <a:defRPr sz="1600"/>
            </a:lvl5pPr>
            <a:lvl6pPr marL="2285998" indent="0" algn="ctr">
              <a:buNone/>
              <a:defRPr sz="1600"/>
            </a:lvl6pPr>
            <a:lvl7pPr marL="2743197" indent="0" algn="ctr">
              <a:buNone/>
              <a:defRPr sz="1600"/>
            </a:lvl7pPr>
            <a:lvl8pPr marL="3200396" indent="0" algn="ctr">
              <a:buNone/>
              <a:defRPr sz="1600"/>
            </a:lvl8pPr>
            <a:lvl9pPr marL="3657596" indent="0" algn="ctr">
              <a:buNone/>
              <a:defRPr sz="1600"/>
            </a:lvl9pPr>
          </a:lstStyle>
          <a:p>
            <a:r>
              <a:rPr lang="en-US"/>
              <a:t>Click to edit Master subtitle style</a:t>
            </a:r>
          </a:p>
        </p:txBody>
      </p:sp>
      <p:sp>
        <p:nvSpPr>
          <p:cNvPr id="31" name="Freeform: Shape 30"/>
          <p:cNvSpPr/>
          <p:nvPr userDrawn="1"/>
        </p:nvSpPr>
        <p:spPr>
          <a:xfrm rot="5400000">
            <a:off x="-487320" y="3075509"/>
            <a:ext cx="4269815" cy="3295171"/>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5" name="Picture Placeholder 24"/>
          <p:cNvSpPr>
            <a:spLocks noGrp="1"/>
          </p:cNvSpPr>
          <p:nvPr>
            <p:ph type="pic" sz="quarter" idx="13"/>
          </p:nvPr>
        </p:nvSpPr>
        <p:spPr>
          <a:xfrm>
            <a:off x="0" y="1"/>
            <a:ext cx="9962167"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8"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0" name="Date Placeholder 3"/>
          <p:cNvSpPr>
            <a:spLocks noGrp="1"/>
          </p:cNvSpPr>
          <p:nvPr>
            <p:ph type="dt" sz="half" idx="11"/>
          </p:nvPr>
        </p:nvSpPr>
        <p:spPr>
          <a:xfrm>
            <a:off x="2825808" y="6356351"/>
            <a:ext cx="1931877" cy="276999"/>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5" y="6356352"/>
            <a:ext cx="5647713" cy="276999"/>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4192524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ransition Slide 4">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4"/>
            <a:ext cx="8434459" cy="430907"/>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167" indent="0" algn="ctr">
              <a:buNone/>
              <a:defRPr sz="1999"/>
            </a:lvl2pPr>
            <a:lvl3pPr marL="914335" indent="0" algn="ctr">
              <a:buNone/>
              <a:defRPr sz="1800"/>
            </a:lvl3pPr>
            <a:lvl4pPr marL="1371501" indent="0" algn="ctr">
              <a:buNone/>
              <a:defRPr sz="1600"/>
            </a:lvl4pPr>
            <a:lvl5pPr marL="1828669" indent="0" algn="ctr">
              <a:buNone/>
              <a:defRPr sz="1600"/>
            </a:lvl5pPr>
            <a:lvl6pPr marL="2285836" indent="0" algn="ctr">
              <a:buNone/>
              <a:defRPr sz="1600"/>
            </a:lvl6pPr>
            <a:lvl7pPr marL="2743004" indent="0" algn="ctr">
              <a:buNone/>
              <a:defRPr sz="1600"/>
            </a:lvl7pPr>
            <a:lvl8pPr marL="3200171" indent="0" algn="ctr">
              <a:buNone/>
              <a:defRPr sz="1600"/>
            </a:lvl8pPr>
            <a:lvl9pPr marL="3657338" indent="0" algn="ctr">
              <a:buNone/>
              <a:defRPr sz="1600"/>
            </a:lvl9pPr>
          </a:lstStyle>
          <a:p>
            <a:r>
              <a:rPr lang="en-US"/>
              <a:t>Click to edit Master subtitle style</a:t>
            </a:r>
          </a:p>
        </p:txBody>
      </p:sp>
      <p:sp>
        <p:nvSpPr>
          <p:cNvPr id="12" name="Freeform: Shape 11"/>
          <p:cNvSpPr/>
          <p:nvPr userDrawn="1"/>
        </p:nvSpPr>
        <p:spPr>
          <a:xfrm rot="5400000">
            <a:off x="-267348"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Picture Placeholder 9"/>
          <p:cNvSpPr>
            <a:spLocks noGrp="1"/>
          </p:cNvSpPr>
          <p:nvPr>
            <p:ph type="pic" sz="quarter" idx="13"/>
          </p:nvPr>
        </p:nvSpPr>
        <p:spPr>
          <a:xfrm>
            <a:off x="2" y="1"/>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dirty="0"/>
          </a:p>
        </p:txBody>
      </p:sp>
      <p:sp>
        <p:nvSpPr>
          <p:cNvPr id="14" name="Freeform: Shape 13"/>
          <p:cNvSpPr/>
          <p:nvPr userDrawn="1"/>
        </p:nvSpPr>
        <p:spPr>
          <a:xfrm rot="10800000" flipV="1">
            <a:off x="1"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Date Placeholder 3"/>
          <p:cNvSpPr>
            <a:spLocks noGrp="1"/>
          </p:cNvSpPr>
          <p:nvPr>
            <p:ph type="dt" sz="half" idx="11"/>
          </p:nvPr>
        </p:nvSpPr>
        <p:spPr>
          <a:xfrm>
            <a:off x="569947" y="6356350"/>
            <a:ext cx="1931877" cy="276999"/>
          </a:xfrm>
          <a:prstGeom prst="rect">
            <a:avLst/>
          </a:prstGeom>
        </p:spPr>
        <p:txBody>
          <a:bodyPr lIns="0" rIns="0"/>
          <a:lstStyle>
            <a:lvl1pPr algn="ctr">
              <a:defRPr>
                <a:solidFill>
                  <a:schemeClr val="bg2">
                    <a:lumMod val="50000"/>
                  </a:schemeClr>
                </a:solidFill>
              </a:defRPr>
            </a:lvl1pPr>
          </a:lstStyle>
          <a:p>
            <a:r>
              <a:rPr lang="en-US" dirty="0"/>
              <a:t>Your Date Here</a:t>
            </a:r>
          </a:p>
        </p:txBody>
      </p:sp>
      <p:sp>
        <p:nvSpPr>
          <p:cNvPr id="41" name="Footer Placeholder 4"/>
          <p:cNvSpPr>
            <a:spLocks noGrp="1"/>
          </p:cNvSpPr>
          <p:nvPr>
            <p:ph type="ftr" sz="quarter" idx="12"/>
          </p:nvPr>
        </p:nvSpPr>
        <p:spPr>
          <a:xfrm>
            <a:off x="3747556" y="6356351"/>
            <a:ext cx="5647713" cy="276999"/>
          </a:xfrm>
          <a:prstGeom prst="rect">
            <a:avLst/>
          </a:prstGeom>
        </p:spPr>
        <p:txBody>
          <a:bodyPr/>
          <a:lstStyle>
            <a:lvl1pPr algn="l">
              <a:defRPr cap="none" baseline="0">
                <a:solidFill>
                  <a:schemeClr val="bg2">
                    <a:lumMod val="75000"/>
                  </a:schemeClr>
                </a:solidFill>
              </a:defRPr>
            </a:lvl1pPr>
          </a:lstStyle>
          <a:p>
            <a:r>
              <a:rPr lang="en-US" dirty="0"/>
              <a:t>Your Footer Here</a:t>
            </a:r>
          </a:p>
        </p:txBody>
      </p:sp>
      <p:sp>
        <p:nvSpPr>
          <p:cNvPr id="19" name="Freeform: Shape 18"/>
          <p:cNvSpPr/>
          <p:nvPr userDrawn="1"/>
        </p:nvSpPr>
        <p:spPr>
          <a:xfrm flipV="1">
            <a:off x="7333861" y="0"/>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ext Placeholder 7"/>
          <p:cNvSpPr>
            <a:spLocks noGrp="1"/>
          </p:cNvSpPr>
          <p:nvPr>
            <p:ph type="body" sz="quarter" idx="14" hasCustomPrompt="1"/>
          </p:nvPr>
        </p:nvSpPr>
        <p:spPr>
          <a:xfrm>
            <a:off x="8000323"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6" y="6356351"/>
            <a:ext cx="865312" cy="276999"/>
          </a:xfrm>
          <a:prstGeom prst="rect">
            <a:avLst/>
          </a:prstGeom>
        </p:spPr>
        <p:txBody>
          <a:bodyPr/>
          <a:lstStyle>
            <a:lvl1pPr>
              <a:defRPr>
                <a:solidFill>
                  <a:schemeClr val="bg2">
                    <a:lumMod val="75000"/>
                  </a:schemeClr>
                </a:solidFill>
              </a:defRPr>
            </a:lvl1pPr>
          </a:lstStyle>
          <a:p>
            <a:fld id="{FC1CF07D-8B3F-4D32-B059-0039CEA46DB1}" type="slidenum">
              <a:rPr lang="en-US" smtClean="0"/>
              <a:pPr/>
              <a:t>‹#›</a:t>
            </a:fld>
            <a:endParaRPr lang="en-US" dirty="0"/>
          </a:p>
        </p:txBody>
      </p:sp>
    </p:spTree>
    <p:extLst>
      <p:ext uri="{BB962C8B-B14F-4D97-AF65-F5344CB8AC3E}">
        <p14:creationId xmlns:p14="http://schemas.microsoft.com/office/powerpoint/2010/main" val="3221098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2"/>
          </p:cNvPr>
          <p:cNvPicPr>
            <a:picLocks noChangeAspect="1"/>
          </p:cNvPicPr>
          <p:nvPr userDrawn="1"/>
        </p:nvPicPr>
        <p:blipFill>
          <a:blip r:embed="rId3"/>
          <a:stretch>
            <a:fillRect/>
          </a:stretch>
        </p:blipFill>
        <p:spPr>
          <a:xfrm>
            <a:off x="10200456" y="6214072"/>
            <a:ext cx="1627773" cy="451143"/>
          </a:xfrm>
          <a:prstGeom prst="rect">
            <a:avLst/>
          </a:prstGeom>
        </p:spPr>
      </p:pic>
    </p:spTree>
    <p:extLst>
      <p:ext uri="{BB962C8B-B14F-4D97-AF65-F5344CB8AC3E}">
        <p14:creationId xmlns:p14="http://schemas.microsoft.com/office/powerpoint/2010/main" val="3123078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Insert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56992"/>
            <a:ext cx="9144000" cy="2387600"/>
          </a:xfrm>
        </p:spPr>
        <p:txBody>
          <a:bodyPr anchor="t"/>
          <a:lstStyle>
            <a:lvl1pPr algn="ctr">
              <a:defRPr sz="60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1524000" y="2060848"/>
            <a:ext cx="9144000" cy="1072207"/>
          </a:xfrm>
        </p:spPr>
        <p:txBody>
          <a:bodyPr anchor="ctr">
            <a:normAutofit/>
          </a:bodyPr>
          <a:lstStyle>
            <a:lvl1pPr marL="0" indent="0" algn="ctr">
              <a:buNone/>
              <a:defRPr sz="280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647728" y="6356350"/>
            <a:ext cx="4896544" cy="365125"/>
          </a:xfrm>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48" b="19440"/>
          <a:stretch/>
        </p:blipFill>
        <p:spPr>
          <a:xfrm>
            <a:off x="11099912" y="5777880"/>
            <a:ext cx="1092088" cy="1080120"/>
          </a:xfrm>
          <a:prstGeom prst="rect">
            <a:avLst/>
          </a:prstGeom>
        </p:spPr>
      </p:pic>
    </p:spTree>
    <p:extLst>
      <p:ext uri="{BB962C8B-B14F-4D97-AF65-F5344CB8AC3E}">
        <p14:creationId xmlns:p14="http://schemas.microsoft.com/office/powerpoint/2010/main" val="1638489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562521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a:t>
            </a:fld>
            <a:endParaRPr lang="en-US">
              <a:solidFill>
                <a:srgbClr val="E9E5DC">
                  <a:lumMod val="75000"/>
                </a:srgbClr>
              </a:solidFill>
            </a:endParaRPr>
          </a:p>
        </p:txBody>
      </p:sp>
    </p:spTree>
    <p:extLst>
      <p:ext uri="{BB962C8B-B14F-4D97-AF65-F5344CB8AC3E}">
        <p14:creationId xmlns:p14="http://schemas.microsoft.com/office/powerpoint/2010/main" val="2305109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sic w conten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8754" y="317500"/>
            <a:ext cx="10625046"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Content Placeholder 2"/>
          <p:cNvSpPr>
            <a:spLocks noGrp="1"/>
          </p:cNvSpPr>
          <p:nvPr>
            <p:ph idx="1"/>
          </p:nvPr>
        </p:nvSpPr>
        <p:spPr>
          <a:xfrm>
            <a:off x="728754" y="1825625"/>
            <a:ext cx="106250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125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ist">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9800" y="317500"/>
            <a:ext cx="9144000" cy="1325563"/>
          </a:xfrm>
        </p:spPr>
        <p:txBody>
          <a:bodyPr/>
          <a:lstStyle>
            <a:lvl1pPr>
              <a:defRPr b="1"/>
            </a:lvl1pPr>
          </a:lstStyle>
          <a:p>
            <a:r>
              <a:rPr lang="en-US"/>
              <a:t>Click to edit Master title style</a:t>
            </a:r>
          </a:p>
        </p:txBody>
      </p:sp>
      <p:sp>
        <p:nvSpPr>
          <p:cNvPr id="4"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148104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List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Tree>
    <p:extLst>
      <p:ext uri="{BB962C8B-B14F-4D97-AF65-F5344CB8AC3E}">
        <p14:creationId xmlns:p14="http://schemas.microsoft.com/office/powerpoint/2010/main" val="2803289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ycle">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62250" y="317500"/>
            <a:ext cx="859154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2604996"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Cycle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3040760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ierarchy">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43300" y="317500"/>
            <a:ext cx="7810499"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3071722"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Hierarchy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vert="horz" wrap="square" lIns="91440" tIns="45720" rIns="91440" bIns="45720" rtlCol="0">
            <a:spAutoFit/>
          </a:bodyPr>
          <a:lstStyle>
            <a:lvl1pPr>
              <a:defRPr lang="en-US" sz="1800" dirty="0"/>
            </a:lvl1pPr>
          </a:lstStyle>
          <a:p>
            <a:pPr marL="0" lvl="0" indent="0">
              <a:buNone/>
            </a:pPr>
            <a:r>
              <a:rPr lang="en-US" dirty="0"/>
              <a:t>Click to edit Master text styles</a:t>
            </a:r>
          </a:p>
        </p:txBody>
      </p:sp>
      <p:sp>
        <p:nvSpPr>
          <p:cNvPr id="21" name="Footer Placeholder 3"/>
          <p:cNvSpPr>
            <a:spLocks noGrp="1"/>
          </p:cNvSpPr>
          <p:nvPr>
            <p:ph type="ftr" sz="quarter" idx="11"/>
          </p:nvPr>
        </p:nvSpPr>
        <p:spPr>
          <a:xfrm>
            <a:off x="1089506"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535610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Relationship">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99467" y="317500"/>
            <a:ext cx="7154332"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3" y="629415"/>
            <a:ext cx="35977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Relationship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636568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atrix">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88733" y="317500"/>
            <a:ext cx="8365066" cy="1325563"/>
          </a:xfrm>
        </p:spPr>
        <p:txBody>
          <a:bodyPr/>
          <a:lstStyle>
            <a:lvl1pPr>
              <a:defRPr b="1"/>
            </a:lvl1pPr>
          </a:lstStyle>
          <a:p>
            <a:r>
              <a:rPr lang="en-US"/>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2480114"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Matrix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916152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yramid">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44333" y="317500"/>
            <a:ext cx="8009466"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28611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a:solidFill>
                  <a:schemeClr val="bg1">
                    <a:lumMod val="75000"/>
                  </a:schemeClr>
                </a:solidFill>
              </a:rPr>
              <a:t>Pyramid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20967540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isc">
    <p:spTree>
      <p:nvGrpSpPr>
        <p:cNvPr id="1" name=""/>
        <p:cNvGrpSpPr/>
        <p:nvPr/>
      </p:nvGrpSpPr>
      <p:grpSpPr>
        <a:xfrm>
          <a:off x="0" y="0"/>
          <a:ext cx="0" cy="0"/>
          <a:chOff x="0" y="0"/>
          <a:chExt cx="0" cy="0"/>
        </a:xfrm>
      </p:grpSpPr>
      <p:sp>
        <p:nvSpPr>
          <p:cNvPr id="24" name="Pentagon 23"/>
          <p:cNvSpPr/>
          <p:nvPr userDrawn="1"/>
        </p:nvSpPr>
        <p:spPr>
          <a:xfrm rot="5400000">
            <a:off x="10952489" y="6297099"/>
            <a:ext cx="447675" cy="56264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99267" y="317500"/>
            <a:ext cx="8754532" cy="1325563"/>
          </a:xfrm>
        </p:spPr>
        <p:txBody>
          <a:bodyPr/>
          <a:lstStyle>
            <a:lvl1pPr>
              <a:defRPr b="1"/>
            </a:lvl1pPr>
          </a:lstStyle>
          <a:p>
            <a:r>
              <a:rPr lang="en-US" dirty="0"/>
              <a:t>Click to edit Master title style</a:t>
            </a:r>
          </a:p>
        </p:txBody>
      </p:sp>
      <p:sp>
        <p:nvSpPr>
          <p:cNvPr id="5" name="Slide Number Placeholder 4"/>
          <p:cNvSpPr>
            <a:spLocks noGrp="1"/>
          </p:cNvSpPr>
          <p:nvPr>
            <p:ph type="sldNum" sz="quarter" idx="12"/>
          </p:nvPr>
        </p:nvSpPr>
        <p:spPr>
          <a:xfrm>
            <a:off x="10895004" y="6356350"/>
            <a:ext cx="562644" cy="365125"/>
          </a:xfrm>
        </p:spPr>
        <p:txBody>
          <a:bodyPr/>
          <a:lstStyle>
            <a:lvl1pPr algn="ctr">
              <a:defRPr>
                <a:solidFill>
                  <a:schemeClr val="bg1"/>
                </a:solidFill>
              </a:defRPr>
            </a:lvl1pPr>
          </a:lstStyle>
          <a:p>
            <a:fld id="{C15AD966-9810-4EB9-925F-2A35C0C6E188}" type="slidenum">
              <a:rPr lang="en-US" smtClean="0"/>
              <a:pPr/>
              <a:t>‹#›</a:t>
            </a:fld>
            <a:endParaRPr lang="en-US"/>
          </a:p>
        </p:txBody>
      </p:sp>
      <p:sp>
        <p:nvSpPr>
          <p:cNvPr id="7" name="TextBox 6"/>
          <p:cNvSpPr txBox="1"/>
          <p:nvPr userDrawn="1"/>
        </p:nvSpPr>
        <p:spPr>
          <a:xfrm>
            <a:off x="728754" y="629415"/>
            <a:ext cx="202291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pPr lvl="0"/>
            <a:r>
              <a:rPr lang="en-US" b="1" dirty="0" err="1">
                <a:solidFill>
                  <a:schemeClr val="bg1">
                    <a:lumMod val="75000"/>
                  </a:schemeClr>
                </a:solidFill>
              </a:rPr>
              <a:t>Misc</a:t>
            </a:r>
            <a:r>
              <a:rPr lang="en-US" b="1" dirty="0">
                <a:solidFill>
                  <a:schemeClr val="bg1">
                    <a:lumMod val="75000"/>
                  </a:schemeClr>
                </a:solidFill>
              </a:rPr>
              <a:t> //</a:t>
            </a:r>
          </a:p>
        </p:txBody>
      </p:sp>
      <p:grpSp>
        <p:nvGrpSpPr>
          <p:cNvPr id="20" name="Group 19"/>
          <p:cNvGrpSpPr/>
          <p:nvPr userDrawn="1"/>
        </p:nvGrpSpPr>
        <p:grpSpPr>
          <a:xfrm>
            <a:off x="203528" y="6125068"/>
            <a:ext cx="812145" cy="596407"/>
            <a:chOff x="348344" y="1690685"/>
            <a:chExt cx="812145" cy="596407"/>
          </a:xfrm>
        </p:grpSpPr>
        <p:grpSp>
          <p:nvGrpSpPr>
            <p:cNvPr id="6" name="Group 5"/>
            <p:cNvGrpSpPr/>
            <p:nvPr userDrawn="1"/>
          </p:nvGrpSpPr>
          <p:grpSpPr>
            <a:xfrm>
              <a:off x="652506" y="1901402"/>
              <a:ext cx="507983" cy="385690"/>
              <a:chOff x="652506" y="1901402"/>
              <a:chExt cx="507983" cy="385690"/>
            </a:xfrm>
          </p:grpSpPr>
          <p:sp>
            <p:nvSpPr>
              <p:cNvPr id="9" name="Rectangle 8"/>
              <p:cNvSpPr/>
              <p:nvPr/>
            </p:nvSpPr>
            <p:spPr>
              <a:xfrm>
                <a:off x="652506" y="1901402"/>
                <a:ext cx="507983" cy="385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24627" y="2033762"/>
                <a:ext cx="348062" cy="0"/>
                <a:chOff x="1741715" y="4429919"/>
                <a:chExt cx="1611085" cy="0"/>
              </a:xfrm>
            </p:grpSpPr>
            <p:cxnSp>
              <p:nvCxnSpPr>
                <p:cNvPr id="18" name="Straight Connector 17"/>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24627" y="2106728"/>
                <a:ext cx="348062" cy="0"/>
                <a:chOff x="1741715" y="4429919"/>
                <a:chExt cx="1611085" cy="0"/>
              </a:xfrm>
            </p:grpSpPr>
            <p:cxnSp>
              <p:nvCxnSpPr>
                <p:cNvPr id="16" name="Straight Connector 15"/>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24627" y="2179694"/>
                <a:ext cx="348062" cy="0"/>
                <a:chOff x="1741715" y="4429919"/>
                <a:chExt cx="1611085" cy="0"/>
              </a:xfrm>
            </p:grpSpPr>
            <p:cxnSp>
              <p:nvCxnSpPr>
                <p:cNvPr id="14" name="Straight Connector 13"/>
                <p:cNvCxnSpPr/>
                <p:nvPr/>
              </p:nvCxnSpPr>
              <p:spPr>
                <a:xfrm>
                  <a:off x="1741715" y="4429919"/>
                  <a:ext cx="31931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78744" y="4429919"/>
                  <a:ext cx="1074056"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Freeform 12"/>
            <p:cNvSpPr/>
            <p:nvPr/>
          </p:nvSpPr>
          <p:spPr>
            <a:xfrm>
              <a:off x="348344" y="1690685"/>
              <a:ext cx="721325" cy="438997"/>
            </a:xfrm>
            <a:custGeom>
              <a:avLst/>
              <a:gdLst>
                <a:gd name="connsiteX0" fmla="*/ 0 w 3338822"/>
                <a:gd name="connsiteY0" fmla="*/ 0 h 2032000"/>
                <a:gd name="connsiteX1" fmla="*/ 2656108 w 3338822"/>
                <a:gd name="connsiteY1" fmla="*/ 0 h 2032000"/>
                <a:gd name="connsiteX2" fmla="*/ 3338822 w 3338822"/>
                <a:gd name="connsiteY2" fmla="*/ 770801 h 2032000"/>
                <a:gd name="connsiteX3" fmla="*/ 1182914 w 3338822"/>
                <a:gd name="connsiteY3" fmla="*/ 770801 h 2032000"/>
                <a:gd name="connsiteX4" fmla="*/ 1182914 w 3338822"/>
                <a:gd name="connsiteY4" fmla="*/ 2032000 h 2032000"/>
                <a:gd name="connsiteX5" fmla="*/ 0 w 3338822"/>
                <a:gd name="connsiteY5" fmla="*/ 2032000 h 2032000"/>
                <a:gd name="connsiteX6" fmla="*/ 899892 w 3338822"/>
                <a:gd name="connsiteY6" fmla="*/ 1016000 h 20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822" h="2032000">
                  <a:moveTo>
                    <a:pt x="0" y="0"/>
                  </a:moveTo>
                  <a:lnTo>
                    <a:pt x="2656108" y="0"/>
                  </a:lnTo>
                  <a:lnTo>
                    <a:pt x="3338822" y="770801"/>
                  </a:lnTo>
                  <a:lnTo>
                    <a:pt x="1182914" y="770801"/>
                  </a:lnTo>
                  <a:lnTo>
                    <a:pt x="1182914" y="2032000"/>
                  </a:lnTo>
                  <a:lnTo>
                    <a:pt x="0" y="2032000"/>
                  </a:lnTo>
                  <a:lnTo>
                    <a:pt x="899892" y="1016000"/>
                  </a:lnTo>
                  <a:close/>
                </a:path>
              </a:pathLst>
            </a:custGeom>
            <a:solidFill>
              <a:srgbClr val="76A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Text Placeholder 22"/>
          <p:cNvSpPr>
            <a:spLocks noGrp="1"/>
          </p:cNvSpPr>
          <p:nvPr>
            <p:ph type="body" sz="quarter" idx="13"/>
          </p:nvPr>
        </p:nvSpPr>
        <p:spPr>
          <a:xfrm>
            <a:off x="371475" y="1872343"/>
            <a:ext cx="1828800" cy="590931"/>
          </a:xfrm>
        </p:spPr>
        <p:style>
          <a:lnRef idx="0">
            <a:scrgbClr r="0" g="0" b="0"/>
          </a:lnRef>
          <a:fillRef idx="1003">
            <a:schemeClr val="lt1"/>
          </a:fillRef>
          <a:effectRef idx="0">
            <a:scrgbClr r="0" g="0" b="0"/>
          </a:effectRef>
          <a:fontRef idx="major"/>
        </p:style>
        <p:txBody>
          <a:bodyPr wrap="square">
            <a:spAutoFit/>
          </a:bodyPr>
          <a:lstStyle>
            <a:lvl1pPr marL="0" indent="0">
              <a:buNone/>
              <a:defRPr lang="en-US" sz="18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21" name="Footer Placeholder 3"/>
          <p:cNvSpPr>
            <a:spLocks noGrp="1"/>
          </p:cNvSpPr>
          <p:nvPr>
            <p:ph type="ftr" sz="quarter" idx="11"/>
          </p:nvPr>
        </p:nvSpPr>
        <p:spPr>
          <a:xfrm>
            <a:off x="1087794" y="6356350"/>
            <a:ext cx="5029200" cy="365125"/>
          </a:xfrm>
        </p:spPr>
        <p:txBody>
          <a:bodyPr/>
          <a:lstStyle>
            <a:lvl1pPr algn="l">
              <a:defRPr>
                <a:latin typeface="+mj-lt"/>
              </a:defRPr>
            </a:lvl1pPr>
          </a:lstStyle>
          <a:p>
            <a:r>
              <a:rPr lang="en-US"/>
              <a:t>PowerPoint SmartArt Graphics - The complete ready-to-use collection</a:t>
            </a:r>
          </a:p>
        </p:txBody>
      </p:sp>
    </p:spTree>
    <p:extLst>
      <p:ext uri="{BB962C8B-B14F-4D97-AF65-F5344CB8AC3E}">
        <p14:creationId xmlns:p14="http://schemas.microsoft.com/office/powerpoint/2010/main" val="15256933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3864017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19459A9-BF71-4869-8140-0A694E4B773B}" type="datetime1">
              <a:rPr lang="en-US" smtClean="0"/>
              <a:t>9/28/2020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964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solidFill>
                  <a:srgbClr val="D34817">
                    <a:lumMod val="75000"/>
                  </a:srgbClr>
                </a:solidFill>
              </a:rPr>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solidFill>
                  <a:srgbClr val="E9E5DC">
                    <a:lumMod val="75000"/>
                  </a:srgbClr>
                </a:solidFill>
              </a:rPr>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solidFill>
                  <a:srgbClr val="D34817">
                    <a:lumMod val="75000"/>
                  </a:srgbClr>
                </a:solidFill>
              </a:rPr>
              <a:pPr/>
              <a:t>‹#›</a:t>
            </a:fld>
            <a:endParaRPr lang="en-US">
              <a:solidFill>
                <a:srgbClr val="D34817">
                  <a:lumMod val="75000"/>
                </a:srgbClr>
              </a:solidFill>
            </a:endParaRPr>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838499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764DE79-268F-4C1A-8933-263129D2AF90}" type="datetimeFigureOut">
              <a:rPr lang="en-US" smtClean="0"/>
              <a:t>9/28/2020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171329F-B78C-4AF9-B3B1-BD709DEFB53D}"/>
              </a:ext>
            </a:extLst>
          </p:cNvPr>
          <p:cNvSpPr/>
          <p:nvPr userDrawn="1"/>
        </p:nvSpPr>
        <p:spPr>
          <a:xfrm>
            <a:off x="0" y="6021288"/>
            <a:ext cx="12192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hlinkClick r:id="rId2"/>
            <a:extLst>
              <a:ext uri="{FF2B5EF4-FFF2-40B4-BE49-F238E27FC236}">
                <a16:creationId xmlns:a16="http://schemas.microsoft.com/office/drawing/2014/main" id="{4E8BA45A-3CA3-435C-9FBC-9783C7ED6A72}"/>
              </a:ext>
            </a:extLst>
          </p:cNvPr>
          <p:cNvPicPr>
            <a:picLocks noChangeAspect="1"/>
          </p:cNvPicPr>
          <p:nvPr userDrawn="1"/>
        </p:nvPicPr>
        <p:blipFill>
          <a:blip r:embed="rId3"/>
          <a:stretch>
            <a:fillRect/>
          </a:stretch>
        </p:blipFill>
        <p:spPr>
          <a:xfrm>
            <a:off x="10200456" y="6214072"/>
            <a:ext cx="1627773" cy="451143"/>
          </a:xfrm>
          <a:prstGeom prst="rect">
            <a:avLst/>
          </a:prstGeom>
        </p:spPr>
      </p:pic>
    </p:spTree>
    <p:extLst>
      <p:ext uri="{BB962C8B-B14F-4D97-AF65-F5344CB8AC3E}">
        <p14:creationId xmlns:p14="http://schemas.microsoft.com/office/powerpoint/2010/main" val="39779066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300587374"/>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756415"/>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425184936"/>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PowerPoint SmartArt Graphics - The complete ready-to-use collection</a:t>
            </a:r>
          </a:p>
        </p:txBody>
      </p:sp>
      <p:sp>
        <p:nvSpPr>
          <p:cNvPr id="9" name="Slide Number Placeholder 8"/>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2345776748"/>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PowerPoint SmartArt Graphics - The complete ready-to-use collection</a:t>
            </a:r>
          </a:p>
        </p:txBody>
      </p:sp>
      <p:sp>
        <p:nvSpPr>
          <p:cNvPr id="5" name="Slide Number Placeholder 4"/>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2575992356"/>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459A9-BF71-4869-8140-0A694E4B773B}" type="datetime1">
              <a:rPr lang="en-US" smtClean="0"/>
              <a:t>9/28/2020</a:t>
            </a:fld>
            <a:endParaRPr lang="en-US"/>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6F15528-21DE-4FAA-801E-634DDDAF4B2B}" type="slidenum">
              <a:rPr lang="fr-FR" smtClean="0"/>
              <a:t>‹#›</a:t>
            </a:fld>
            <a:endParaRPr lang="fr-FR"/>
          </a:p>
        </p:txBody>
      </p:sp>
    </p:spTree>
    <p:extLst>
      <p:ext uri="{BB962C8B-B14F-4D97-AF65-F5344CB8AC3E}">
        <p14:creationId xmlns:p14="http://schemas.microsoft.com/office/powerpoint/2010/main" val="2607722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1132697587"/>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PowerPoint SmartArt Graphics - The complete ready-to-use collection</a:t>
            </a:r>
          </a:p>
        </p:txBody>
      </p:sp>
      <p:sp>
        <p:nvSpPr>
          <p:cNvPr id="7" name="Slide Number Placeholder 6"/>
          <p:cNvSpPr>
            <a:spLocks noGrp="1"/>
          </p:cNvSpPr>
          <p:nvPr>
            <p:ph type="sldNum" sz="quarter" idx="12"/>
          </p:nvPr>
        </p:nvSpPr>
        <p:spPr/>
        <p:txBody>
          <a:bodyPr/>
          <a:lstStyle/>
          <a:p>
            <a:fld id="{F68327C5-B821-4FE9-A59A-A60D9EB59A9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452828"/>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a:t>
            </a:fld>
            <a:endParaRPr lang="en-US"/>
          </a:p>
        </p:txBody>
      </p:sp>
    </p:spTree>
    <p:extLst>
      <p:ext uri="{BB962C8B-B14F-4D97-AF65-F5344CB8AC3E}">
        <p14:creationId xmlns:p14="http://schemas.microsoft.com/office/powerpoint/2010/main" val="319483482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solidFill>
                  <a:srgbClr val="E9E5DC">
                    <a:lumMod val="90000"/>
                  </a:srgbClr>
                </a:solidFill>
              </a:rPr>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solidFill>
                  <a:srgbClr val="E9E5DC">
                    <a:lumMod val="90000"/>
                  </a:srgbClr>
                </a:solidFill>
              </a:rPr>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a:solidFill>
                  <a:srgbClr val="E9E5DC">
                    <a:lumMod val="90000"/>
                  </a:srgbClr>
                </a:solidFill>
              </a:rPr>
              <a:pPr/>
              <a:t>‹#›</a:t>
            </a:fld>
            <a:endParaRPr>
              <a:solidFill>
                <a:srgbClr val="E9E5DC">
                  <a:lumMod val="90000"/>
                </a:srgbClr>
              </a:solidFill>
            </a:endParaRPr>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2078694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PowerPoint SmartArt Graphics - The complete ready-to-use collection</a:t>
            </a:r>
          </a:p>
        </p:txBody>
      </p:sp>
      <p:sp>
        <p:nvSpPr>
          <p:cNvPr id="6" name="Slide Number Placeholder 5"/>
          <p:cNvSpPr>
            <a:spLocks noGrp="1"/>
          </p:cNvSpPr>
          <p:nvPr>
            <p:ph type="sldNum" sz="quarter" idx="12"/>
          </p:nvPr>
        </p:nvSpPr>
        <p:spPr/>
        <p:txBody>
          <a:bodyPr/>
          <a:lstStyle/>
          <a:p>
            <a:fld id="{F68327C5-B821-4FE9-A59A-A60D9EB59A9A}"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665152"/>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solidFill>
                  <a:srgbClr val="E9E5DC">
                    <a:lumMod val="75000"/>
                  </a:srgbClr>
                </a:solidFill>
              </a:rPr>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Tree>
    <p:extLst>
      <p:ext uri="{BB962C8B-B14F-4D97-AF65-F5344CB8AC3E}">
        <p14:creationId xmlns:p14="http://schemas.microsoft.com/office/powerpoint/2010/main" val="15248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solidFill>
                  <a:srgbClr val="E9E5DC">
                    <a:lumMod val="50000"/>
                  </a:srgbClr>
                </a:solidFill>
              </a:rPr>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solidFill>
                  <a:srgbClr val="E9E5DC">
                    <a:lumMod val="75000"/>
                  </a:srgbClr>
                </a:solidFill>
              </a:rPr>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solidFill>
                  <a:srgbClr val="E9E5DC">
                    <a:lumMod val="75000"/>
                  </a:srgbClr>
                </a:solidFill>
              </a:rPr>
              <a:pPr/>
              <a:t>‹#›</a:t>
            </a:fld>
            <a:endParaRPr lang="en-US">
              <a:solidFill>
                <a:srgbClr val="E9E5DC">
                  <a:lumMod val="75000"/>
                </a:srgbClr>
              </a:solidFill>
            </a:endParaRPr>
          </a:p>
        </p:txBody>
      </p:sp>
    </p:spTree>
    <p:extLst>
      <p:ext uri="{BB962C8B-B14F-4D97-AF65-F5344CB8AC3E}">
        <p14:creationId xmlns:p14="http://schemas.microsoft.com/office/powerpoint/2010/main" val="2401813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091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28541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9196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3.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solidFill>
                  <a:prstClr val="black">
                    <a:tint val="75000"/>
                  </a:prstClr>
                </a:solidFill>
              </a:rPr>
              <a:pPr/>
              <a:t>‹#›</a:t>
            </a:fld>
            <a:endParaRPr lang="en-US">
              <a:solidFill>
                <a:prstClr val="black">
                  <a:tint val="75000"/>
                </a:prstClr>
              </a:solidFill>
            </a:endParaRPr>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84665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705" r:id="rId24"/>
    <p:sldLayoutId id="2147483690" r:id="rId25"/>
    <p:sldLayoutId id="2147483691" r:id="rId2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PowerPoint SmartArt Graphics - The complete ready-to-use collection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327C5-B821-4FE9-A59A-A60D9EB59A9A}" type="slidenum">
              <a:rPr lang="en-US" smtClean="0"/>
              <a:t>‹#›</a:t>
            </a:fld>
            <a:endParaRPr lang="en-US"/>
          </a:p>
        </p:txBody>
      </p:sp>
      <p:sp>
        <p:nvSpPr>
          <p:cNvPr id="7" name="Rectangle 6"/>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13139605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9" r:id="rId6"/>
    <p:sldLayoutId id="2147483700" r:id="rId7"/>
    <p:sldLayoutId id="2147483701" r:id="rId8"/>
    <p:sldLayoutId id="2147483702" r:id="rId9"/>
    <p:sldLayoutId id="2147483703" r:id="rId10"/>
    <p:sldLayoutId id="2147483704" r:id="rId11"/>
    <p:sldLayoutId id="2147483706" r:id="rId12"/>
    <p:sldLayoutId id="2147483707"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US">
                <a:solidFill>
                  <a:prstClr val="black">
                    <a:tint val="75000"/>
                  </a:prstClr>
                </a:solidFill>
              </a:rPr>
              <a:t>Your Date Here</a:t>
            </a: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solidFill>
                  <a:prstClr val="black">
                    <a:tint val="75000"/>
                  </a:prstClr>
                </a:solidFill>
              </a:rPr>
              <a:t>Your Footer Here</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C1CF07D-8B3F-4D32-B059-0039CEA46DB1}"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38F4F0F-00DC-4873-A943-701DA68B5942}"/>
              </a:ext>
            </a:extLst>
          </p:cNvPr>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78476817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hd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7506" b="7329"/>
          <a:stretch/>
        </p:blipFill>
        <p:spPr>
          <a:xfrm>
            <a:off x="4852232" y="58409"/>
            <a:ext cx="2604074" cy="1850430"/>
          </a:xfrm>
          <a:prstGeom prst="rect">
            <a:avLst/>
          </a:prstGeom>
        </p:spPr>
      </p:pic>
      <p:sp>
        <p:nvSpPr>
          <p:cNvPr id="2" name="Rectangle 1"/>
          <p:cNvSpPr/>
          <p:nvPr/>
        </p:nvSpPr>
        <p:spPr>
          <a:xfrm>
            <a:off x="0" y="130570"/>
            <a:ext cx="12192000" cy="6218818"/>
          </a:xfrm>
          <a:prstGeom prst="rect">
            <a:avLst/>
          </a:prstGeom>
          <a:ln w="12700">
            <a:noFill/>
          </a:ln>
          <a:effectLst>
            <a:outerShdw blurRad="1270000" dist="2540000" dir="21540000" sx="200000" sy="200000" algn="ctr" rotWithShape="0">
              <a:srgbClr val="000000">
                <a:alpha val="0"/>
              </a:srgbClr>
            </a:outerShdw>
          </a:effectLst>
        </p:spPr>
        <p:txBody>
          <a:bodyPr wrap="square" anchor="ctr">
            <a:spAutoFit/>
          </a:bodyPr>
          <a:lstStyle/>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endParaRPr lang="fr-FR" sz="2539" b="1" dirty="0">
              <a:solidFill>
                <a:schemeClr val="accent1">
                  <a:lumMod val="50000"/>
                </a:schemeClr>
              </a:solidFill>
              <a:latin typeface="Corbel" panose="020B0503020204020204" pitchFamily="34" charset="0"/>
            </a:endParaRPr>
          </a:p>
          <a:p>
            <a:pPr algn="ctr"/>
            <a:r>
              <a:rPr lang="fr-FR" sz="2539" b="1" dirty="0">
                <a:solidFill>
                  <a:schemeClr val="accent1">
                    <a:lumMod val="50000"/>
                  </a:schemeClr>
                </a:solidFill>
                <a:latin typeface="Corbel" panose="020B0503020204020204" pitchFamily="34" charset="0"/>
              </a:rPr>
              <a:t>Réunion de pré-soumission de la consultation n°</a:t>
            </a:r>
          </a:p>
          <a:p>
            <a:pPr algn="ctr"/>
            <a:r>
              <a:rPr lang="fr-FR" sz="2539" b="1" dirty="0">
                <a:solidFill>
                  <a:schemeClr val="accent1">
                    <a:lumMod val="50000"/>
                  </a:schemeClr>
                </a:solidFill>
                <a:latin typeface="Corbel" panose="020B0503020204020204" pitchFamily="34" charset="0"/>
              </a:rPr>
              <a:t> </a:t>
            </a:r>
            <a:r>
              <a:rPr lang="en-GB" sz="2539" b="1" dirty="0">
                <a:solidFill>
                  <a:schemeClr val="accent1">
                    <a:lumMod val="50000"/>
                  </a:schemeClr>
                </a:solidFill>
                <a:latin typeface="Corbel" panose="020B0503020204020204" pitchFamily="34" charset="0"/>
              </a:rPr>
              <a:t>DP/QBS/MCA-M/LR-10/Compact</a:t>
            </a:r>
            <a:endParaRPr lang="fr-MA" sz="2539" b="1" dirty="0">
              <a:solidFill>
                <a:schemeClr val="accent1">
                  <a:lumMod val="50000"/>
                </a:schemeClr>
              </a:solidFill>
              <a:latin typeface="Corbel" panose="020B0503020204020204" pitchFamily="34" charset="0"/>
            </a:endParaRPr>
          </a:p>
          <a:p>
            <a:pPr algn="ctr"/>
            <a:endParaRPr lang="fr-FR" sz="2400" b="1" dirty="0">
              <a:latin typeface="Corbel" panose="020B0503020204020204" pitchFamily="34" charset="0"/>
            </a:endParaRPr>
          </a:p>
          <a:p>
            <a:pPr algn="ctr"/>
            <a:r>
              <a:rPr lang="fr-FR" sz="2400" b="1" dirty="0">
                <a:latin typeface="Corbel" panose="020B0503020204020204" pitchFamily="34" charset="0"/>
              </a:rPr>
              <a:t>			</a:t>
            </a:r>
          </a:p>
          <a:p>
            <a:pPr marR="434975" lvl="0" algn="ctr">
              <a:lnSpc>
                <a:spcPct val="107000"/>
              </a:lnSpc>
            </a:pPr>
            <a:r>
              <a:rPr lang="fr-FR"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Conception et mise en place d’une plateforme pour la formation des alphabétiseurs dans le domaine de l’alphabétisation fonctionnelle en liaison avec l’opération de </a:t>
            </a:r>
            <a:r>
              <a:rPr lang="fr-FR"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melkisation</a:t>
            </a:r>
            <a:r>
              <a:rPr lang="fr-FR"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des terres collectives situées dans les périmètres d’irrigation du Gharb et du Haouz »</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ctr"/>
            <a:r>
              <a:rPr lang="fr-FR" sz="3200" b="1" dirty="0">
                <a:solidFill>
                  <a:srgbClr val="3494BA">
                    <a:lumMod val="50000"/>
                  </a:srgbClr>
                </a:solidFill>
                <a:latin typeface="Corbel" panose="020B0503020204020204" pitchFamily="34" charset="0"/>
              </a:rPr>
              <a:t>			</a:t>
            </a:r>
            <a:endParaRPr lang="fr-FR" sz="1632" b="1" dirty="0">
              <a:solidFill>
                <a:srgbClr val="3494BA">
                  <a:lumMod val="50000"/>
                </a:srgbClr>
              </a:solidFill>
              <a:latin typeface="Corbel" panose="020B0503020204020204" pitchFamily="34" charset="0"/>
            </a:endParaRPr>
          </a:p>
          <a:p>
            <a:pPr lvl="0" algn="ctr"/>
            <a:endParaRPr lang="fr-FR" sz="1632" b="1" dirty="0">
              <a:solidFill>
                <a:srgbClr val="3494BA">
                  <a:lumMod val="50000"/>
                </a:srgbClr>
              </a:solidFill>
              <a:latin typeface="Corbel" panose="020B0503020204020204" pitchFamily="34" charset="0"/>
            </a:endParaRPr>
          </a:p>
          <a:p>
            <a:pPr lvl="0" algn="ctr"/>
            <a:r>
              <a:rPr lang="fr-FR" sz="1632" b="1" dirty="0">
                <a:latin typeface="Corbel" panose="020B0503020204020204" pitchFamily="34" charset="0"/>
              </a:rPr>
              <a:t>							Le 25  septembre  2020</a:t>
            </a:r>
            <a:endParaRPr lang="fr-FR" sz="1814" b="1" dirty="0">
              <a:solidFill>
                <a:schemeClr val="accent1">
                  <a:lumMod val="50000"/>
                </a:schemeClr>
              </a:solidFill>
              <a:latin typeface="Corbel" panose="020B0503020204020204" pitchFamily="34" charset="0"/>
            </a:endParaRPr>
          </a:p>
          <a:p>
            <a:endParaRPr lang="fr-FR" sz="1814" b="1" dirty="0">
              <a:solidFill>
                <a:schemeClr val="accent1">
                  <a:lumMod val="50000"/>
                </a:schemeClr>
              </a:solidFill>
              <a:latin typeface="Corbel" panose="020B0503020204020204" pitchFamily="34" charset="0"/>
            </a:endParaRPr>
          </a:p>
        </p:txBody>
      </p:sp>
    </p:spTree>
    <p:extLst>
      <p:ext uri="{BB962C8B-B14F-4D97-AF65-F5344CB8AC3E}">
        <p14:creationId xmlns:p14="http://schemas.microsoft.com/office/powerpoint/2010/main" val="1882558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6" name="Chevron 5"/>
          <p:cNvSpPr/>
          <p:nvPr/>
        </p:nvSpPr>
        <p:spPr>
          <a:xfrm>
            <a:off x="1925542" y="1427190"/>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Livrables et délais de validation </a:t>
            </a:r>
            <a:endParaRPr lang="fr-FR" sz="2800" dirty="0">
              <a:solidFill>
                <a:srgbClr val="C00000"/>
              </a:solidFill>
              <a:latin typeface="Corbel" panose="020B0503020204020204" pitchFamily="34" charset="0"/>
            </a:endParaRPr>
          </a:p>
        </p:txBody>
      </p:sp>
      <p:sp>
        <p:nvSpPr>
          <p:cNvPr id="10" name="Rectangle 9"/>
          <p:cNvSpPr/>
          <p:nvPr/>
        </p:nvSpPr>
        <p:spPr>
          <a:xfrm>
            <a:off x="0" y="123840"/>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4" name="Rectangle 3"/>
          <p:cNvSpPr/>
          <p:nvPr/>
        </p:nvSpPr>
        <p:spPr>
          <a:xfrm>
            <a:off x="788276" y="6455901"/>
            <a:ext cx="3472425" cy="246221"/>
          </a:xfrm>
          <a:prstGeom prst="rect">
            <a:avLst/>
          </a:prstGeom>
        </p:spPr>
        <p:txBody>
          <a:bodyPr wrap="none">
            <a:spAutoFit/>
          </a:bodyPr>
          <a:lstStyle/>
          <a:p>
            <a:r>
              <a:rPr lang="fr-FR" sz="1000" dirty="0">
                <a:solidFill>
                  <a:srgbClr val="000000"/>
                </a:solidFill>
                <a:latin typeface="Calibri" panose="020F0502020204030204" pitchFamily="34" charset="0"/>
                <a:ea typeface="Calibri" panose="020F0502020204030204" pitchFamily="34" charset="0"/>
              </a:rPr>
              <a:t>Mb/Mo : Date de démarrage de la période de base/optionnelle</a:t>
            </a:r>
            <a:endParaRPr lang="fr-MA" sz="1000" dirty="0"/>
          </a:p>
        </p:txBody>
      </p:sp>
      <p:graphicFrame>
        <p:nvGraphicFramePr>
          <p:cNvPr id="7" name="Tableau 6"/>
          <p:cNvGraphicFramePr>
            <a:graphicFrameLocks noGrp="1"/>
          </p:cNvGraphicFramePr>
          <p:nvPr>
            <p:extLst>
              <p:ext uri="{D42A27DB-BD31-4B8C-83A1-F6EECF244321}">
                <p14:modId xmlns:p14="http://schemas.microsoft.com/office/powerpoint/2010/main" val="2847846701"/>
              </p:ext>
            </p:extLst>
          </p:nvPr>
        </p:nvGraphicFramePr>
        <p:xfrm>
          <a:off x="7767146" y="3195779"/>
          <a:ext cx="4295545" cy="2048883"/>
        </p:xfrm>
        <a:graphic>
          <a:graphicData uri="http://schemas.openxmlformats.org/drawingml/2006/table">
            <a:tbl>
              <a:tblPr firstRow="1" bandRow="1">
                <a:tableStyleId>{5C22544A-7EE6-4342-B048-85BDC9FD1C3A}</a:tableStyleId>
              </a:tblPr>
              <a:tblGrid>
                <a:gridCol w="1729139">
                  <a:extLst>
                    <a:ext uri="{9D8B030D-6E8A-4147-A177-3AD203B41FA5}">
                      <a16:colId xmlns:a16="http://schemas.microsoft.com/office/drawing/2014/main" val="4269675406"/>
                    </a:ext>
                  </a:extLst>
                </a:gridCol>
                <a:gridCol w="1252260">
                  <a:extLst>
                    <a:ext uri="{9D8B030D-6E8A-4147-A177-3AD203B41FA5}">
                      <a16:colId xmlns:a16="http://schemas.microsoft.com/office/drawing/2014/main" val="984623855"/>
                    </a:ext>
                  </a:extLst>
                </a:gridCol>
                <a:gridCol w="1314146">
                  <a:extLst>
                    <a:ext uri="{9D8B030D-6E8A-4147-A177-3AD203B41FA5}">
                      <a16:colId xmlns:a16="http://schemas.microsoft.com/office/drawing/2014/main" val="3553533312"/>
                    </a:ext>
                  </a:extLst>
                </a:gridCol>
              </a:tblGrid>
              <a:tr h="1021419">
                <a:tc>
                  <a:txBody>
                    <a:bodyPr/>
                    <a:lstStyle/>
                    <a:p>
                      <a:pPr algn="ctr"/>
                      <a:endParaRPr lang="fr-MA" sz="1100" dirty="0">
                        <a:latin typeface="Trebuchet MS" panose="020B0603020202020204" pitchFamily="34" charset="0"/>
                      </a:endParaRPr>
                    </a:p>
                  </a:txBody>
                  <a:tcPr anchor="ctr">
                    <a:solidFill>
                      <a:schemeClr val="bg1"/>
                    </a:solidFill>
                  </a:tcPr>
                </a:tc>
                <a:tc>
                  <a:txBody>
                    <a:bodyPr/>
                    <a:lstStyle/>
                    <a:p>
                      <a:pPr indent="-1270" algn="ctr">
                        <a:lnSpc>
                          <a:spcPct val="115000"/>
                        </a:lnSpc>
                        <a:spcAft>
                          <a:spcPts val="0"/>
                        </a:spcAft>
                      </a:pPr>
                      <a:r>
                        <a:rPr lang="fr-FR" sz="1100" dirty="0">
                          <a:effectLst/>
                        </a:rPr>
                        <a:t>Délai de validation</a:t>
                      </a:r>
                      <a:endParaRPr lang="fr-MA" sz="1100" dirty="0">
                        <a:effectLst/>
                      </a:endParaRPr>
                    </a:p>
                    <a:p>
                      <a:pPr indent="-1270" algn="ctr">
                        <a:lnSpc>
                          <a:spcPct val="115000"/>
                        </a:lnSpc>
                        <a:spcAft>
                          <a:spcPts val="0"/>
                        </a:spcAft>
                      </a:pPr>
                      <a:r>
                        <a:rPr lang="fr-FR" sz="1100" dirty="0">
                          <a:effectLst/>
                        </a:rPr>
                        <a:t>par l’Agence MCA-</a:t>
                      </a:r>
                      <a:r>
                        <a:rPr lang="fr-FR" sz="1100" dirty="0" err="1">
                          <a:effectLst/>
                        </a:rPr>
                        <a:t>Morocco</a:t>
                      </a:r>
                      <a:endParaRPr lang="fr-MA" sz="1100" dirty="0">
                        <a:latin typeface="Trebuchet MS" panose="020B0603020202020204" pitchFamily="34" charset="0"/>
                      </a:endParaRPr>
                    </a:p>
                  </a:txBody>
                  <a:tcPr anchor="ctr">
                    <a:solidFill>
                      <a:schemeClr val="tx2"/>
                    </a:solidFill>
                  </a:tcPr>
                </a:tc>
                <a:tc>
                  <a:txBody>
                    <a:bodyPr/>
                    <a:lstStyle/>
                    <a:p>
                      <a:pPr indent="-1270" algn="ctr">
                        <a:lnSpc>
                          <a:spcPct val="115000"/>
                        </a:lnSpc>
                        <a:spcAft>
                          <a:spcPts val="0"/>
                        </a:spcAft>
                      </a:pPr>
                      <a:r>
                        <a:rPr lang="fr-FR" sz="1100" dirty="0">
                          <a:effectLst/>
                        </a:rPr>
                        <a:t>Délai de reprise</a:t>
                      </a:r>
                      <a:endParaRPr lang="fr-MA" sz="1100" dirty="0">
                        <a:effectLst/>
                      </a:endParaRPr>
                    </a:p>
                    <a:p>
                      <a:pPr indent="-1270" algn="ctr">
                        <a:lnSpc>
                          <a:spcPct val="115000"/>
                        </a:lnSpc>
                        <a:spcAft>
                          <a:spcPts val="0"/>
                        </a:spcAft>
                      </a:pPr>
                      <a:r>
                        <a:rPr lang="fr-FR" sz="1100" dirty="0">
                          <a:effectLst/>
                        </a:rPr>
                        <a:t>par le prestataire</a:t>
                      </a:r>
                      <a:endParaRPr lang="fr-MA" sz="1100" dirty="0">
                        <a:solidFill>
                          <a:srgbClr val="000000"/>
                        </a:solidFill>
                        <a:effectLst/>
                        <a:latin typeface="Arial" panose="020B0604020202020204" pitchFamily="34" charset="0"/>
                        <a:ea typeface="Arial" panose="020B0604020202020204" pitchFamily="34" charset="0"/>
                      </a:endParaRPr>
                    </a:p>
                  </a:txBody>
                  <a:tcPr anchor="ctr">
                    <a:solidFill>
                      <a:schemeClr val="tx2"/>
                    </a:solidFill>
                  </a:tcPr>
                </a:tc>
                <a:extLst>
                  <a:ext uri="{0D108BD9-81ED-4DB2-BD59-A6C34878D82A}">
                    <a16:rowId xmlns:a16="http://schemas.microsoft.com/office/drawing/2014/main" val="265902671"/>
                  </a:ext>
                </a:extLst>
              </a:tr>
              <a:tr h="503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effectLst/>
                        </a:rPr>
                        <a:t>Première version du livrable</a:t>
                      </a:r>
                      <a:endParaRPr lang="fr-MA" sz="1100" dirty="0">
                        <a:solidFill>
                          <a:srgbClr val="000000"/>
                        </a:solidFill>
                        <a:effectLst/>
                        <a:latin typeface="Arial" panose="020B0604020202020204" pitchFamily="34" charset="0"/>
                        <a:ea typeface="Arial" panose="020B0604020202020204" pitchFamily="34" charset="0"/>
                      </a:endParaRPr>
                    </a:p>
                  </a:txBody>
                  <a:tcPr anchor="ctr">
                    <a:solidFill>
                      <a:schemeClr val="bg1">
                        <a:lumMod val="75000"/>
                      </a:schemeClr>
                    </a:solidFill>
                  </a:tcPr>
                </a:tc>
                <a:tc>
                  <a:txBody>
                    <a:bodyPr/>
                    <a:lstStyle/>
                    <a:p>
                      <a:pPr indent="-1270" algn="ctr">
                        <a:lnSpc>
                          <a:spcPct val="115000"/>
                        </a:lnSpc>
                        <a:spcAft>
                          <a:spcPts val="0"/>
                        </a:spcAft>
                      </a:pPr>
                      <a:r>
                        <a:rPr lang="fr-FR" sz="1100" dirty="0">
                          <a:effectLst/>
                        </a:rPr>
                        <a:t>7 jours ouvrables</a:t>
                      </a:r>
                      <a:endParaRPr lang="fr-MA" sz="1100" dirty="0">
                        <a:solidFill>
                          <a:srgbClr val="000000"/>
                        </a:solidFill>
                        <a:effectLst/>
                        <a:latin typeface="Arial" panose="020B0604020202020204" pitchFamily="34" charset="0"/>
                        <a:ea typeface="Arial" panose="020B0604020202020204" pitchFamily="34" charset="0"/>
                      </a:endParaRPr>
                    </a:p>
                  </a:txBody>
                  <a:tcPr marL="68580" marR="68580" marT="0" marB="0" anchor="ctr">
                    <a:solidFill>
                      <a:schemeClr val="accent1">
                        <a:lumMod val="20000"/>
                        <a:lumOff val="80000"/>
                      </a:schemeClr>
                    </a:solidFill>
                  </a:tcPr>
                </a:tc>
                <a:tc>
                  <a:txBody>
                    <a:bodyPr/>
                    <a:lstStyle/>
                    <a:p>
                      <a:pPr indent="-1270" algn="ctr">
                        <a:lnSpc>
                          <a:spcPct val="115000"/>
                        </a:lnSpc>
                        <a:spcAft>
                          <a:spcPts val="0"/>
                        </a:spcAft>
                      </a:pPr>
                      <a:r>
                        <a:rPr lang="fr-FR" sz="1100" dirty="0">
                          <a:effectLst/>
                        </a:rPr>
                        <a:t>5 jours ouvrables</a:t>
                      </a:r>
                      <a:endParaRPr lang="fr-MA" sz="1100" dirty="0">
                        <a:solidFill>
                          <a:srgbClr val="000000"/>
                        </a:solidFill>
                        <a:effectLst/>
                        <a:latin typeface="Arial" panose="020B0604020202020204" pitchFamily="34" charset="0"/>
                        <a:ea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152098454"/>
                  </a:ext>
                </a:extLst>
              </a:tr>
              <a:tr h="5234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effectLst/>
                        </a:rPr>
                        <a:t>Versions ultérieures jusqu’à </a:t>
                      </a:r>
                      <a:r>
                        <a:rPr lang="fr-FR" sz="1100" kern="1200" dirty="0">
                          <a:solidFill>
                            <a:schemeClr val="dk1"/>
                          </a:solidFill>
                          <a:effectLst/>
                          <a:latin typeface="+mn-lt"/>
                          <a:ea typeface="+mn-ea"/>
                          <a:cs typeface="+mn-cs"/>
                        </a:rPr>
                        <a:t>validation</a:t>
                      </a:r>
                      <a:r>
                        <a:rPr lang="fr-FR" sz="1100" dirty="0">
                          <a:effectLst/>
                        </a:rPr>
                        <a:t> définitive</a:t>
                      </a:r>
                      <a:endParaRPr lang="fr-MA" sz="1100" dirty="0">
                        <a:solidFill>
                          <a:srgbClr val="000000"/>
                        </a:solidFill>
                        <a:effectLst/>
                        <a:latin typeface="Arial" panose="020B0604020202020204" pitchFamily="34" charset="0"/>
                        <a:ea typeface="Arial" panose="020B0604020202020204" pitchFamily="34" charset="0"/>
                      </a:endParaRPr>
                    </a:p>
                  </a:txBody>
                  <a:tcPr>
                    <a:solidFill>
                      <a:schemeClr val="bg1">
                        <a:lumMod val="75000"/>
                      </a:schemeClr>
                    </a:solidFill>
                  </a:tcPr>
                </a:tc>
                <a:tc>
                  <a:txBody>
                    <a:bodyPr/>
                    <a:lstStyle/>
                    <a:p>
                      <a:pPr indent="-1270" algn="ctr">
                        <a:lnSpc>
                          <a:spcPct val="115000"/>
                        </a:lnSpc>
                        <a:spcAft>
                          <a:spcPts val="0"/>
                        </a:spcAft>
                      </a:pPr>
                      <a:r>
                        <a:rPr lang="fr-FR" sz="1100" dirty="0">
                          <a:effectLst/>
                        </a:rPr>
                        <a:t>5 jours ouvrables</a:t>
                      </a:r>
                      <a:endParaRPr lang="fr-MA" sz="1100" dirty="0">
                        <a:solidFill>
                          <a:srgbClr val="000000"/>
                        </a:solidFill>
                        <a:effectLst/>
                        <a:latin typeface="Arial" panose="020B0604020202020204" pitchFamily="34" charset="0"/>
                        <a:ea typeface="Arial" panose="020B0604020202020204" pitchFamily="34" charset="0"/>
                      </a:endParaRPr>
                    </a:p>
                  </a:txBody>
                  <a:tcPr marL="68580" marR="68580" marT="0" marB="0" anchor="ctr">
                    <a:solidFill>
                      <a:schemeClr val="accent1">
                        <a:lumMod val="20000"/>
                        <a:lumOff val="80000"/>
                      </a:schemeClr>
                    </a:solidFill>
                  </a:tcPr>
                </a:tc>
                <a:tc>
                  <a:txBody>
                    <a:bodyPr/>
                    <a:lstStyle/>
                    <a:p>
                      <a:pPr indent="-1270" algn="ctr">
                        <a:lnSpc>
                          <a:spcPct val="115000"/>
                        </a:lnSpc>
                        <a:spcAft>
                          <a:spcPts val="0"/>
                        </a:spcAft>
                      </a:pPr>
                      <a:r>
                        <a:rPr lang="fr-FR" sz="1100" dirty="0">
                          <a:effectLst/>
                        </a:rPr>
                        <a:t>3 jours ouvrables</a:t>
                      </a:r>
                      <a:endParaRPr lang="fr-MA" sz="1100" dirty="0">
                        <a:solidFill>
                          <a:srgbClr val="000000"/>
                        </a:solidFill>
                        <a:effectLst/>
                        <a:latin typeface="Arial" panose="020B0604020202020204" pitchFamily="34" charset="0"/>
                        <a:ea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4282217425"/>
                  </a:ext>
                </a:extLst>
              </a:tr>
            </a:tbl>
          </a:graphicData>
        </a:graphic>
      </p:graphicFrame>
      <p:sp>
        <p:nvSpPr>
          <p:cNvPr id="8" name="Rectangle 7"/>
          <p:cNvSpPr/>
          <p:nvPr/>
        </p:nvSpPr>
        <p:spPr>
          <a:xfrm>
            <a:off x="9390164" y="5244662"/>
            <a:ext cx="2672527" cy="261610"/>
          </a:xfrm>
          <a:prstGeom prst="rect">
            <a:avLst/>
          </a:prstGeom>
        </p:spPr>
        <p:txBody>
          <a:bodyPr wrap="none">
            <a:spAutoFit/>
          </a:bodyPr>
          <a:lstStyle/>
          <a:p>
            <a:pPr lvl="0" algn="ctr">
              <a:defRPr/>
            </a:pPr>
            <a:r>
              <a:rPr lang="fr-FR" sz="1100" dirty="0"/>
              <a:t>Avec un maximum de 2 reprises par livrable</a:t>
            </a:r>
            <a:endParaRPr lang="fr-MA" sz="1100" dirty="0">
              <a:solidFill>
                <a:srgbClr val="000000"/>
              </a:solidFill>
              <a:latin typeface="Arial" panose="020B0604020202020204" pitchFamily="34" charset="0"/>
              <a:ea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2345498296"/>
              </p:ext>
            </p:extLst>
          </p:nvPr>
        </p:nvGraphicFramePr>
        <p:xfrm>
          <a:off x="788276" y="2132650"/>
          <a:ext cx="6642538" cy="4338053"/>
        </p:xfrm>
        <a:graphic>
          <a:graphicData uri="http://schemas.openxmlformats.org/drawingml/2006/table">
            <a:tbl>
              <a:tblPr>
                <a:tableStyleId>{5C22544A-7EE6-4342-B048-85BDC9FD1C3A}</a:tableStyleId>
              </a:tblPr>
              <a:tblGrid>
                <a:gridCol w="2932386">
                  <a:extLst>
                    <a:ext uri="{9D8B030D-6E8A-4147-A177-3AD203B41FA5}">
                      <a16:colId xmlns:a16="http://schemas.microsoft.com/office/drawing/2014/main" val="4269269451"/>
                    </a:ext>
                  </a:extLst>
                </a:gridCol>
                <a:gridCol w="1962039">
                  <a:extLst>
                    <a:ext uri="{9D8B030D-6E8A-4147-A177-3AD203B41FA5}">
                      <a16:colId xmlns:a16="http://schemas.microsoft.com/office/drawing/2014/main" val="688349933"/>
                    </a:ext>
                  </a:extLst>
                </a:gridCol>
                <a:gridCol w="1748113">
                  <a:extLst>
                    <a:ext uri="{9D8B030D-6E8A-4147-A177-3AD203B41FA5}">
                      <a16:colId xmlns:a16="http://schemas.microsoft.com/office/drawing/2014/main" val="2714744271"/>
                    </a:ext>
                  </a:extLst>
                </a:gridCol>
              </a:tblGrid>
              <a:tr h="449009">
                <a:tc rowSpan="2">
                  <a:txBody>
                    <a:bodyPr/>
                    <a:lstStyle/>
                    <a:p>
                      <a:pPr indent="-1270" algn="ctr">
                        <a:lnSpc>
                          <a:spcPct val="115000"/>
                        </a:lnSpc>
                        <a:spcAft>
                          <a:spcPts val="0"/>
                        </a:spcAft>
                      </a:pPr>
                      <a:r>
                        <a:rPr lang="fr-FR" sz="1200" b="1" dirty="0">
                          <a:solidFill>
                            <a:schemeClr val="bg1"/>
                          </a:solidFill>
                          <a:effectLst/>
                        </a:rPr>
                        <a:t>Intitulé</a:t>
                      </a:r>
                      <a:endParaRPr lang="fr-MA" sz="1200" b="1" dirty="0">
                        <a:solidFill>
                          <a:schemeClr val="bg1"/>
                        </a:solidFill>
                        <a:effectLst/>
                        <a:latin typeface="Arial" panose="020B0604020202020204" pitchFamily="34" charset="0"/>
                        <a:ea typeface="Arial" panose="020B0604020202020204" pitchFamily="34" charset="0"/>
                      </a:endParaRPr>
                    </a:p>
                  </a:txBody>
                  <a:tcPr marL="68580" marR="68580" marT="0" marB="0" anchor="ctr">
                    <a:solidFill>
                      <a:schemeClr val="tx2"/>
                    </a:solidFill>
                  </a:tcPr>
                </a:tc>
                <a:tc gridSpan="2">
                  <a:txBody>
                    <a:bodyPr/>
                    <a:lstStyle/>
                    <a:p>
                      <a:pPr indent="-1270" algn="ctr">
                        <a:lnSpc>
                          <a:spcPct val="115000"/>
                        </a:lnSpc>
                        <a:spcAft>
                          <a:spcPts val="0"/>
                        </a:spcAft>
                      </a:pPr>
                      <a:r>
                        <a:rPr lang="fr-FR" sz="1200" b="1" dirty="0">
                          <a:solidFill>
                            <a:schemeClr val="bg1"/>
                          </a:solidFill>
                          <a:effectLst/>
                        </a:rPr>
                        <a:t>Date de Livraison (mois)</a:t>
                      </a:r>
                      <a:endParaRPr lang="fr-MA" sz="1200" b="1" dirty="0">
                        <a:solidFill>
                          <a:schemeClr val="bg1"/>
                        </a:solidFill>
                        <a:effectLst/>
                        <a:latin typeface="Arial" panose="020B0604020202020204" pitchFamily="34" charset="0"/>
                        <a:ea typeface="Arial" panose="020B0604020202020204" pitchFamily="34" charset="0"/>
                      </a:endParaRPr>
                    </a:p>
                  </a:txBody>
                  <a:tcPr marL="68580" marR="68580" marT="0" marB="0" anchor="ctr">
                    <a:solidFill>
                      <a:schemeClr val="tx2"/>
                    </a:solidFill>
                  </a:tcPr>
                </a:tc>
                <a:tc hMerge="1">
                  <a:txBody>
                    <a:bodyPr/>
                    <a:lstStyle/>
                    <a:p>
                      <a:endParaRPr lang="fr-MA"/>
                    </a:p>
                  </a:txBody>
                  <a:tcPr/>
                </a:tc>
                <a:extLst>
                  <a:ext uri="{0D108BD9-81ED-4DB2-BD59-A6C34878D82A}">
                    <a16:rowId xmlns:a16="http://schemas.microsoft.com/office/drawing/2014/main" val="1393053417"/>
                  </a:ext>
                </a:extLst>
              </a:tr>
              <a:tr h="434800">
                <a:tc vMerge="1">
                  <a:txBody>
                    <a:bodyPr/>
                    <a:lstStyle/>
                    <a:p>
                      <a:endParaRPr lang="fr-MA"/>
                    </a:p>
                  </a:txBody>
                  <a:tcPr/>
                </a:tc>
                <a:tc>
                  <a:txBody>
                    <a:bodyPr/>
                    <a:lstStyle/>
                    <a:p>
                      <a:pPr indent="-1270" algn="ctr">
                        <a:lnSpc>
                          <a:spcPct val="115000"/>
                        </a:lnSpc>
                        <a:spcAft>
                          <a:spcPts val="0"/>
                        </a:spcAft>
                      </a:pPr>
                      <a:r>
                        <a:rPr lang="fr-FR" sz="1200" b="1" dirty="0">
                          <a:solidFill>
                            <a:schemeClr val="bg1"/>
                          </a:solidFill>
                          <a:effectLst/>
                        </a:rPr>
                        <a:t>Période de base</a:t>
                      </a:r>
                      <a:endParaRPr lang="fr-MA" sz="1200" b="1" dirty="0">
                        <a:solidFill>
                          <a:schemeClr val="bg1"/>
                        </a:solidFill>
                        <a:effectLst/>
                        <a:latin typeface="Arial" panose="020B0604020202020204" pitchFamily="34" charset="0"/>
                        <a:ea typeface="Arial" panose="020B0604020202020204" pitchFamily="34" charset="0"/>
                      </a:endParaRPr>
                    </a:p>
                  </a:txBody>
                  <a:tcPr marL="68580" marR="68580" marT="0" marB="0" anchor="ctr">
                    <a:solidFill>
                      <a:schemeClr val="tx2"/>
                    </a:solidFill>
                  </a:tcPr>
                </a:tc>
                <a:tc>
                  <a:txBody>
                    <a:bodyPr/>
                    <a:lstStyle/>
                    <a:p>
                      <a:pPr indent="-1270" algn="ctr">
                        <a:lnSpc>
                          <a:spcPct val="115000"/>
                        </a:lnSpc>
                        <a:spcAft>
                          <a:spcPts val="0"/>
                        </a:spcAft>
                      </a:pPr>
                      <a:r>
                        <a:rPr lang="fr-FR" sz="1200" b="1" dirty="0">
                          <a:solidFill>
                            <a:schemeClr val="bg1"/>
                          </a:solidFill>
                          <a:effectLst/>
                        </a:rPr>
                        <a:t>Période optionnelle</a:t>
                      </a:r>
                      <a:endParaRPr lang="fr-MA" sz="1200" b="1" dirty="0">
                        <a:solidFill>
                          <a:schemeClr val="bg1"/>
                        </a:solidFill>
                        <a:effectLst/>
                        <a:latin typeface="Arial" panose="020B0604020202020204" pitchFamily="34" charset="0"/>
                        <a:ea typeface="Arial" panose="020B0604020202020204" pitchFamily="34" charset="0"/>
                      </a:endParaRPr>
                    </a:p>
                  </a:txBody>
                  <a:tcPr marL="68580" marR="68580" marT="0" marB="0" anchor="ctr">
                    <a:solidFill>
                      <a:schemeClr val="tx2"/>
                    </a:solidFill>
                  </a:tcPr>
                </a:tc>
                <a:extLst>
                  <a:ext uri="{0D108BD9-81ED-4DB2-BD59-A6C34878D82A}">
                    <a16:rowId xmlns:a16="http://schemas.microsoft.com/office/drawing/2014/main" val="385273480"/>
                  </a:ext>
                </a:extLst>
              </a:tr>
              <a:tr h="434800">
                <a:tc>
                  <a:txBody>
                    <a:bodyPr/>
                    <a:lstStyle/>
                    <a:p>
                      <a:pPr indent="-1270" algn="l">
                        <a:lnSpc>
                          <a:spcPct val="115000"/>
                        </a:lnSpc>
                        <a:spcAft>
                          <a:spcPts val="0"/>
                        </a:spcAft>
                      </a:pPr>
                      <a:r>
                        <a:rPr lang="fr-FR" sz="1200" dirty="0">
                          <a:effectLst/>
                        </a:rPr>
                        <a:t>A-1 : Note méthodologique</a:t>
                      </a:r>
                      <a:endParaRPr lang="fr-MA" sz="12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indent="-1270" algn="ctr">
                        <a:lnSpc>
                          <a:spcPct val="115000"/>
                        </a:lnSpc>
                        <a:spcAft>
                          <a:spcPts val="0"/>
                        </a:spcAft>
                      </a:pPr>
                      <a:r>
                        <a:rPr lang="fr-FR" sz="1200" dirty="0">
                          <a:effectLst/>
                        </a:rPr>
                        <a:t>Mb1 = Mb + 1 </a:t>
                      </a:r>
                      <a:endParaRPr lang="fr-MA" sz="12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indent="-1270" algn="ctr">
                        <a:lnSpc>
                          <a:spcPct val="115000"/>
                        </a:lnSpc>
                        <a:spcAft>
                          <a:spcPts val="0"/>
                        </a:spcAft>
                      </a:pPr>
                      <a:r>
                        <a:rPr lang="fr-FR" sz="1200">
                          <a:effectLst/>
                        </a:rPr>
                        <a:t>Mo1 = Mo + 0,5 </a:t>
                      </a:r>
                      <a:endParaRPr lang="fr-MA" sz="12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1266427380"/>
                  </a:ext>
                </a:extLst>
              </a:tr>
              <a:tr h="434800">
                <a:tc>
                  <a:txBody>
                    <a:bodyPr/>
                    <a:lstStyle/>
                    <a:p>
                      <a:pPr indent="-1270" algn="l">
                        <a:lnSpc>
                          <a:spcPct val="115000"/>
                        </a:lnSpc>
                        <a:spcAft>
                          <a:spcPts val="0"/>
                        </a:spcAft>
                      </a:pPr>
                      <a:r>
                        <a:rPr lang="fr-FR" sz="1200">
                          <a:effectLst/>
                        </a:rPr>
                        <a:t>A-2 : Plan Assurance Qualité (PAQ)</a:t>
                      </a:r>
                      <a:endParaRPr lang="fr-MA"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indent="-1270" algn="ctr">
                        <a:lnSpc>
                          <a:spcPct val="115000"/>
                        </a:lnSpc>
                        <a:spcAft>
                          <a:spcPts val="0"/>
                        </a:spcAft>
                      </a:pPr>
                      <a:r>
                        <a:rPr lang="fr-FR" sz="1200" dirty="0">
                          <a:effectLst/>
                        </a:rPr>
                        <a:t>Mb1 = Mb + 1 </a:t>
                      </a:r>
                      <a:endParaRPr lang="fr-MA" sz="12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indent="-1270" algn="ctr">
                        <a:lnSpc>
                          <a:spcPct val="115000"/>
                        </a:lnSpc>
                        <a:spcAft>
                          <a:spcPts val="0"/>
                        </a:spcAft>
                      </a:pPr>
                      <a:r>
                        <a:rPr lang="fr-FR" sz="1200" dirty="0">
                          <a:effectLst/>
                        </a:rPr>
                        <a:t>Mo1 = Mo + 0,5 </a:t>
                      </a:r>
                      <a:endParaRPr lang="fr-MA" sz="1200" dirty="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538548154"/>
                  </a:ext>
                </a:extLst>
              </a:tr>
              <a:tr h="434800">
                <a:tc>
                  <a:txBody>
                    <a:bodyPr/>
                    <a:lstStyle/>
                    <a:p>
                      <a:pPr indent="-1270" algn="l">
                        <a:lnSpc>
                          <a:spcPct val="115000"/>
                        </a:lnSpc>
                        <a:spcAft>
                          <a:spcPts val="0"/>
                        </a:spcAft>
                      </a:pPr>
                      <a:r>
                        <a:rPr lang="fr-FR" sz="1200" dirty="0">
                          <a:effectLst/>
                        </a:rPr>
                        <a:t>A-3 : Plan d’atténuation des risques covid-19</a:t>
                      </a:r>
                      <a:endParaRPr lang="fr-MA" sz="12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indent="-1270" algn="ctr">
                        <a:lnSpc>
                          <a:spcPct val="115000"/>
                        </a:lnSpc>
                        <a:spcAft>
                          <a:spcPts val="0"/>
                        </a:spcAft>
                      </a:pPr>
                      <a:r>
                        <a:rPr lang="fr-FR" sz="1200">
                          <a:effectLst/>
                        </a:rPr>
                        <a:t>Mb1 = Mb + 1 </a:t>
                      </a:r>
                      <a:endParaRPr lang="fr-MA"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indent="-1270" algn="ctr">
                        <a:lnSpc>
                          <a:spcPct val="115000"/>
                        </a:lnSpc>
                        <a:spcAft>
                          <a:spcPts val="0"/>
                        </a:spcAft>
                      </a:pPr>
                      <a:r>
                        <a:rPr lang="fr-FR" sz="1200" dirty="0">
                          <a:effectLst/>
                        </a:rPr>
                        <a:t>Mo1 = Mo + 0,5 </a:t>
                      </a:r>
                      <a:endParaRPr lang="fr-MA" sz="1200" dirty="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042559187"/>
                  </a:ext>
                </a:extLst>
              </a:tr>
              <a:tr h="632307">
                <a:tc>
                  <a:txBody>
                    <a:bodyPr/>
                    <a:lstStyle/>
                    <a:p>
                      <a:pPr indent="-1270" algn="l">
                        <a:lnSpc>
                          <a:spcPct val="115000"/>
                        </a:lnSpc>
                        <a:spcAft>
                          <a:spcPts val="0"/>
                        </a:spcAft>
                      </a:pPr>
                      <a:r>
                        <a:rPr lang="fr-FR" sz="1200">
                          <a:effectLst/>
                        </a:rPr>
                        <a:t>B : Elaboration et conception des modules de formation à intégrer dans la plateforme</a:t>
                      </a:r>
                      <a:endParaRPr lang="fr-MA"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indent="-1270" algn="ctr">
                        <a:lnSpc>
                          <a:spcPct val="115000"/>
                        </a:lnSpc>
                        <a:spcAft>
                          <a:spcPts val="0"/>
                        </a:spcAft>
                      </a:pPr>
                      <a:r>
                        <a:rPr lang="fr-FR" sz="1200">
                          <a:effectLst/>
                        </a:rPr>
                        <a:t>Mb2 = Mb1’+ 4 </a:t>
                      </a:r>
                      <a:endParaRPr lang="fr-MA"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indent="-1270" algn="ctr">
                        <a:lnSpc>
                          <a:spcPct val="115000"/>
                        </a:lnSpc>
                        <a:spcAft>
                          <a:spcPts val="0"/>
                        </a:spcAft>
                      </a:pPr>
                      <a:r>
                        <a:rPr lang="fr-FR" sz="1200" dirty="0">
                          <a:effectLst/>
                        </a:rPr>
                        <a:t>Mo2 = Mo1’ + 1,5 </a:t>
                      </a:r>
                      <a:endParaRPr lang="fr-MA" sz="1200" dirty="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723968369"/>
                  </a:ext>
                </a:extLst>
              </a:tr>
              <a:tr h="647937">
                <a:tc>
                  <a:txBody>
                    <a:bodyPr/>
                    <a:lstStyle/>
                    <a:p>
                      <a:pPr indent="-1270" algn="l">
                        <a:lnSpc>
                          <a:spcPct val="115000"/>
                        </a:lnSpc>
                        <a:spcAft>
                          <a:spcPts val="0"/>
                        </a:spcAft>
                      </a:pPr>
                      <a:r>
                        <a:rPr lang="fr-FR" sz="1200">
                          <a:effectLst/>
                        </a:rPr>
                        <a:t>C-1 : Projet de plateforme pour la formation à distance des alphabétiseurs</a:t>
                      </a:r>
                      <a:endParaRPr lang="fr-MA"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indent="-1270" algn="ctr">
                        <a:lnSpc>
                          <a:spcPct val="115000"/>
                        </a:lnSpc>
                        <a:spcAft>
                          <a:spcPts val="0"/>
                        </a:spcAft>
                      </a:pPr>
                      <a:r>
                        <a:rPr lang="fr-FR" sz="1200">
                          <a:effectLst/>
                        </a:rPr>
                        <a:t>Mb3 = Mb2’ + 1,5 </a:t>
                      </a:r>
                      <a:endParaRPr lang="fr-MA"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indent="-1270" algn="ctr">
                        <a:lnSpc>
                          <a:spcPct val="115000"/>
                        </a:lnSpc>
                        <a:spcAft>
                          <a:spcPts val="0"/>
                        </a:spcAft>
                      </a:pPr>
                      <a:r>
                        <a:rPr lang="fr-FR" sz="1200" dirty="0">
                          <a:effectLst/>
                        </a:rPr>
                        <a:t>Mo3 = Mo2’ + 1 </a:t>
                      </a:r>
                      <a:endParaRPr lang="fr-MA" sz="1200" dirty="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139646776"/>
                  </a:ext>
                </a:extLst>
              </a:tr>
              <a:tr h="434800">
                <a:tc>
                  <a:txBody>
                    <a:bodyPr/>
                    <a:lstStyle/>
                    <a:p>
                      <a:pPr indent="-1270" algn="l">
                        <a:lnSpc>
                          <a:spcPct val="115000"/>
                        </a:lnSpc>
                        <a:spcAft>
                          <a:spcPts val="0"/>
                        </a:spcAft>
                      </a:pPr>
                      <a:r>
                        <a:rPr lang="fr-FR" sz="1200">
                          <a:effectLst/>
                        </a:rPr>
                        <a:t>C-2 : Mise en service de la plateforme</a:t>
                      </a:r>
                      <a:endParaRPr lang="fr-MA"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indent="-1270" algn="ctr">
                        <a:lnSpc>
                          <a:spcPct val="115000"/>
                        </a:lnSpc>
                        <a:spcAft>
                          <a:spcPts val="0"/>
                        </a:spcAft>
                      </a:pPr>
                      <a:r>
                        <a:rPr lang="fr-FR" sz="1200">
                          <a:effectLst/>
                        </a:rPr>
                        <a:t>Mb4 = Mb3’ + 1 </a:t>
                      </a:r>
                      <a:endParaRPr lang="fr-MA" sz="12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indent="-1270" algn="ctr">
                        <a:lnSpc>
                          <a:spcPct val="115000"/>
                        </a:lnSpc>
                        <a:spcAft>
                          <a:spcPts val="0"/>
                        </a:spcAft>
                      </a:pPr>
                      <a:r>
                        <a:rPr lang="fr-FR" sz="1200" dirty="0">
                          <a:effectLst/>
                        </a:rPr>
                        <a:t>Mo4 = Mo3’ + 0,5 </a:t>
                      </a:r>
                      <a:endParaRPr lang="fr-MA" sz="1200" dirty="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05838472"/>
                  </a:ext>
                </a:extLst>
              </a:tr>
              <a:tr h="434800">
                <a:tc>
                  <a:txBody>
                    <a:bodyPr/>
                    <a:lstStyle/>
                    <a:p>
                      <a:pPr indent="-1270" algn="l">
                        <a:lnSpc>
                          <a:spcPct val="115000"/>
                        </a:lnSpc>
                        <a:spcAft>
                          <a:spcPts val="0"/>
                        </a:spcAft>
                      </a:pPr>
                      <a:r>
                        <a:rPr lang="fr-FR" sz="1200" dirty="0">
                          <a:effectLst/>
                        </a:rPr>
                        <a:t>C-3 : Durabilité de la plateforme</a:t>
                      </a:r>
                      <a:endParaRPr lang="fr-MA" sz="12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indent="-1270" algn="ctr">
                        <a:lnSpc>
                          <a:spcPct val="115000"/>
                        </a:lnSpc>
                        <a:spcAft>
                          <a:spcPts val="0"/>
                        </a:spcAft>
                      </a:pPr>
                      <a:r>
                        <a:rPr lang="fr-FR" sz="1200" dirty="0">
                          <a:effectLst/>
                        </a:rPr>
                        <a:t>Mb5 = Mb4’ + 0,5 </a:t>
                      </a:r>
                      <a:endParaRPr lang="fr-MA" sz="12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indent="-1270" algn="ctr">
                        <a:lnSpc>
                          <a:spcPct val="115000"/>
                        </a:lnSpc>
                        <a:spcAft>
                          <a:spcPts val="0"/>
                        </a:spcAft>
                      </a:pPr>
                      <a:r>
                        <a:rPr lang="fr-FR" sz="1200" dirty="0">
                          <a:effectLst/>
                        </a:rPr>
                        <a:t>Mo5 = Mo4’ + 0,5 </a:t>
                      </a:r>
                      <a:endParaRPr lang="fr-MA" sz="1200" dirty="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810511047"/>
                  </a:ext>
                </a:extLst>
              </a:tr>
            </a:tbl>
          </a:graphicData>
        </a:graphic>
      </p:graphicFrame>
    </p:spTree>
    <p:extLst>
      <p:ext uri="{BB962C8B-B14F-4D97-AF65-F5344CB8AC3E}">
        <p14:creationId xmlns:p14="http://schemas.microsoft.com/office/powerpoint/2010/main" val="2593573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990" y="4487025"/>
            <a:ext cx="3597010" cy="2225447"/>
          </a:xfrm>
          <a:prstGeom prst="rect">
            <a:avLst/>
          </a:prstGeom>
        </p:spPr>
      </p:pic>
      <p:sp>
        <p:nvSpPr>
          <p:cNvPr id="7" name="Rectangle 6"/>
          <p:cNvSpPr/>
          <p:nvPr/>
        </p:nvSpPr>
        <p:spPr>
          <a:xfrm>
            <a:off x="479" y="-1457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10" name="Chevron 9"/>
          <p:cNvSpPr/>
          <p:nvPr/>
        </p:nvSpPr>
        <p:spPr>
          <a:xfrm>
            <a:off x="1991783" y="1292140"/>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Equipe à mobiliser</a:t>
            </a:r>
            <a:endParaRPr lang="fr-FR" sz="2800" dirty="0">
              <a:solidFill>
                <a:srgbClr val="C00000"/>
              </a:solidFill>
              <a:latin typeface="Corbel" panose="020B0503020204020204"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1347628712"/>
              </p:ext>
            </p:extLst>
          </p:nvPr>
        </p:nvGraphicFramePr>
        <p:xfrm>
          <a:off x="164327" y="2013424"/>
          <a:ext cx="3562895" cy="2519858"/>
        </p:xfrm>
        <a:graphic>
          <a:graphicData uri="http://schemas.openxmlformats.org/drawingml/2006/table">
            <a:tbl>
              <a:tblPr firstRow="1" bandRow="1">
                <a:tableStyleId>{5C22544A-7EE6-4342-B048-85BDC9FD1C3A}</a:tableStyleId>
              </a:tblPr>
              <a:tblGrid>
                <a:gridCol w="3562895">
                  <a:extLst>
                    <a:ext uri="{9D8B030D-6E8A-4147-A177-3AD203B41FA5}">
                      <a16:colId xmlns:a16="http://schemas.microsoft.com/office/drawing/2014/main" val="4269675406"/>
                    </a:ext>
                  </a:extLst>
                </a:gridCol>
              </a:tblGrid>
              <a:tr h="325389">
                <a:tc>
                  <a:txBody>
                    <a:bodyPr/>
                    <a:lstStyle/>
                    <a:p>
                      <a:pPr algn="ctr"/>
                      <a:r>
                        <a:rPr lang="fr-MA" sz="1600" dirty="0">
                          <a:latin typeface="Trebuchet MS" panose="020B0603020202020204" pitchFamily="34" charset="0"/>
                        </a:rPr>
                        <a:t>Personnel pour la période de base</a:t>
                      </a:r>
                    </a:p>
                  </a:txBody>
                  <a:tcPr>
                    <a:solidFill>
                      <a:schemeClr val="tx2"/>
                    </a:solidFill>
                  </a:tcPr>
                </a:tc>
                <a:extLst>
                  <a:ext uri="{0D108BD9-81ED-4DB2-BD59-A6C34878D82A}">
                    <a16:rowId xmlns:a16="http://schemas.microsoft.com/office/drawing/2014/main" val="265902671"/>
                  </a:ext>
                </a:extLst>
              </a:tr>
              <a:tr h="360769">
                <a:tc>
                  <a:txBody>
                    <a:bodyPr/>
                    <a:lstStyle/>
                    <a:p>
                      <a:pPr marL="0" algn="ctr" defTabSz="914400" rtl="0" eaLnBrk="1" latinLnBrk="0" hangingPunct="1"/>
                      <a:r>
                        <a:rPr lang="fr-FR" sz="1400" b="0" i="0" kern="1200" dirty="0">
                          <a:solidFill>
                            <a:schemeClr val="dk1"/>
                          </a:solidFill>
                          <a:effectLst/>
                          <a:latin typeface="Trebuchet MS" panose="020B0603020202020204" pitchFamily="34" charset="0"/>
                          <a:ea typeface="+mn-ea"/>
                          <a:cs typeface="+mn-cs"/>
                        </a:rPr>
                        <a:t>Un(e) Chef de projet  </a:t>
                      </a:r>
                    </a:p>
                    <a:p>
                      <a:pPr marL="0" algn="ctr" defTabSz="914400" rtl="0" eaLnBrk="1" latinLnBrk="0" hangingPunct="1"/>
                      <a:r>
                        <a:rPr lang="fr-FR" sz="1200" b="0" i="1" kern="1200" dirty="0">
                          <a:solidFill>
                            <a:schemeClr val="tx2"/>
                          </a:solidFill>
                          <a:effectLst/>
                          <a:latin typeface="Trebuchet MS" panose="020B0603020202020204" pitchFamily="34" charset="0"/>
                          <a:ea typeface="+mn-ea"/>
                          <a:cs typeface="+mn-cs"/>
                        </a:rPr>
                        <a:t>(fera objet de notation)</a:t>
                      </a:r>
                      <a:endParaRPr lang="fr-MA" sz="1200" b="0" i="1" kern="1200" dirty="0">
                        <a:solidFill>
                          <a:schemeClr val="tx2"/>
                        </a:solidFill>
                        <a:effectLst/>
                        <a:latin typeface="Trebuchet MS" panose="020B0603020202020204" pitchFamily="34" charset="0"/>
                        <a:ea typeface="+mn-ea"/>
                        <a:cs typeface="+mn-cs"/>
                      </a:endParaRPr>
                    </a:p>
                  </a:txBody>
                  <a:tcPr>
                    <a:solidFill>
                      <a:schemeClr val="accent1">
                        <a:lumMod val="20000"/>
                        <a:lumOff val="80000"/>
                      </a:schemeClr>
                    </a:solidFill>
                  </a:tcPr>
                </a:tc>
                <a:extLst>
                  <a:ext uri="{0D108BD9-81ED-4DB2-BD59-A6C34878D82A}">
                    <a16:rowId xmlns:a16="http://schemas.microsoft.com/office/drawing/2014/main" val="2152098454"/>
                  </a:ext>
                </a:extLst>
              </a:tr>
              <a:tr h="360769">
                <a:tc>
                  <a:txBody>
                    <a:bodyPr/>
                    <a:lstStyle/>
                    <a:p>
                      <a:pPr marL="0" algn="ctr" defTabSz="914400" rtl="0" eaLnBrk="1" latinLnBrk="0" hangingPunct="1"/>
                      <a:r>
                        <a:rPr lang="fr-FR" sz="1400" b="0" i="0" kern="1200" dirty="0">
                          <a:solidFill>
                            <a:schemeClr val="dk1"/>
                          </a:solidFill>
                          <a:effectLst/>
                          <a:latin typeface="Trebuchet MS" panose="020B0603020202020204" pitchFamily="34" charset="0"/>
                          <a:ea typeface="+mn-ea"/>
                          <a:cs typeface="+mn-cs"/>
                        </a:rPr>
                        <a:t>Deux Développeurs web </a:t>
                      </a:r>
                    </a:p>
                    <a:p>
                      <a:pPr marL="0" algn="ctr" defTabSz="914400" rtl="0" eaLnBrk="1" latinLnBrk="0" hangingPunct="1"/>
                      <a:r>
                        <a:rPr lang="fr-FR" sz="1200" b="0" i="1" kern="1200" dirty="0">
                          <a:solidFill>
                            <a:schemeClr val="tx2"/>
                          </a:solidFill>
                          <a:effectLst/>
                          <a:latin typeface="Trebuchet MS" panose="020B0603020202020204" pitchFamily="34" charset="0"/>
                          <a:ea typeface="+mn-ea"/>
                          <a:cs typeface="+mn-cs"/>
                        </a:rPr>
                        <a:t>(dont 1 fera objet de notation)</a:t>
                      </a:r>
                      <a:endParaRPr lang="fr-MA" sz="1200" b="0" i="1" kern="1200" dirty="0">
                        <a:solidFill>
                          <a:schemeClr val="tx2"/>
                        </a:solidFill>
                        <a:effectLst/>
                        <a:latin typeface="Trebuchet MS" panose="020B0603020202020204" pitchFamily="34" charset="0"/>
                        <a:ea typeface="+mn-ea"/>
                        <a:cs typeface="+mn-cs"/>
                      </a:endParaRPr>
                    </a:p>
                  </a:txBody>
                  <a:tcPr>
                    <a:solidFill>
                      <a:schemeClr val="accent1">
                        <a:lumMod val="20000"/>
                        <a:lumOff val="80000"/>
                      </a:schemeClr>
                    </a:solidFill>
                  </a:tcPr>
                </a:tc>
                <a:extLst>
                  <a:ext uri="{0D108BD9-81ED-4DB2-BD59-A6C34878D82A}">
                    <a16:rowId xmlns:a16="http://schemas.microsoft.com/office/drawing/2014/main" val="4282217425"/>
                  </a:ext>
                </a:extLst>
              </a:tr>
              <a:tr h="360769">
                <a:tc>
                  <a:txBody>
                    <a:bodyPr/>
                    <a:lstStyle/>
                    <a:p>
                      <a:pPr algn="ctr"/>
                      <a:r>
                        <a:rPr lang="fr-FR" sz="1400" b="0" i="0" kern="1200" dirty="0">
                          <a:solidFill>
                            <a:schemeClr val="dk1"/>
                          </a:solidFill>
                          <a:effectLst/>
                          <a:latin typeface="Trebuchet MS" panose="020B0603020202020204" pitchFamily="34" charset="0"/>
                          <a:ea typeface="+mn-ea"/>
                          <a:cs typeface="+mn-cs"/>
                        </a:rPr>
                        <a:t>Deux Andragogues </a:t>
                      </a:r>
                    </a:p>
                    <a:p>
                      <a:pPr algn="ctr"/>
                      <a:r>
                        <a:rPr lang="fr-FR" sz="1200" b="0" i="1" kern="1200" dirty="0">
                          <a:solidFill>
                            <a:schemeClr val="tx2"/>
                          </a:solidFill>
                          <a:effectLst/>
                          <a:latin typeface="Trebuchet MS" panose="020B0603020202020204" pitchFamily="34" charset="0"/>
                          <a:ea typeface="+mn-ea"/>
                          <a:cs typeface="+mn-cs"/>
                        </a:rPr>
                        <a:t>(dont 1 fera objet de notation)</a:t>
                      </a:r>
                      <a:endParaRPr lang="fr-MA" sz="1200" b="0" i="1" kern="1200" dirty="0">
                        <a:solidFill>
                          <a:schemeClr val="tx2"/>
                        </a:solidFill>
                        <a:effectLst/>
                        <a:latin typeface="Trebuchet MS" panose="020B0603020202020204" pitchFamily="34" charset="0"/>
                        <a:ea typeface="+mn-ea"/>
                        <a:cs typeface="+mn-cs"/>
                      </a:endParaRPr>
                    </a:p>
                  </a:txBody>
                  <a:tcPr>
                    <a:solidFill>
                      <a:schemeClr val="accent1">
                        <a:lumMod val="20000"/>
                        <a:lumOff val="80000"/>
                      </a:schemeClr>
                    </a:solidFill>
                  </a:tcPr>
                </a:tc>
                <a:extLst>
                  <a:ext uri="{0D108BD9-81ED-4DB2-BD59-A6C34878D82A}">
                    <a16:rowId xmlns:a16="http://schemas.microsoft.com/office/drawing/2014/main" val="4146738974"/>
                  </a:ext>
                </a:extLst>
              </a:tr>
              <a:tr h="3607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i="0" kern="1200" dirty="0">
                          <a:solidFill>
                            <a:schemeClr val="dk1"/>
                          </a:solidFill>
                          <a:effectLst/>
                          <a:latin typeface="Trebuchet MS" panose="020B0603020202020204" pitchFamily="34" charset="0"/>
                          <a:ea typeface="+mn-ea"/>
                          <a:cs typeface="+mn-cs"/>
                        </a:rPr>
                        <a:t>Deux Infographistes illustrateurs </a:t>
                      </a:r>
                      <a:endParaRPr lang="fr-MA" sz="1400" b="0" i="0" dirty="0">
                        <a:latin typeface="Trebuchet MS" panose="020B0603020202020204" pitchFamily="34" charset="0"/>
                      </a:endParaRPr>
                    </a:p>
                  </a:txBody>
                  <a:tcPr>
                    <a:solidFill>
                      <a:schemeClr val="accent1">
                        <a:lumMod val="20000"/>
                        <a:lumOff val="80000"/>
                      </a:schemeClr>
                    </a:solidFill>
                  </a:tcPr>
                </a:tc>
                <a:extLst>
                  <a:ext uri="{0D108BD9-81ED-4DB2-BD59-A6C34878D82A}">
                    <a16:rowId xmlns:a16="http://schemas.microsoft.com/office/drawing/2014/main" val="1908005109"/>
                  </a:ext>
                </a:extLst>
              </a:tr>
              <a:tr h="360769">
                <a:tc>
                  <a:txBody>
                    <a:bodyPr/>
                    <a:lstStyle/>
                    <a:p>
                      <a:pPr algn="ctr"/>
                      <a:r>
                        <a:rPr lang="fr-MA" sz="1600" b="1" dirty="0">
                          <a:latin typeface="Trebuchet MS" panose="020B0603020202020204" pitchFamily="34" charset="0"/>
                        </a:rPr>
                        <a:t>TOTAL de 7 personnes</a:t>
                      </a:r>
                    </a:p>
                  </a:txBody>
                  <a:tcPr>
                    <a:solidFill>
                      <a:schemeClr val="bg1">
                        <a:lumMod val="85000"/>
                      </a:schemeClr>
                    </a:solidFill>
                  </a:tcPr>
                </a:tc>
                <a:extLst>
                  <a:ext uri="{0D108BD9-81ED-4DB2-BD59-A6C34878D82A}">
                    <a16:rowId xmlns:a16="http://schemas.microsoft.com/office/drawing/2014/main" val="587903298"/>
                  </a:ext>
                </a:extLst>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1996502953"/>
              </p:ext>
            </p:extLst>
          </p:nvPr>
        </p:nvGraphicFramePr>
        <p:xfrm>
          <a:off x="8183419" y="2136587"/>
          <a:ext cx="3748446" cy="2076200"/>
        </p:xfrm>
        <a:graphic>
          <a:graphicData uri="http://schemas.openxmlformats.org/drawingml/2006/table">
            <a:tbl>
              <a:tblPr firstRow="1" bandRow="1">
                <a:tableStyleId>{5C22544A-7EE6-4342-B048-85BDC9FD1C3A}</a:tableStyleId>
              </a:tblPr>
              <a:tblGrid>
                <a:gridCol w="3748446">
                  <a:extLst>
                    <a:ext uri="{9D8B030D-6E8A-4147-A177-3AD203B41FA5}">
                      <a16:colId xmlns:a16="http://schemas.microsoft.com/office/drawing/2014/main" val="4269675406"/>
                    </a:ext>
                  </a:extLst>
                </a:gridCol>
              </a:tblGrid>
              <a:tr h="625840">
                <a:tc>
                  <a:txBody>
                    <a:bodyPr/>
                    <a:lstStyle/>
                    <a:p>
                      <a:pPr algn="ctr"/>
                      <a:r>
                        <a:rPr lang="fr-MA" sz="1600" dirty="0">
                          <a:latin typeface="Trebuchet MS" panose="020B0603020202020204" pitchFamily="34" charset="0"/>
                        </a:rPr>
                        <a:t>Personnel pour la période optionnelle</a:t>
                      </a:r>
                    </a:p>
                  </a:txBody>
                  <a:tcPr>
                    <a:solidFill>
                      <a:schemeClr val="tx2"/>
                    </a:solidFill>
                  </a:tcPr>
                </a:tc>
                <a:extLst>
                  <a:ext uri="{0D108BD9-81ED-4DB2-BD59-A6C34878D82A}">
                    <a16:rowId xmlns:a16="http://schemas.microsoft.com/office/drawing/2014/main" val="265902671"/>
                  </a:ext>
                </a:extLst>
              </a:tr>
              <a:tr h="362590">
                <a:tc>
                  <a:txBody>
                    <a:bodyPr/>
                    <a:lstStyle/>
                    <a:p>
                      <a:pPr algn="ctr"/>
                      <a:r>
                        <a:rPr lang="fr-FR" sz="1400" b="0" i="0" kern="1200" dirty="0">
                          <a:solidFill>
                            <a:schemeClr val="dk1"/>
                          </a:solidFill>
                          <a:effectLst/>
                          <a:latin typeface="Trebuchet MS" panose="020B0603020202020204" pitchFamily="34" charset="0"/>
                          <a:ea typeface="+mn-ea"/>
                          <a:cs typeface="+mn-cs"/>
                        </a:rPr>
                        <a:t>Un(e) Développeur web </a:t>
                      </a:r>
                      <a:endParaRPr lang="fr-MA" sz="1400" b="0" i="0" dirty="0">
                        <a:latin typeface="Trebuchet MS" panose="020B0603020202020204" pitchFamily="34" charset="0"/>
                      </a:endParaRPr>
                    </a:p>
                  </a:txBody>
                  <a:tcPr>
                    <a:solidFill>
                      <a:schemeClr val="accent1">
                        <a:lumMod val="20000"/>
                        <a:lumOff val="80000"/>
                      </a:schemeClr>
                    </a:solidFill>
                  </a:tcPr>
                </a:tc>
                <a:extLst>
                  <a:ext uri="{0D108BD9-81ED-4DB2-BD59-A6C34878D82A}">
                    <a16:rowId xmlns:a16="http://schemas.microsoft.com/office/drawing/2014/main" val="4282217425"/>
                  </a:ext>
                </a:extLst>
              </a:tr>
              <a:tr h="362590">
                <a:tc>
                  <a:txBody>
                    <a:bodyPr/>
                    <a:lstStyle/>
                    <a:p>
                      <a:pPr algn="ctr"/>
                      <a:r>
                        <a:rPr lang="fr-FR" sz="1400" b="0" i="0" kern="1200" dirty="0">
                          <a:solidFill>
                            <a:schemeClr val="dk1"/>
                          </a:solidFill>
                          <a:effectLst/>
                          <a:latin typeface="Trebuchet MS" panose="020B0603020202020204" pitchFamily="34" charset="0"/>
                          <a:ea typeface="+mn-ea"/>
                          <a:cs typeface="+mn-cs"/>
                        </a:rPr>
                        <a:t>Un(e) Andragogue</a:t>
                      </a:r>
                      <a:endParaRPr lang="fr-MA" sz="1400" b="0" i="0" dirty="0">
                        <a:latin typeface="Trebuchet MS" panose="020B0603020202020204" pitchFamily="34" charset="0"/>
                      </a:endParaRPr>
                    </a:p>
                  </a:txBody>
                  <a:tcPr>
                    <a:solidFill>
                      <a:schemeClr val="accent1">
                        <a:lumMod val="20000"/>
                        <a:lumOff val="80000"/>
                      </a:schemeClr>
                    </a:solidFill>
                  </a:tcPr>
                </a:tc>
                <a:extLst>
                  <a:ext uri="{0D108BD9-81ED-4DB2-BD59-A6C34878D82A}">
                    <a16:rowId xmlns:a16="http://schemas.microsoft.com/office/drawing/2014/main" val="4146738974"/>
                  </a:ext>
                </a:extLst>
              </a:tr>
              <a:tr h="3625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i="0" kern="1200" dirty="0">
                          <a:solidFill>
                            <a:schemeClr val="dk1"/>
                          </a:solidFill>
                          <a:effectLst/>
                          <a:latin typeface="Trebuchet MS" panose="020B0603020202020204" pitchFamily="34" charset="0"/>
                          <a:ea typeface="+mn-ea"/>
                          <a:cs typeface="+mn-cs"/>
                        </a:rPr>
                        <a:t>Un(e) Infographiste illustrateur </a:t>
                      </a:r>
                      <a:endParaRPr lang="fr-MA" sz="1400" b="0" i="0" dirty="0">
                        <a:latin typeface="Trebuchet MS" panose="020B0603020202020204" pitchFamily="34" charset="0"/>
                      </a:endParaRPr>
                    </a:p>
                  </a:txBody>
                  <a:tcPr>
                    <a:solidFill>
                      <a:schemeClr val="accent1">
                        <a:lumMod val="20000"/>
                        <a:lumOff val="80000"/>
                      </a:schemeClr>
                    </a:solidFill>
                  </a:tcPr>
                </a:tc>
                <a:extLst>
                  <a:ext uri="{0D108BD9-81ED-4DB2-BD59-A6C34878D82A}">
                    <a16:rowId xmlns:a16="http://schemas.microsoft.com/office/drawing/2014/main" val="1908005109"/>
                  </a:ext>
                </a:extLst>
              </a:tr>
              <a:tr h="362590">
                <a:tc>
                  <a:txBody>
                    <a:bodyPr/>
                    <a:lstStyle/>
                    <a:p>
                      <a:pPr algn="ctr"/>
                      <a:r>
                        <a:rPr lang="fr-MA" sz="1600" b="1" dirty="0">
                          <a:latin typeface="Trebuchet MS" panose="020B0603020202020204" pitchFamily="34" charset="0"/>
                        </a:rPr>
                        <a:t>TOTAL de 3 personnes</a:t>
                      </a:r>
                    </a:p>
                  </a:txBody>
                  <a:tcPr>
                    <a:solidFill>
                      <a:schemeClr val="bg1">
                        <a:lumMod val="85000"/>
                      </a:schemeClr>
                    </a:solidFill>
                  </a:tcPr>
                </a:tc>
                <a:extLst>
                  <a:ext uri="{0D108BD9-81ED-4DB2-BD59-A6C34878D82A}">
                    <a16:rowId xmlns:a16="http://schemas.microsoft.com/office/drawing/2014/main" val="587903298"/>
                  </a:ext>
                </a:extLst>
              </a:tr>
            </a:tbl>
          </a:graphicData>
        </a:graphic>
      </p:graphicFrame>
      <p:cxnSp>
        <p:nvCxnSpPr>
          <p:cNvPr id="14" name="Connecteur en arc 13"/>
          <p:cNvCxnSpPr/>
          <p:nvPr/>
        </p:nvCxnSpPr>
        <p:spPr>
          <a:xfrm flipV="1">
            <a:off x="3984755" y="2544645"/>
            <a:ext cx="3855962" cy="1668142"/>
          </a:xfrm>
          <a:prstGeom prst="curved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949059" y="2414015"/>
            <a:ext cx="1896570" cy="738664"/>
          </a:xfrm>
          <a:prstGeom prst="rect">
            <a:avLst/>
          </a:prstGeom>
          <a:noFill/>
          <a:ln>
            <a:solidFill>
              <a:srgbClr val="C00000"/>
            </a:solidFill>
            <a:prstDash val="dash"/>
          </a:ln>
        </p:spPr>
        <p:txBody>
          <a:bodyPr wrap="square" rtlCol="0">
            <a:spAutoFit/>
          </a:bodyPr>
          <a:lstStyle/>
          <a:p>
            <a:pPr algn="ctr"/>
            <a:r>
              <a:rPr lang="fr-MA" sz="1400" b="1" dirty="0">
                <a:solidFill>
                  <a:srgbClr val="C00000"/>
                </a:solidFill>
              </a:rPr>
              <a:t>Chevauchement des deux périodes (base et optionnelle)</a:t>
            </a:r>
            <a:endParaRPr lang="fr-FR" sz="1400" b="1" dirty="0">
              <a:solidFill>
                <a:srgbClr val="C00000"/>
              </a:solidFill>
            </a:endParaRPr>
          </a:p>
        </p:txBody>
      </p:sp>
      <p:sp>
        <p:nvSpPr>
          <p:cNvPr id="21" name="ZoneTexte 20"/>
          <p:cNvSpPr txBox="1"/>
          <p:nvPr/>
        </p:nvSpPr>
        <p:spPr>
          <a:xfrm>
            <a:off x="5928196" y="3604753"/>
            <a:ext cx="1995088" cy="738664"/>
          </a:xfrm>
          <a:prstGeom prst="rect">
            <a:avLst/>
          </a:prstGeom>
          <a:noFill/>
          <a:ln>
            <a:solidFill>
              <a:srgbClr val="C00000"/>
            </a:solidFill>
            <a:prstDash val="dash"/>
          </a:ln>
        </p:spPr>
        <p:txBody>
          <a:bodyPr wrap="square" rtlCol="0">
            <a:spAutoFit/>
          </a:bodyPr>
          <a:lstStyle/>
          <a:p>
            <a:pPr algn="ctr"/>
            <a:r>
              <a:rPr lang="fr-MA" sz="1400" b="1" dirty="0">
                <a:solidFill>
                  <a:srgbClr val="C00000"/>
                </a:solidFill>
              </a:rPr>
              <a:t>Renforcement du personnel durant la période optionnelle par : </a:t>
            </a:r>
            <a:endParaRPr lang="fr-FR" sz="1400" b="1" dirty="0">
              <a:solidFill>
                <a:srgbClr val="C00000"/>
              </a:solidFill>
            </a:endParaRPr>
          </a:p>
        </p:txBody>
      </p:sp>
      <p:sp>
        <p:nvSpPr>
          <p:cNvPr id="22" name="Rectangle avec coins arrondis du même côté 21"/>
          <p:cNvSpPr/>
          <p:nvPr/>
        </p:nvSpPr>
        <p:spPr>
          <a:xfrm>
            <a:off x="1379774" y="4877789"/>
            <a:ext cx="9562664" cy="1674542"/>
          </a:xfrm>
          <a:prstGeom prst="round2Same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p>
        </p:txBody>
      </p:sp>
      <p:sp>
        <p:nvSpPr>
          <p:cNvPr id="23" name="ZoneTexte 22"/>
          <p:cNvSpPr txBox="1"/>
          <p:nvPr/>
        </p:nvSpPr>
        <p:spPr>
          <a:xfrm>
            <a:off x="1913691" y="4995288"/>
            <a:ext cx="8494830" cy="1477328"/>
          </a:xfrm>
          <a:prstGeom prst="rect">
            <a:avLst/>
          </a:prstGeom>
          <a:solidFill>
            <a:schemeClr val="bg1"/>
          </a:solidFill>
        </p:spPr>
        <p:txBody>
          <a:bodyPr wrap="square" rtlCol="0">
            <a:spAutoFit/>
          </a:bodyPr>
          <a:lstStyle/>
          <a:p>
            <a:pPr algn="ctr"/>
            <a:r>
              <a:rPr lang="fr-MA" dirty="0"/>
              <a:t>Total pour les deux périodes : 10 personnes au minimum.</a:t>
            </a:r>
          </a:p>
          <a:p>
            <a:pPr algn="ctr"/>
            <a:endParaRPr lang="fr-MA" dirty="0"/>
          </a:p>
          <a:p>
            <a:pPr algn="ctr"/>
            <a:r>
              <a:rPr lang="fr-MA" dirty="0"/>
              <a:t>Bien que les CV des experts non clé de la période de base et des experts clé de la période optionnelle ne soient pas évalués lors de l’étape de sélection, les CV devront être fournis dans l’offre du Consultant à l’appréciation de MCA-</a:t>
            </a:r>
            <a:r>
              <a:rPr lang="fr-MA" dirty="0" err="1"/>
              <a:t>Morocco</a:t>
            </a:r>
            <a:r>
              <a:rPr lang="fr-MA" dirty="0"/>
              <a:t>.</a:t>
            </a:r>
          </a:p>
        </p:txBody>
      </p:sp>
      <p:sp>
        <p:nvSpPr>
          <p:cNvPr id="13" name="Rectangle 12"/>
          <p:cNvSpPr/>
          <p:nvPr/>
        </p:nvSpPr>
        <p:spPr>
          <a:xfrm>
            <a:off x="164327" y="4540110"/>
            <a:ext cx="4164923" cy="246221"/>
          </a:xfrm>
          <a:prstGeom prst="rect">
            <a:avLst/>
          </a:prstGeom>
        </p:spPr>
        <p:txBody>
          <a:bodyPr wrap="none">
            <a:spAutoFit/>
          </a:bodyPr>
          <a:lstStyle/>
          <a:p>
            <a:r>
              <a:rPr lang="fr-FR" sz="1000" dirty="0">
                <a:solidFill>
                  <a:srgbClr val="000000"/>
                </a:solidFill>
                <a:latin typeface="Calibri" panose="020F0502020204030204" pitchFamily="34" charset="0"/>
              </a:rPr>
              <a:t>Se référer à la grille d’évaluation figurant dans le DAO pour le volet notation </a:t>
            </a:r>
            <a:endParaRPr lang="fr-MA" sz="1000" dirty="0"/>
          </a:p>
        </p:txBody>
      </p:sp>
    </p:spTree>
    <p:extLst>
      <p:ext uri="{BB962C8B-B14F-4D97-AF65-F5344CB8AC3E}">
        <p14:creationId xmlns:p14="http://schemas.microsoft.com/office/powerpoint/2010/main" val="4244963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12</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lnSpc>
                <a:spcPct val="90000"/>
              </a:lnSpc>
              <a:spcBef>
                <a:spcPct val="0"/>
              </a:spcBef>
            </a:pPr>
            <a:r>
              <a:rPr lang="fr-FR" sz="3990" b="1" dirty="0">
                <a:solidFill>
                  <a:schemeClr val="bg1"/>
                </a:solidFill>
                <a:latin typeface="Corbel" panose="020B0503020204020204" pitchFamily="34" charset="0"/>
                <a:cs typeface="Sakkal Majalla" panose="02000000000000000000" pitchFamily="2" charset="-78"/>
              </a:rPr>
              <a:t>Plan</a:t>
            </a:r>
            <a:endParaRPr lang="ar-SA" sz="3990" b="1" dirty="0">
              <a:solidFill>
                <a:schemeClr val="bg1"/>
              </a:solidFill>
              <a:latin typeface="Corbel" panose="020B0503020204020204" pitchFamily="34" charset="0"/>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2" name="Rectangle 8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latin typeface="Corbel" panose="020B0503020204020204" pitchFamily="34" charset="0"/>
                </a:endParaRPr>
              </a:p>
            </p:txBody>
          </p:sp>
          <p:sp>
            <p:nvSpPr>
              <p:cNvPr id="92" name="Rectangle 9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latin typeface="Corbel" panose="020B0503020204020204" pitchFamily="34" charset="0"/>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latin typeface="Corbel" panose="020B0503020204020204" pitchFamily="34" charset="0"/>
              </a:endParaRPr>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707886"/>
          </a:xfrm>
          <a:prstGeom prst="rect">
            <a:avLst/>
          </a:prstGeom>
        </p:spPr>
        <p:txBody>
          <a:bodyPr wrap="square">
            <a:spAutoFit/>
          </a:bodyPr>
          <a:lstStyle/>
          <a:p>
            <a:pPr algn="just"/>
            <a:r>
              <a:rPr lang="fr-FR" sz="2000" b="1" kern="0" dirty="0">
                <a:cs typeface="Arial" panose="020B0604020202020204" pitchFamily="34" charset="0"/>
              </a:rPr>
              <a:t>Présentation </a:t>
            </a:r>
            <a:r>
              <a:rPr lang="fr-FR" sz="2000" b="1" kern="0" dirty="0">
                <a:latin typeface="Corbel" panose="020B0503020204020204" pitchFamily="34" charset="0"/>
                <a:cs typeface="Arial" panose="020B0604020202020204" pitchFamily="34" charset="0"/>
              </a:rPr>
              <a:t>des</a:t>
            </a:r>
            <a:r>
              <a:rPr lang="fr-FR" sz="2000" b="1" kern="0" dirty="0">
                <a:cs typeface="Arial" panose="020B0604020202020204" pitchFamily="34" charset="0"/>
              </a:rPr>
              <a:t> termes de référence : contexte, objectif et étendue de la mission.</a:t>
            </a:r>
            <a:endParaRPr lang="en-US" sz="2000" b="1" dirty="0"/>
          </a:p>
        </p:txBody>
      </p:sp>
      <p:sp>
        <p:nvSpPr>
          <p:cNvPr id="97" name="Rectangle 96"/>
          <p:cNvSpPr/>
          <p:nvPr/>
        </p:nvSpPr>
        <p:spPr>
          <a:xfrm>
            <a:off x="2177775" y="3613664"/>
            <a:ext cx="8285083" cy="707886"/>
          </a:xfrm>
          <a:prstGeom prst="rect">
            <a:avLst/>
          </a:prstGeom>
        </p:spPr>
        <p:txBody>
          <a:bodyPr wrap="square">
            <a:spAutoFit/>
          </a:bodyPr>
          <a:lstStyle/>
          <a:p>
            <a:pPr algn="just"/>
            <a:r>
              <a:rPr lang="fr-FR" sz="2000" b="1" kern="0" dirty="0">
                <a:cs typeface="Arial" panose="020B0604020202020204" pitchFamily="34" charset="0"/>
              </a:rPr>
              <a:t>Description du </a:t>
            </a:r>
            <a:r>
              <a:rPr lang="fr-FR" sz="2000" b="1" kern="0" dirty="0">
                <a:latin typeface="Corbel" panose="020B0503020204020204" pitchFamily="34" charset="0"/>
                <a:cs typeface="Arial" panose="020B0604020202020204" pitchFamily="34" charset="0"/>
              </a:rPr>
              <a:t>processus</a:t>
            </a:r>
            <a:r>
              <a:rPr lang="fr-FR" sz="2000" b="1" kern="0" dirty="0">
                <a:cs typeface="Arial" panose="020B0604020202020204" pitchFamily="34" charset="0"/>
              </a:rPr>
              <a:t> de passation des marchés selon les lignes directrices de MCC.</a:t>
            </a:r>
          </a:p>
        </p:txBody>
      </p:sp>
      <p:sp>
        <p:nvSpPr>
          <p:cNvPr id="98" name="Rectangle 97"/>
          <p:cNvSpPr/>
          <p:nvPr/>
        </p:nvSpPr>
        <p:spPr>
          <a:xfrm>
            <a:off x="2154631" y="5097938"/>
            <a:ext cx="6777849" cy="400110"/>
          </a:xfrm>
          <a:prstGeom prst="rect">
            <a:avLst/>
          </a:prstGeom>
        </p:spPr>
        <p:txBody>
          <a:bodyPr wrap="square">
            <a:spAutoFit/>
          </a:bodyPr>
          <a:lstStyle/>
          <a:p>
            <a:pPr algn="just"/>
            <a:r>
              <a:rPr lang="fr-FR" sz="2000" b="1" kern="0" dirty="0">
                <a:cs typeface="Arial" panose="020B0604020202020204" pitchFamily="34" charset="0"/>
              </a:rPr>
              <a:t>Présentation des dispositions fiscales pour les consultants.</a:t>
            </a:r>
          </a:p>
        </p:txBody>
      </p:sp>
    </p:spTree>
    <p:extLst>
      <p:ext uri="{BB962C8B-B14F-4D97-AF65-F5344CB8AC3E}">
        <p14:creationId xmlns:p14="http://schemas.microsoft.com/office/powerpoint/2010/main" val="49704038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13</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ontent Placeholder 2"/>
          <p:cNvSpPr txBox="1">
            <a:spLocks/>
          </p:cNvSpPr>
          <p:nvPr/>
        </p:nvSpPr>
        <p:spPr>
          <a:xfrm>
            <a:off x="2001888" y="2197423"/>
            <a:ext cx="8229600" cy="366472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1814" kern="0" dirty="0">
              <a:solidFill>
                <a:srgbClr val="002060"/>
              </a:solidFill>
            </a:endParaRP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lvl="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Des procédures ouvertes, équitables et concurrentielles appliquées d'une manière transparente ;</a:t>
            </a: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lvl="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Les appels d'offres/demandes de propositions sont basés sur une description claire et précise des besoins;</a:t>
            </a: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lvl="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Sélectionner des entrepreneurs/consultants qualifiés qui exécuteront les contrats conformément à leurs clauses, et en respectant les délais;</a:t>
            </a:r>
          </a:p>
          <a:p>
            <a:pPr marL="342900" lvl="0" indent="-342900" algn="just">
              <a:buClr>
                <a:schemeClr val="accent5">
                  <a:lumMod val="75000"/>
                </a:schemeClr>
              </a:buClr>
              <a:buFont typeface="Wingdings" panose="05000000000000000000" pitchFamily="2" charset="2"/>
              <a:buChar char="v"/>
            </a:pPr>
            <a:endParaRPr lang="fr-FR" sz="200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dirty="0">
                <a:solidFill>
                  <a:schemeClr val="tx1"/>
                </a:solidFill>
                <a:latin typeface="Corbel" panose="020B0503020204020204" pitchFamily="34" charset="0"/>
              </a:rPr>
              <a:t>Des prix commercialement raisonnables.</a:t>
            </a:r>
            <a:endParaRPr lang="fr-FR" sz="2000" kern="0" dirty="0">
              <a:solidFill>
                <a:schemeClr val="tx1"/>
              </a:solidFill>
              <a:latin typeface="Corbel" panose="020B0503020204020204" pitchFamily="34" charset="0"/>
            </a:endParaRPr>
          </a:p>
        </p:txBody>
      </p:sp>
      <p:sp>
        <p:nvSpPr>
          <p:cNvPr id="7" name="Chevron 6"/>
          <p:cNvSpPr/>
          <p:nvPr/>
        </p:nvSpPr>
        <p:spPr>
          <a:xfrm>
            <a:off x="2012232" y="106120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Principes de passation de marchés de la MCC</a:t>
            </a:r>
            <a:endParaRPr lang="fr-FR" sz="2800" dirty="0">
              <a:solidFill>
                <a:srgbClr val="C00000"/>
              </a:solidFill>
              <a:latin typeface="Corbel" panose="020B0503020204020204" pitchFamily="34" charset="0"/>
            </a:endParaRPr>
          </a:p>
        </p:txBody>
      </p:sp>
      <p:sp>
        <p:nvSpPr>
          <p:cNvPr id="3" name="Rectangle 2"/>
          <p:cNvSpPr/>
          <p:nvPr/>
        </p:nvSpPr>
        <p:spPr>
          <a:xfrm>
            <a:off x="1846458" y="2060106"/>
            <a:ext cx="8499083" cy="4214992"/>
          </a:xfrm>
          <a:prstGeom prst="rect">
            <a:avLst/>
          </a:prstGeom>
          <a:noFill/>
          <a:ln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solidFill>
                <a:srgbClr val="C00000"/>
              </a:solidFill>
            </a:endParaRPr>
          </a:p>
        </p:txBody>
      </p:sp>
    </p:spTree>
    <p:extLst>
      <p:ext uri="{BB962C8B-B14F-4D97-AF65-F5344CB8AC3E}">
        <p14:creationId xmlns:p14="http://schemas.microsoft.com/office/powerpoint/2010/main" val="367541249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14</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Processus de passation des marchés</a:t>
            </a:r>
          </a:p>
        </p:txBody>
      </p:sp>
      <p:sp>
        <p:nvSpPr>
          <p:cNvPr id="6" name="Content Placeholder 2"/>
          <p:cNvSpPr txBox="1">
            <a:spLocks/>
          </p:cNvSpPr>
          <p:nvPr/>
        </p:nvSpPr>
        <p:spPr>
          <a:xfrm>
            <a:off x="2163656" y="1762450"/>
            <a:ext cx="8229600" cy="360316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a:p>
            <a:pPr marL="342900" indent="-342900" algn="just">
              <a:buClr>
                <a:schemeClr val="accent5">
                  <a:lumMod val="75000"/>
                </a:schemeClr>
              </a:buClr>
              <a:buFont typeface="Wingdings" panose="05000000000000000000" pitchFamily="2" charset="2"/>
              <a:buChar char="v"/>
            </a:pPr>
            <a:endParaRPr lang="fr-FR" sz="1814" kern="0" dirty="0">
              <a:solidFill>
                <a:srgbClr val="002060"/>
              </a:solidFill>
            </a:endParaRPr>
          </a:p>
          <a:p>
            <a:pPr marL="777354" indent="-777354">
              <a:buClr>
                <a:schemeClr val="accent5">
                  <a:lumMod val="75000"/>
                </a:schemeClr>
              </a:buClr>
              <a:buFont typeface="Wingdings" panose="05000000000000000000" pitchFamily="2" charset="2"/>
              <a:buChar char="v"/>
            </a:pPr>
            <a:endParaRPr lang="fr-FR" sz="2800" dirty="0">
              <a:latin typeface="Calibri" panose="020F0502020204030204" pitchFamily="34" charset="0"/>
            </a:endParaRPr>
          </a:p>
          <a:p>
            <a:pPr marL="777354" indent="-777354">
              <a:buClr>
                <a:schemeClr val="accent5">
                  <a:lumMod val="75000"/>
                </a:schemeClr>
              </a:buClr>
              <a:buFont typeface="Wingdings" panose="05000000000000000000" pitchFamily="2" charset="2"/>
              <a:buChar char="v"/>
            </a:pPr>
            <a:r>
              <a:rPr lang="fr-FR" sz="2800" dirty="0">
                <a:solidFill>
                  <a:schemeClr val="tx1"/>
                </a:solidFill>
                <a:latin typeface="Corbel" panose="020B0503020204020204" pitchFamily="34" charset="0"/>
              </a:rPr>
              <a:t>Millennium Challenge Corporation - MCC</a:t>
            </a:r>
          </a:p>
          <a:p>
            <a:pPr marL="777354" indent="-777354">
              <a:buClr>
                <a:schemeClr val="accent5">
                  <a:lumMod val="75000"/>
                </a:schemeClr>
              </a:buClr>
              <a:buFont typeface="Wingdings" panose="05000000000000000000" pitchFamily="2" charset="2"/>
              <a:buChar char="v"/>
            </a:pPr>
            <a:endParaRPr lang="fr-FR" sz="2800" dirty="0">
              <a:solidFill>
                <a:schemeClr val="tx1"/>
              </a:solidFill>
              <a:latin typeface="Corbel" panose="020B0503020204020204" pitchFamily="34" charset="0"/>
            </a:endParaRPr>
          </a:p>
          <a:p>
            <a:pPr marL="777354" indent="-777354">
              <a:buClr>
                <a:schemeClr val="accent5">
                  <a:lumMod val="75000"/>
                </a:schemeClr>
              </a:buClr>
              <a:buFont typeface="Wingdings" panose="05000000000000000000" pitchFamily="2" charset="2"/>
              <a:buChar char="v"/>
            </a:pPr>
            <a:r>
              <a:rPr lang="fr-FR" sz="2800" dirty="0">
                <a:solidFill>
                  <a:schemeClr val="tx1"/>
                </a:solidFill>
                <a:latin typeface="Corbel" panose="020B0503020204020204" pitchFamily="34" charset="0"/>
              </a:rPr>
              <a:t>MCA-</a:t>
            </a:r>
            <a:r>
              <a:rPr lang="fr-FR" sz="2800" dirty="0" err="1">
                <a:solidFill>
                  <a:schemeClr val="tx1"/>
                </a:solidFill>
                <a:latin typeface="Corbel" panose="020B0503020204020204" pitchFamily="34" charset="0"/>
              </a:rPr>
              <a:t>Morocco</a:t>
            </a:r>
            <a:r>
              <a:rPr lang="fr-FR" sz="2800" dirty="0">
                <a:solidFill>
                  <a:schemeClr val="tx1"/>
                </a:solidFill>
                <a:latin typeface="Corbel" panose="020B0503020204020204" pitchFamily="34" charset="0"/>
              </a:rPr>
              <a:t> : Direction de Passation des Marchés - DPM </a:t>
            </a:r>
          </a:p>
          <a:p>
            <a:pPr marL="777354" indent="-777354">
              <a:buClr>
                <a:schemeClr val="accent5">
                  <a:lumMod val="75000"/>
                </a:schemeClr>
              </a:buClr>
              <a:buFont typeface="Wingdings" panose="05000000000000000000" pitchFamily="2" charset="2"/>
              <a:buChar char="v"/>
            </a:pPr>
            <a:r>
              <a:rPr lang="fr-FR" sz="2800" dirty="0">
                <a:solidFill>
                  <a:schemeClr val="tx1"/>
                </a:solidFill>
                <a:latin typeface="Corbel" panose="020B0503020204020204" pitchFamily="34" charset="0"/>
              </a:rPr>
              <a:t>Agent de Passation des Marchés – </a:t>
            </a:r>
            <a:r>
              <a:rPr lang="fr-FR" sz="2800" dirty="0" err="1">
                <a:solidFill>
                  <a:schemeClr val="tx1"/>
                </a:solidFill>
                <a:latin typeface="Corbel" panose="020B0503020204020204" pitchFamily="34" charset="0"/>
              </a:rPr>
              <a:t>Cardno</a:t>
            </a:r>
            <a:r>
              <a:rPr lang="fr-FR" sz="2800" dirty="0">
                <a:solidFill>
                  <a:schemeClr val="tx1"/>
                </a:solidFill>
                <a:latin typeface="Corbel" panose="020B0503020204020204" pitchFamily="34" charset="0"/>
              </a:rPr>
              <a:t> PA</a:t>
            </a:r>
            <a:r>
              <a:rPr lang="fr-FR" sz="3600" dirty="0">
                <a:solidFill>
                  <a:schemeClr val="tx1"/>
                </a:solidFill>
                <a:latin typeface="Corbel" panose="020B0503020204020204" pitchFamily="34" charset="0"/>
              </a:rPr>
              <a:t>    </a:t>
            </a:r>
          </a:p>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p:txBody>
      </p:sp>
      <p:sp>
        <p:nvSpPr>
          <p:cNvPr id="7" name="Chevron 6"/>
          <p:cNvSpPr/>
          <p:nvPr/>
        </p:nvSpPr>
        <p:spPr>
          <a:xfrm>
            <a:off x="1166648" y="998681"/>
            <a:ext cx="9564414" cy="820369"/>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Rôles de la Passation des Marchés dans MCA-Morocco</a:t>
            </a:r>
          </a:p>
        </p:txBody>
      </p:sp>
      <p:sp>
        <p:nvSpPr>
          <p:cNvPr id="3" name="Rectangle 2"/>
          <p:cNvSpPr/>
          <p:nvPr/>
        </p:nvSpPr>
        <p:spPr>
          <a:xfrm>
            <a:off x="1846458" y="2382592"/>
            <a:ext cx="8499083" cy="32657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106940970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15</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Processus de passation des marchés</a:t>
            </a:r>
          </a:p>
        </p:txBody>
      </p:sp>
      <p:sp>
        <p:nvSpPr>
          <p:cNvPr id="6" name="Content Placeholder 2"/>
          <p:cNvSpPr txBox="1">
            <a:spLocks/>
          </p:cNvSpPr>
          <p:nvPr/>
        </p:nvSpPr>
        <p:spPr>
          <a:xfrm>
            <a:off x="1991544" y="1819050"/>
            <a:ext cx="8229600" cy="449353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a:p>
            <a:pPr marL="457200" indent="-457200">
              <a:buClr>
                <a:schemeClr val="accent5">
                  <a:lumMod val="75000"/>
                </a:schemeClr>
              </a:buClr>
              <a:buFont typeface="Wingdings" panose="05000000000000000000" pitchFamily="2" charset="2"/>
              <a:buChar char="v"/>
            </a:pPr>
            <a:endParaRPr lang="fr-FR" sz="2800" kern="0" dirty="0">
              <a:solidFill>
                <a:schemeClr val="tx2"/>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r>
              <a:rPr lang="fr-FR" sz="2800" kern="0" dirty="0">
                <a:solidFill>
                  <a:schemeClr val="tx1"/>
                </a:solidFill>
                <a:latin typeface="Corbel" panose="020B0503020204020204" pitchFamily="34" charset="0"/>
              </a:rPr>
              <a:t>Aucune préférence nationale</a:t>
            </a:r>
          </a:p>
          <a:p>
            <a:pPr marL="457200" indent="-457200">
              <a:buClr>
                <a:schemeClr val="accent5">
                  <a:lumMod val="75000"/>
                </a:schemeClr>
              </a:buClr>
              <a:buFont typeface="Wingdings" panose="05000000000000000000" pitchFamily="2" charset="2"/>
              <a:buChar char="v"/>
            </a:pPr>
            <a:endParaRPr lang="fr-FR" sz="2800" kern="0" dirty="0">
              <a:solidFill>
                <a:schemeClr val="tx1"/>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endParaRPr lang="fr-FR" sz="2800" kern="0" dirty="0">
              <a:solidFill>
                <a:schemeClr val="tx1"/>
              </a:solidFill>
              <a:latin typeface="Corbel" panose="020B0503020204020204" pitchFamily="34" charset="0"/>
            </a:endParaRPr>
          </a:p>
          <a:p>
            <a:pPr marL="457200" indent="-457200">
              <a:buClr>
                <a:schemeClr val="accent5">
                  <a:lumMod val="75000"/>
                </a:schemeClr>
              </a:buClr>
              <a:buFont typeface="Wingdings" panose="05000000000000000000" pitchFamily="2" charset="2"/>
              <a:buChar char="v"/>
            </a:pPr>
            <a:r>
              <a:rPr lang="fr-FR" altLang="fr-FR" sz="2800" kern="0" dirty="0">
                <a:solidFill>
                  <a:schemeClr val="tx1"/>
                </a:solidFill>
                <a:latin typeface="Corbel" panose="020B0503020204020204" pitchFamily="34" charset="0"/>
              </a:rPr>
              <a:t>Pays objet de sanctions ou de restrictions en vertu des lois ou des  politiques des États-Unis: </a:t>
            </a:r>
            <a:r>
              <a:rPr lang="fr-FR" altLang="fr-FR" sz="2800" b="0" kern="0" dirty="0">
                <a:solidFill>
                  <a:srgbClr val="FF0000"/>
                </a:solidFill>
                <a:latin typeface="Corbel" panose="020B0503020204020204" pitchFamily="34" charset="0"/>
                <a:cs typeface="+mn-cs"/>
              </a:rPr>
              <a:t>liste disponible dans le site de MCC (Corée du Nord, Iran, Soudan, Syrie)</a:t>
            </a:r>
            <a:endParaRPr lang="fr-FR" altLang="fr-FR" sz="2800" kern="0" dirty="0">
              <a:solidFill>
                <a:schemeClr val="tx1"/>
              </a:solidFill>
              <a:latin typeface="Corbel" panose="020B0503020204020204" pitchFamily="34" charset="0"/>
            </a:endParaRPr>
          </a:p>
          <a:p>
            <a:pPr marL="457200" indent="-457200" algn="just">
              <a:buClr>
                <a:schemeClr val="accent5">
                  <a:lumMod val="75000"/>
                </a:schemeClr>
              </a:buClr>
              <a:buFont typeface="Wingdings" panose="05000000000000000000" pitchFamily="2" charset="2"/>
              <a:buChar char="v"/>
            </a:pPr>
            <a:endParaRPr lang="fr-FR" sz="2800" kern="0" dirty="0">
              <a:solidFill>
                <a:srgbClr val="002060"/>
              </a:solidFill>
              <a:latin typeface="Calibri" panose="020F0502020204030204" pitchFamily="34" charset="0"/>
            </a:endParaRPr>
          </a:p>
          <a:p>
            <a:pPr marL="342900" indent="-342900" algn="just">
              <a:buClr>
                <a:schemeClr val="accent5">
                  <a:lumMod val="75000"/>
                </a:schemeClr>
              </a:buClr>
              <a:buFont typeface="Wingdings" panose="05000000000000000000" pitchFamily="2" charset="2"/>
              <a:buChar char="v"/>
            </a:pPr>
            <a:endParaRPr lang="fr-FR" sz="2000" kern="0" dirty="0">
              <a:solidFill>
                <a:srgbClr val="002060"/>
              </a:solidFill>
            </a:endParaRPr>
          </a:p>
        </p:txBody>
      </p:sp>
      <p:sp>
        <p:nvSpPr>
          <p:cNvPr id="7" name="Chevron 6"/>
          <p:cNvSpPr/>
          <p:nvPr/>
        </p:nvSpPr>
        <p:spPr>
          <a:xfrm>
            <a:off x="1991544" y="1052736"/>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Directives particulières à MCC</a:t>
            </a:r>
          </a:p>
        </p:txBody>
      </p:sp>
      <p:sp>
        <p:nvSpPr>
          <p:cNvPr id="3" name="Rectangle 2"/>
          <p:cNvSpPr/>
          <p:nvPr/>
        </p:nvSpPr>
        <p:spPr>
          <a:xfrm>
            <a:off x="1846458" y="2123850"/>
            <a:ext cx="8499083" cy="36780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178557054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16</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 des propositions</a:t>
            </a:r>
          </a:p>
        </p:txBody>
      </p:sp>
      <p:sp>
        <p:nvSpPr>
          <p:cNvPr id="7" name="Chevron 6"/>
          <p:cNvSpPr/>
          <p:nvPr/>
        </p:nvSpPr>
        <p:spPr>
          <a:xfrm>
            <a:off x="2297117" y="1761337"/>
            <a:ext cx="8208912" cy="3379428"/>
          </a:xfrm>
          <a:prstGeom prst="chevron">
            <a:avLst/>
          </a:prstGeom>
          <a:solidFill>
            <a:schemeClr val="accent2">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FFFFFF"/>
                </a:solidFill>
                <a:latin typeface="Corbel" panose="020B0503020204020204" pitchFamily="34" charset="0"/>
              </a:rPr>
              <a:t>TYPES DE SOUMISSION: </a:t>
            </a:r>
          </a:p>
          <a:p>
            <a:pPr algn="ctr"/>
            <a:endParaRPr lang="fr-FR" sz="2800" b="1" dirty="0">
              <a:solidFill>
                <a:srgbClr val="FFFFFF"/>
              </a:solidFill>
              <a:latin typeface="Corbel" panose="020B0503020204020204" pitchFamily="34" charset="0"/>
            </a:endParaRPr>
          </a:p>
          <a:p>
            <a:pPr algn="ctr"/>
            <a:endParaRPr lang="fr-FR" sz="2800" b="1" dirty="0">
              <a:solidFill>
                <a:schemeClr val="tx1"/>
              </a:solidFill>
              <a:latin typeface="Corbel" panose="020B0503020204020204" pitchFamily="34" charset="0"/>
            </a:endParaRPr>
          </a:p>
          <a:p>
            <a:pPr algn="ctr"/>
            <a:r>
              <a:rPr lang="fr-FR" sz="2800" b="1" dirty="0">
                <a:solidFill>
                  <a:schemeClr val="tx1"/>
                </a:solidFill>
                <a:latin typeface="Corbel" panose="020B0503020204020204" pitchFamily="34" charset="0"/>
              </a:rPr>
              <a:t> par voie électronique</a:t>
            </a:r>
          </a:p>
          <a:p>
            <a:pPr algn="ctr"/>
            <a:r>
              <a:rPr lang="fr-FR" sz="2800" b="1" dirty="0">
                <a:solidFill>
                  <a:srgbClr val="FF0000"/>
                </a:solidFill>
                <a:latin typeface="Corbel" panose="020B0503020204020204" pitchFamily="34" charset="0"/>
              </a:rPr>
              <a:t>Les soumissions sous format papier ne seront pas acceptées</a:t>
            </a:r>
            <a:endParaRPr lang="fr-FR" sz="2800" b="1" dirty="0">
              <a:solidFill>
                <a:srgbClr val="FFFFFF"/>
              </a:solidFill>
              <a:latin typeface="Corbel" panose="020B0503020204020204" pitchFamily="34" charset="0"/>
            </a:endParaRPr>
          </a:p>
          <a:p>
            <a:pPr algn="ctr"/>
            <a:endParaRPr lang="fr-FR" sz="2800" b="1"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05557820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17</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a:t>
            </a:r>
            <a:r>
              <a:rPr lang="fr-FR" sz="2902" b="1" dirty="0"/>
              <a:t> </a:t>
            </a:r>
            <a:r>
              <a:rPr lang="fr-FR" sz="2902" b="1" dirty="0">
                <a:solidFill>
                  <a:srgbClr val="FFC000"/>
                </a:solidFill>
              </a:rPr>
              <a:t>des propositions</a:t>
            </a:r>
          </a:p>
        </p:txBody>
      </p:sp>
      <p:sp>
        <p:nvSpPr>
          <p:cNvPr id="9" name="Content Placeholder 2"/>
          <p:cNvSpPr txBox="1">
            <a:spLocks/>
          </p:cNvSpPr>
          <p:nvPr/>
        </p:nvSpPr>
        <p:spPr>
          <a:xfrm>
            <a:off x="1987782" y="1513829"/>
            <a:ext cx="8229600" cy="452596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r>
              <a:rPr lang="fr-FR" sz="2000" kern="0" dirty="0">
                <a:solidFill>
                  <a:schemeClr val="tx1"/>
                </a:solidFill>
                <a:latin typeface="Corbel" panose="020B0503020204020204" pitchFamily="34" charset="0"/>
              </a:rPr>
              <a:t>Les propositions doivent être soumises électroniquement, uniquement, via les liens indiqués dans la Demande de Propositions :</a:t>
            </a:r>
          </a:p>
          <a:p>
            <a:pPr marL="342900" indent="-342900">
              <a:buClr>
                <a:schemeClr val="accent5">
                  <a:lumMod val="75000"/>
                </a:schemeClr>
              </a:buClr>
              <a:buFont typeface="Wingdings" panose="05000000000000000000" pitchFamily="2" charset="2"/>
              <a:buChar char="v"/>
            </a:pPr>
            <a:endParaRPr lang="fr-FR" sz="2000" kern="0" dirty="0">
              <a:solidFill>
                <a:schemeClr val="accent3"/>
              </a:solidFill>
              <a:highlight>
                <a:srgbClr val="00FFFF"/>
              </a:highlight>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kern="0" dirty="0">
                <a:solidFill>
                  <a:schemeClr val="tx1"/>
                </a:solidFill>
                <a:latin typeface="Corbel" panose="020B0503020204020204" pitchFamily="34" charset="0"/>
              </a:rPr>
              <a:t>Prière de lancer le processus de téléchargement en temps utile avant l’expiration de la date et l’heure limites de soumission des propositions</a:t>
            </a:r>
          </a:p>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latin typeface="Corbel" panose="020B0503020204020204" pitchFamily="34" charset="0"/>
            </a:endParaRPr>
          </a:p>
          <a:p>
            <a:pPr marL="342900" indent="-342900" algn="ctr">
              <a:buClr>
                <a:schemeClr val="accent5">
                  <a:lumMod val="75000"/>
                </a:schemeClr>
              </a:buClr>
              <a:buFont typeface="Wingdings" panose="05000000000000000000" pitchFamily="2" charset="2"/>
              <a:buChar char="v"/>
            </a:pPr>
            <a:r>
              <a:rPr lang="fr-FR" sz="2000" kern="0" dirty="0">
                <a:solidFill>
                  <a:schemeClr val="tx1"/>
                </a:solidFill>
                <a:latin typeface="Corbel" panose="020B0503020204020204" pitchFamily="34" charset="0"/>
              </a:rPr>
              <a:t>Soumission d’une PROPOSITION COMPLÈTE: </a:t>
            </a:r>
          </a:p>
          <a:p>
            <a:pPr marL="342900" indent="-342900" algn="ctr">
              <a:buClr>
                <a:schemeClr val="accent5">
                  <a:lumMod val="75000"/>
                </a:schemeClr>
              </a:buClr>
              <a:buFont typeface="Wingdings" panose="05000000000000000000" pitchFamily="2" charset="2"/>
              <a:buChar char="v"/>
            </a:pPr>
            <a:endParaRPr lang="fr-FR" sz="2000" kern="0" dirty="0">
              <a:solidFill>
                <a:schemeClr val="accent2">
                  <a:lumMod val="50000"/>
                </a:schemeClr>
              </a:solidFill>
              <a:latin typeface="Corbel" panose="020B0503020204020204" pitchFamily="34" charset="0"/>
            </a:endParaRPr>
          </a:p>
          <a:p>
            <a:pPr marL="342900" indent="-342900" algn="ctr">
              <a:buClr>
                <a:schemeClr val="accent5">
                  <a:lumMod val="75000"/>
                </a:schemeClr>
              </a:buClr>
              <a:buFont typeface="Wingdings" panose="05000000000000000000" pitchFamily="2" charset="2"/>
              <a:buChar char="v"/>
            </a:pPr>
            <a:endParaRPr lang="fr-FR" sz="2000" kern="0" dirty="0">
              <a:solidFill>
                <a:schemeClr val="accent2">
                  <a:lumMod val="50000"/>
                </a:schemeClr>
              </a:solidFill>
              <a:latin typeface="Corbel" panose="020B0503020204020204" pitchFamily="34" charset="0"/>
            </a:endParaRPr>
          </a:p>
          <a:p>
            <a:pPr marL="342900" indent="-342900" algn="ctr">
              <a:buClr>
                <a:schemeClr val="accent5">
                  <a:lumMod val="75000"/>
                </a:schemeClr>
              </a:buClr>
              <a:buFont typeface="Wingdings" panose="05000000000000000000" pitchFamily="2" charset="2"/>
              <a:buChar char="v"/>
            </a:pPr>
            <a:endParaRPr lang="fr-FR" sz="2000" kern="0" dirty="0">
              <a:solidFill>
                <a:schemeClr val="accent2">
                  <a:lumMod val="50000"/>
                </a:schemeClr>
              </a:solidFill>
              <a:latin typeface="Corbel" panose="020B0503020204020204" pitchFamily="34" charset="0"/>
            </a:endParaRPr>
          </a:p>
          <a:p>
            <a:pPr marL="342900" indent="-342900" algn="ctr">
              <a:buClr>
                <a:schemeClr val="accent5">
                  <a:lumMod val="75000"/>
                </a:schemeClr>
              </a:buClr>
              <a:buFont typeface="Wingdings" panose="05000000000000000000" pitchFamily="2" charset="2"/>
              <a:buChar char="v"/>
            </a:pPr>
            <a:endParaRPr lang="fr-FR" sz="2000" kern="0" dirty="0">
              <a:solidFill>
                <a:schemeClr val="accent2">
                  <a:lumMod val="50000"/>
                </a:schemeClr>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000" kern="0" dirty="0">
                <a:solidFill>
                  <a:schemeClr val="tx1"/>
                </a:solidFill>
                <a:latin typeface="Corbel" panose="020B0503020204020204" pitchFamily="34" charset="0"/>
              </a:rPr>
              <a:t>Joindre un sommaire de tous les documents à la première page de chaque proposition</a:t>
            </a:r>
          </a:p>
          <a:p>
            <a:pPr marL="342900" indent="-342900" algn="just">
              <a:buClr>
                <a:schemeClr val="accent5">
                  <a:lumMod val="75000"/>
                </a:schemeClr>
              </a:buClr>
              <a:buFont typeface="Wingdings" panose="05000000000000000000" pitchFamily="2" charset="2"/>
              <a:buChar char="v"/>
            </a:pPr>
            <a:endParaRPr lang="fr-FR" sz="2000" kern="0" dirty="0">
              <a:solidFill>
                <a:schemeClr val="tx1"/>
              </a:solidFill>
              <a:latin typeface="+mn-lt"/>
            </a:endParaRPr>
          </a:p>
          <a:p>
            <a:pPr marL="342900" indent="-342900" algn="just">
              <a:buClr>
                <a:schemeClr val="accent5">
                  <a:lumMod val="75000"/>
                </a:schemeClr>
              </a:buClr>
              <a:buFont typeface="Wingdings" panose="05000000000000000000" pitchFamily="2" charset="2"/>
              <a:buChar char="v"/>
            </a:pPr>
            <a:endParaRPr lang="fr-FR" sz="1814" dirty="0"/>
          </a:p>
          <a:p>
            <a:pPr marL="342900" indent="-342900" algn="just">
              <a:buClr>
                <a:schemeClr val="accent5">
                  <a:lumMod val="75000"/>
                </a:schemeClr>
              </a:buClr>
              <a:buFont typeface="Wingdings" panose="05000000000000000000" pitchFamily="2" charset="2"/>
              <a:buChar char="v"/>
            </a:pPr>
            <a:endParaRPr lang="fr-FR" sz="1814" kern="0" dirty="0">
              <a:solidFill>
                <a:schemeClr val="tx1"/>
              </a:solidFill>
            </a:endParaRPr>
          </a:p>
        </p:txBody>
      </p:sp>
      <p:sp>
        <p:nvSpPr>
          <p:cNvPr id="3" name="Rectangle 2"/>
          <p:cNvSpPr/>
          <p:nvPr/>
        </p:nvSpPr>
        <p:spPr>
          <a:xfrm>
            <a:off x="1811910" y="1286954"/>
            <a:ext cx="8581345" cy="52654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10" name="Chevron 9"/>
          <p:cNvSpPr/>
          <p:nvPr/>
        </p:nvSpPr>
        <p:spPr>
          <a:xfrm>
            <a:off x="2008470" y="774344"/>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PAR VOIE ELECTRONIQUE</a:t>
            </a:r>
          </a:p>
        </p:txBody>
      </p:sp>
      <p:sp>
        <p:nvSpPr>
          <p:cNvPr id="4" name="Rounded Rectangle 3"/>
          <p:cNvSpPr/>
          <p:nvPr/>
        </p:nvSpPr>
        <p:spPr>
          <a:xfrm>
            <a:off x="3403137" y="3727939"/>
            <a:ext cx="5582469" cy="849498"/>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kern="0" dirty="0">
                <a:solidFill>
                  <a:srgbClr val="C00000"/>
                </a:solidFill>
                <a:latin typeface="Calibri" panose="020F0502020204030204" pitchFamily="34" charset="0"/>
              </a:rPr>
              <a:t>Proposition Complète = Proposition Technique + </a:t>
            </a:r>
          </a:p>
          <a:p>
            <a:pPr algn="ctr"/>
            <a:r>
              <a:rPr lang="fr-FR" kern="0" dirty="0">
                <a:solidFill>
                  <a:srgbClr val="C00000"/>
                </a:solidFill>
                <a:latin typeface="Calibri" panose="020F0502020204030204" pitchFamily="34" charset="0"/>
              </a:rPr>
              <a:t>Proposition Financière verrouillée avec mot de passe</a:t>
            </a:r>
          </a:p>
        </p:txBody>
      </p:sp>
    </p:spTree>
    <p:extLst>
      <p:ext uri="{BB962C8B-B14F-4D97-AF65-F5344CB8AC3E}">
        <p14:creationId xmlns:p14="http://schemas.microsoft.com/office/powerpoint/2010/main" val="384338608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18</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Élaboration</a:t>
            </a:r>
            <a:r>
              <a:rPr lang="fr-FR" sz="2902" b="1" dirty="0"/>
              <a:t> </a:t>
            </a:r>
            <a:r>
              <a:rPr lang="fr-FR" sz="2902" b="1" dirty="0">
                <a:solidFill>
                  <a:srgbClr val="FFC000"/>
                </a:solidFill>
              </a:rPr>
              <a:t>des propositions</a:t>
            </a:r>
          </a:p>
        </p:txBody>
      </p:sp>
      <p:sp>
        <p:nvSpPr>
          <p:cNvPr id="9" name="Content Placeholder 2"/>
          <p:cNvSpPr txBox="1">
            <a:spLocks/>
          </p:cNvSpPr>
          <p:nvPr/>
        </p:nvSpPr>
        <p:spPr>
          <a:xfrm>
            <a:off x="1981200" y="1563348"/>
            <a:ext cx="8229600" cy="452596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lnSpcReduction="10000"/>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1814" kern="0" dirty="0">
              <a:solidFill>
                <a:schemeClr val="tx1"/>
              </a:solidFill>
              <a:latin typeface="Corbel" panose="020B0503020204020204" pitchFamily="34" charset="0"/>
            </a:endParaRPr>
          </a:p>
          <a:p>
            <a:pPr marL="342900" lvl="0" indent="-342900" algn="just">
              <a:buClr>
                <a:schemeClr val="accent5">
                  <a:lumMod val="75000"/>
                </a:schemeClr>
              </a:buClr>
              <a:buFont typeface="Wingdings" panose="05000000000000000000" pitchFamily="2" charset="2"/>
              <a:buChar char="v"/>
            </a:pPr>
            <a:r>
              <a:rPr lang="fr-FR" sz="2100" kern="0" dirty="0">
                <a:solidFill>
                  <a:schemeClr val="tx1"/>
                </a:solidFill>
                <a:latin typeface="Corbel" panose="020B0503020204020204" pitchFamily="34" charset="0"/>
              </a:rPr>
              <a:t>La proposition ainsi que toute correspondance doivent être rédigées en français</a:t>
            </a:r>
          </a:p>
          <a:p>
            <a:pPr marL="342900" lvl="0" indent="-342900" algn="just">
              <a:buClr>
                <a:schemeClr val="accent5">
                  <a:lumMod val="75000"/>
                </a:schemeClr>
              </a:buClr>
              <a:buFont typeface="Wingdings" panose="05000000000000000000" pitchFamily="2" charset="2"/>
              <a:buChar char="v"/>
            </a:pPr>
            <a:endParaRPr lang="fr-FR" sz="2100" kern="0" dirty="0">
              <a:solidFill>
                <a:schemeClr val="tx1"/>
              </a:solidFill>
              <a:latin typeface="Corbel" panose="020B0503020204020204" pitchFamily="34" charset="0"/>
            </a:endParaRPr>
          </a:p>
          <a:p>
            <a:pPr marL="342900" lvl="0" indent="-342900" algn="just">
              <a:buClr>
                <a:schemeClr val="accent5">
                  <a:lumMod val="75000"/>
                </a:schemeClr>
              </a:buClr>
              <a:buFont typeface="Wingdings" panose="05000000000000000000" pitchFamily="2" charset="2"/>
              <a:buChar char="v"/>
            </a:pPr>
            <a:r>
              <a:rPr lang="fr-FR" sz="2100" kern="0" dirty="0">
                <a:solidFill>
                  <a:schemeClr val="tx1"/>
                </a:solidFill>
                <a:latin typeface="Corbel" panose="020B0503020204020204" pitchFamily="34" charset="0"/>
              </a:rPr>
              <a:t>La date limite de dépôt des Propositions est le </a:t>
            </a:r>
            <a:r>
              <a:rPr lang="fr-FR" sz="2100" kern="0" dirty="0">
                <a:solidFill>
                  <a:srgbClr val="FF0000"/>
                </a:solidFill>
                <a:latin typeface="Corbel" panose="020B0503020204020204" pitchFamily="34" charset="0"/>
              </a:rPr>
              <a:t>15 Octobre 2020 à 15h00 , heure locale du Maroc</a:t>
            </a:r>
          </a:p>
          <a:p>
            <a:pPr marL="342900" lvl="0" indent="-342900" algn="just">
              <a:buClr>
                <a:schemeClr val="accent5">
                  <a:lumMod val="75000"/>
                </a:schemeClr>
              </a:buClr>
              <a:buFont typeface="Wingdings" panose="05000000000000000000" pitchFamily="2" charset="2"/>
              <a:buChar char="v"/>
            </a:pPr>
            <a:endParaRPr lang="fr-FR" sz="2100" kern="0" dirty="0">
              <a:solidFill>
                <a:schemeClr val="tx1"/>
              </a:solidFill>
              <a:latin typeface="Corbel" panose="020B0503020204020204" pitchFamily="34" charset="0"/>
            </a:endParaRPr>
          </a:p>
          <a:p>
            <a:pPr marL="342900" lvl="0" indent="-342900" algn="just">
              <a:buClr>
                <a:schemeClr val="accent5">
                  <a:lumMod val="75000"/>
                </a:schemeClr>
              </a:buClr>
              <a:buFont typeface="Wingdings" panose="05000000000000000000" pitchFamily="2" charset="2"/>
              <a:buChar char="v"/>
            </a:pPr>
            <a:r>
              <a:rPr lang="fr-FR" sz="2100" kern="0" dirty="0">
                <a:solidFill>
                  <a:schemeClr val="tx1"/>
                </a:solidFill>
                <a:latin typeface="Corbel" panose="020B0503020204020204" pitchFamily="34" charset="0"/>
              </a:rPr>
              <a:t>Des clarifications peuvent être demandées par courriel dans un délai ne dépassant pas </a:t>
            </a:r>
            <a:r>
              <a:rPr lang="fr-FR" sz="2100" kern="0" dirty="0">
                <a:solidFill>
                  <a:srgbClr val="FF0000"/>
                </a:solidFill>
                <a:latin typeface="Corbel" panose="020B0503020204020204" pitchFamily="34" charset="0"/>
              </a:rPr>
              <a:t>le 28 septembre 2020</a:t>
            </a:r>
          </a:p>
          <a:p>
            <a:pPr lvl="0" algn="just">
              <a:buClr>
                <a:schemeClr val="accent5">
                  <a:lumMod val="75000"/>
                </a:schemeClr>
              </a:buClr>
            </a:pPr>
            <a:endParaRPr lang="fr-FR" sz="2100" kern="0" dirty="0">
              <a:solidFill>
                <a:schemeClr val="tx1"/>
              </a:solidFill>
              <a:latin typeface="Corbel" panose="020B0503020204020204" pitchFamily="34" charset="0"/>
            </a:endParaRPr>
          </a:p>
          <a:p>
            <a:pPr marL="342900" lvl="0" indent="-342900" algn="just">
              <a:buClr>
                <a:schemeClr val="accent5">
                  <a:lumMod val="75000"/>
                </a:schemeClr>
              </a:buClr>
              <a:buFont typeface="Wingdings" panose="05000000000000000000" pitchFamily="2" charset="2"/>
              <a:buChar char="v"/>
            </a:pPr>
            <a:r>
              <a:rPr lang="fr-FR" sz="2100" kern="0" dirty="0">
                <a:solidFill>
                  <a:schemeClr val="tx1"/>
                </a:solidFill>
                <a:latin typeface="Corbel" panose="020B0503020204020204" pitchFamily="34" charset="0"/>
              </a:rPr>
              <a:t>L’Agence MCA-Morocco fournira des réponses à tous les Consultants dans un délai ne dépassant pas </a:t>
            </a:r>
            <a:r>
              <a:rPr lang="fr-FR" sz="2100" kern="0" dirty="0">
                <a:solidFill>
                  <a:srgbClr val="FF0000"/>
                </a:solidFill>
                <a:latin typeface="Corbel" panose="020B0503020204020204" pitchFamily="34" charset="0"/>
              </a:rPr>
              <a:t>le 05 octobre 2020</a:t>
            </a:r>
          </a:p>
          <a:p>
            <a:pPr algn="just">
              <a:buClr>
                <a:schemeClr val="accent5">
                  <a:lumMod val="75000"/>
                </a:schemeClr>
              </a:buClr>
            </a:pPr>
            <a:endParaRPr lang="fr-FR" sz="2100" kern="0" dirty="0">
              <a:solidFill>
                <a:schemeClr val="tx1"/>
              </a:solidFill>
              <a:latin typeface="Corbel" panose="020B0503020204020204" pitchFamily="34" charset="0"/>
            </a:endParaRPr>
          </a:p>
          <a:p>
            <a:pPr marL="342900" indent="-342900" algn="just">
              <a:buClr>
                <a:schemeClr val="accent5">
                  <a:lumMod val="75000"/>
                </a:schemeClr>
              </a:buClr>
              <a:buFont typeface="Wingdings" panose="05000000000000000000" pitchFamily="2" charset="2"/>
              <a:buChar char="v"/>
            </a:pPr>
            <a:r>
              <a:rPr lang="fr-FR" sz="2100" kern="0" dirty="0">
                <a:solidFill>
                  <a:schemeClr val="tx1"/>
                </a:solidFill>
                <a:latin typeface="Corbel" panose="020B0503020204020204" pitchFamily="34" charset="0"/>
              </a:rPr>
              <a:t>Dans le cas d’une sous-traitance : préciser le(s) nom(s) des sous-traitants et les tâches à sous-traiter.</a:t>
            </a:r>
          </a:p>
        </p:txBody>
      </p:sp>
      <p:sp>
        <p:nvSpPr>
          <p:cNvPr id="3" name="Rectangle 2"/>
          <p:cNvSpPr/>
          <p:nvPr/>
        </p:nvSpPr>
        <p:spPr>
          <a:xfrm>
            <a:off x="1811910" y="1286954"/>
            <a:ext cx="8581345" cy="52654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340238609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9E2C91E-95B9-4D24-B984-1B1CAA80B189}"/>
              </a:ext>
            </a:extLst>
          </p:cNvPr>
          <p:cNvSpPr>
            <a:spLocks noGrp="1"/>
          </p:cNvSpPr>
          <p:nvPr>
            <p:ph type="dt" sz="half" idx="10"/>
          </p:nvPr>
        </p:nvSpPr>
        <p:spPr/>
        <p:txBody>
          <a:bodyPr/>
          <a:lstStyle/>
          <a:p>
            <a:fld id="{B19459A9-BF71-4869-8140-0A694E4B773B}" type="datetime1">
              <a:rPr lang="en-US" smtClean="0"/>
              <a:t>9/28/2020</a:t>
            </a:fld>
            <a:endParaRPr lang="en-US"/>
          </a:p>
        </p:txBody>
      </p:sp>
      <p:sp>
        <p:nvSpPr>
          <p:cNvPr id="3" name="Espace réservé du pied de page 2">
            <a:extLst>
              <a:ext uri="{FF2B5EF4-FFF2-40B4-BE49-F238E27FC236}">
                <a16:creationId xmlns:a16="http://schemas.microsoft.com/office/drawing/2014/main" id="{9AC3AE67-9452-430A-8381-26FB09E75DF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7DCA3B6-4ADA-4B5E-BDD7-8BEDA50D2C07}"/>
              </a:ext>
            </a:extLst>
          </p:cNvPr>
          <p:cNvSpPr>
            <a:spLocks noGrp="1"/>
          </p:cNvSpPr>
          <p:nvPr>
            <p:ph type="sldNum" sz="quarter" idx="12"/>
          </p:nvPr>
        </p:nvSpPr>
        <p:spPr/>
        <p:txBody>
          <a:bodyPr/>
          <a:lstStyle/>
          <a:p>
            <a:fld id="{B6F15528-21DE-4FAA-801E-634DDDAF4B2B}" type="slidenum">
              <a:rPr lang="fr-FR" smtClean="0"/>
              <a:t>19</a:t>
            </a:fld>
            <a:endParaRPr lang="fr-FR"/>
          </a:p>
        </p:txBody>
      </p:sp>
      <p:sp>
        <p:nvSpPr>
          <p:cNvPr id="5" name="Rectangle 4">
            <a:extLst>
              <a:ext uri="{FF2B5EF4-FFF2-40B4-BE49-F238E27FC236}">
                <a16:creationId xmlns:a16="http://schemas.microsoft.com/office/drawing/2014/main" id="{1DCF609D-EF2E-4728-B184-58514312EAF2}"/>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Formulaires des Propositions Techniques</a:t>
            </a:r>
          </a:p>
        </p:txBody>
      </p:sp>
      <p:sp>
        <p:nvSpPr>
          <p:cNvPr id="8" name="Rectangle 7">
            <a:extLst>
              <a:ext uri="{FF2B5EF4-FFF2-40B4-BE49-F238E27FC236}">
                <a16:creationId xmlns:a16="http://schemas.microsoft.com/office/drawing/2014/main" id="{595F5889-C1F3-42C5-8C08-C44189C41CA8}"/>
              </a:ext>
            </a:extLst>
          </p:cNvPr>
          <p:cNvSpPr/>
          <p:nvPr/>
        </p:nvSpPr>
        <p:spPr>
          <a:xfrm>
            <a:off x="572386" y="1738792"/>
            <a:ext cx="11047228" cy="4247317"/>
          </a:xfrm>
          <a:prstGeom prst="rect">
            <a:avLst/>
          </a:prstGeom>
        </p:spPr>
        <p:txBody>
          <a:bodyPr wrap="square">
            <a:spAutoFit/>
          </a:bodyPr>
          <a:lstStyle/>
          <a:p>
            <a:pPr marL="342900" lvl="0" indent="-342900" algn="just">
              <a:buClr>
                <a:srgbClr val="3E8853">
                  <a:lumMod val="75000"/>
                </a:srgbClr>
              </a:buClr>
              <a:buFont typeface="Wingdings" panose="05000000000000000000" pitchFamily="2" charset="2"/>
              <a:buChar char="v"/>
              <a:defRPr/>
            </a:pPr>
            <a:r>
              <a:rPr lang="fr-FR" b="1" kern="0" dirty="0">
                <a:solidFill>
                  <a:prstClr val="black"/>
                </a:solidFill>
                <a:latin typeface="Trebuchet MS" panose="020B0603020202020204" pitchFamily="34" charset="0"/>
              </a:rPr>
              <a:t>TECH-1	</a:t>
            </a:r>
            <a:r>
              <a:rPr lang="fr-FR" kern="0" dirty="0">
                <a:solidFill>
                  <a:prstClr val="black"/>
                </a:solidFill>
                <a:latin typeface="Trebuchet MS" panose="020B0603020202020204" pitchFamily="34" charset="0"/>
              </a:rPr>
              <a:t>Formulaire de Soumission de la Proposition Technique</a:t>
            </a:r>
          </a:p>
          <a:p>
            <a:pPr marL="342900" lvl="0" indent="-342900" algn="just">
              <a:buClr>
                <a:srgbClr val="3E8853">
                  <a:lumMod val="75000"/>
                </a:srgbClr>
              </a:buClr>
              <a:buFont typeface="Wingdings" panose="05000000000000000000" pitchFamily="2" charset="2"/>
              <a:buChar char="v"/>
              <a:defRPr/>
            </a:pPr>
            <a:r>
              <a:rPr lang="fr-FR" b="1" kern="0" dirty="0">
                <a:solidFill>
                  <a:prstClr val="black"/>
                </a:solidFill>
                <a:latin typeface="Trebuchet MS" panose="020B0603020202020204" pitchFamily="34" charset="0"/>
              </a:rPr>
              <a:t>TECH-2A	</a:t>
            </a:r>
            <a:r>
              <a:rPr lang="fr-FR" kern="0" dirty="0">
                <a:solidFill>
                  <a:prstClr val="black"/>
                </a:solidFill>
                <a:latin typeface="Trebuchet MS" panose="020B0603020202020204" pitchFamily="34" charset="0"/>
              </a:rPr>
              <a:t>Capacité financière du Consultant </a:t>
            </a:r>
          </a:p>
          <a:p>
            <a:pPr marL="342900" lvl="0" indent="-342900" algn="just">
              <a:buClr>
                <a:srgbClr val="3E8853">
                  <a:lumMod val="75000"/>
                </a:srgbClr>
              </a:buClr>
              <a:buFont typeface="Wingdings" panose="05000000000000000000" pitchFamily="2" charset="2"/>
              <a:buChar char="v"/>
              <a:defRPr/>
            </a:pPr>
            <a:r>
              <a:rPr lang="fr-FR" b="1" kern="0" dirty="0">
                <a:solidFill>
                  <a:prstClr val="black"/>
                </a:solidFill>
                <a:latin typeface="Trebuchet MS" panose="020B0603020202020204" pitchFamily="34" charset="0"/>
              </a:rPr>
              <a:t>TECH-2B	</a:t>
            </a:r>
            <a:r>
              <a:rPr lang="fr-FR" kern="0" dirty="0">
                <a:solidFill>
                  <a:prstClr val="black"/>
                </a:solidFill>
                <a:latin typeface="Trebuchet MS" panose="020B0603020202020204" pitchFamily="34" charset="0"/>
              </a:rPr>
              <a:t>Procès, litiges, arbitrages, actions en justice, plaintes, enquêtes et différends</a:t>
            </a:r>
          </a:p>
          <a:p>
            <a:pPr lvl="0" algn="just">
              <a:buClr>
                <a:srgbClr val="3E8853">
                  <a:lumMod val="75000"/>
                </a:srgbClr>
              </a:buClr>
              <a:defRPr/>
            </a:pPr>
            <a:r>
              <a:rPr lang="fr-FR" kern="0" dirty="0">
                <a:solidFill>
                  <a:prstClr val="black"/>
                </a:solidFill>
                <a:latin typeface="Trebuchet MS" panose="020B0603020202020204" pitchFamily="34" charset="0"/>
              </a:rPr>
              <a:t>                           actuels et passés auxquels le Consultant est partie</a:t>
            </a:r>
          </a:p>
          <a:p>
            <a:pPr marL="342900" lvl="0" indent="-342900" algn="just">
              <a:buClr>
                <a:srgbClr val="3E8853">
                  <a:lumMod val="75000"/>
                </a:srgbClr>
              </a:buClr>
              <a:buFont typeface="Wingdings" panose="05000000000000000000" pitchFamily="2" charset="2"/>
              <a:buChar char="v"/>
              <a:defRPr/>
            </a:pPr>
            <a:r>
              <a:rPr lang="fr-FR" b="1" kern="0" dirty="0">
                <a:solidFill>
                  <a:prstClr val="black"/>
                </a:solidFill>
                <a:latin typeface="Trebuchet MS" panose="020B0603020202020204" pitchFamily="34" charset="0"/>
              </a:rPr>
              <a:t>TECH-3	</a:t>
            </a:r>
            <a:r>
              <a:rPr lang="fr-FR" kern="0" dirty="0">
                <a:solidFill>
                  <a:prstClr val="black"/>
                </a:solidFill>
                <a:latin typeface="Trebuchet MS" panose="020B0603020202020204" pitchFamily="34" charset="0"/>
              </a:rPr>
              <a:t>Organisation du Consultant </a:t>
            </a:r>
          </a:p>
          <a:p>
            <a:pPr marL="342900" lvl="0" indent="-342900" algn="just">
              <a:buClr>
                <a:srgbClr val="3E8853">
                  <a:lumMod val="75000"/>
                </a:srgbClr>
              </a:buClr>
              <a:buFont typeface="Wingdings" panose="05000000000000000000" pitchFamily="2" charset="2"/>
              <a:buChar char="v"/>
              <a:defRPr/>
            </a:pPr>
            <a:r>
              <a:rPr lang="fr-FR" b="1" kern="0" dirty="0">
                <a:solidFill>
                  <a:prstClr val="black"/>
                </a:solidFill>
                <a:latin typeface="Trebuchet MS" panose="020B0603020202020204" pitchFamily="34" charset="0"/>
              </a:rPr>
              <a:t>TECH-4	</a:t>
            </a:r>
            <a:r>
              <a:rPr lang="fr-FR" kern="0" dirty="0">
                <a:solidFill>
                  <a:prstClr val="black"/>
                </a:solidFill>
                <a:latin typeface="Trebuchet MS" panose="020B0603020202020204" pitchFamily="34" charset="0"/>
              </a:rPr>
              <a:t>Expérience du Consultant </a:t>
            </a:r>
          </a:p>
          <a:p>
            <a:pPr marL="342900" lvl="0" indent="-342900" algn="just">
              <a:buClr>
                <a:srgbClr val="3E8853">
                  <a:lumMod val="75000"/>
                </a:srgbClr>
              </a:buClr>
              <a:buFont typeface="Wingdings" panose="05000000000000000000" pitchFamily="2" charset="2"/>
              <a:buChar char="v"/>
              <a:defRPr/>
            </a:pPr>
            <a:r>
              <a:rPr lang="fr-FR" b="1" kern="0" dirty="0">
                <a:solidFill>
                  <a:prstClr val="black"/>
                </a:solidFill>
                <a:latin typeface="Trebuchet MS" panose="020B0603020202020204" pitchFamily="34" charset="0"/>
              </a:rPr>
              <a:t>TECH-5	</a:t>
            </a:r>
            <a:r>
              <a:rPr lang="fr-FR" kern="0" dirty="0">
                <a:solidFill>
                  <a:prstClr val="black"/>
                </a:solidFill>
                <a:latin typeface="Trebuchet MS" panose="020B0603020202020204" pitchFamily="34" charset="0"/>
              </a:rPr>
              <a:t>Références des contrats financés par MCC</a:t>
            </a:r>
          </a:p>
          <a:p>
            <a:pPr marL="342900" lvl="0" indent="-342900" algn="just">
              <a:buClr>
                <a:srgbClr val="3E8853">
                  <a:lumMod val="75000"/>
                </a:srgbClr>
              </a:buClr>
              <a:buFont typeface="Wingdings" panose="05000000000000000000" pitchFamily="2" charset="2"/>
              <a:buChar char="v"/>
              <a:defRPr/>
            </a:pPr>
            <a:r>
              <a:rPr lang="fr-FR" b="1" kern="0" dirty="0">
                <a:solidFill>
                  <a:prstClr val="black"/>
                </a:solidFill>
                <a:latin typeface="Trebuchet MS" panose="020B0603020202020204" pitchFamily="34" charset="0"/>
              </a:rPr>
              <a:t>TECH-6	</a:t>
            </a:r>
            <a:r>
              <a:rPr lang="fr-FR" kern="0" dirty="0">
                <a:solidFill>
                  <a:prstClr val="black"/>
                </a:solidFill>
                <a:latin typeface="Trebuchet MS" panose="020B0603020202020204" pitchFamily="34" charset="0"/>
              </a:rPr>
              <a:t>Description de l’approche, de la méthodologie et du programme de travail proposé </a:t>
            </a:r>
          </a:p>
          <a:p>
            <a:pPr lvl="0" algn="just">
              <a:buClr>
                <a:srgbClr val="3E8853">
                  <a:lumMod val="75000"/>
                </a:srgbClr>
              </a:buClr>
              <a:defRPr/>
            </a:pPr>
            <a:r>
              <a:rPr lang="fr-FR" kern="0" dirty="0">
                <a:solidFill>
                  <a:prstClr val="black"/>
                </a:solidFill>
                <a:latin typeface="Trebuchet MS" panose="020B0603020202020204" pitchFamily="34" charset="0"/>
              </a:rPr>
              <a:t>                           pour l’exécution de la mission</a:t>
            </a:r>
            <a:endParaRPr lang="fr-FR" kern="0" dirty="0">
              <a:solidFill>
                <a:srgbClr val="FF0000"/>
              </a:solidFill>
              <a:latin typeface="Trebuchet MS" panose="020B0603020202020204" pitchFamily="34" charset="0"/>
            </a:endParaRPr>
          </a:p>
          <a:p>
            <a:pPr marL="342900" lvl="0" indent="-342900" algn="just">
              <a:buClr>
                <a:srgbClr val="3E8853">
                  <a:lumMod val="75000"/>
                </a:srgbClr>
              </a:buClr>
              <a:buFont typeface="Wingdings" panose="05000000000000000000" pitchFamily="2" charset="2"/>
              <a:buChar char="v"/>
              <a:defRPr/>
            </a:pPr>
            <a:r>
              <a:rPr lang="fr-FR" b="1" kern="0" dirty="0">
                <a:solidFill>
                  <a:prstClr val="black"/>
                </a:solidFill>
                <a:latin typeface="Trebuchet MS" panose="020B0603020202020204" pitchFamily="34" charset="0"/>
              </a:rPr>
              <a:t>TECH-7	</a:t>
            </a:r>
            <a:r>
              <a:rPr lang="fr-FR" kern="0" dirty="0">
                <a:solidFill>
                  <a:prstClr val="black"/>
                </a:solidFill>
                <a:latin typeface="Trebuchet MS" panose="020B0603020202020204" pitchFamily="34" charset="0"/>
              </a:rPr>
              <a:t>Commentaires et suggestions sur les Termes de référence et la mission</a:t>
            </a:r>
            <a:endParaRPr lang="fr-FR" kern="0" dirty="0">
              <a:solidFill>
                <a:srgbClr val="FF0000"/>
              </a:solidFill>
              <a:latin typeface="Trebuchet MS" panose="020B0603020202020204" pitchFamily="34" charset="0"/>
            </a:endParaRPr>
          </a:p>
          <a:p>
            <a:pPr marL="342900" lvl="0" indent="-342900" algn="just">
              <a:buClr>
                <a:srgbClr val="3E8853">
                  <a:lumMod val="75000"/>
                </a:srgbClr>
              </a:buClr>
              <a:buFont typeface="Wingdings" panose="05000000000000000000" pitchFamily="2" charset="2"/>
              <a:buChar char="v"/>
              <a:defRPr/>
            </a:pPr>
            <a:r>
              <a:rPr lang="fr-FR" b="1" kern="0" dirty="0">
                <a:solidFill>
                  <a:prstClr val="black"/>
                </a:solidFill>
                <a:latin typeface="Trebuchet MS" panose="020B0603020202020204" pitchFamily="34" charset="0"/>
              </a:rPr>
              <a:t>TECH-8	</a:t>
            </a:r>
            <a:r>
              <a:rPr lang="fr-FR" kern="0" dirty="0">
                <a:solidFill>
                  <a:prstClr val="black"/>
                </a:solidFill>
                <a:latin typeface="Trebuchet MS" panose="020B0603020202020204" pitchFamily="34" charset="0"/>
              </a:rPr>
              <a:t>Composition de l’Equipe et répartition des tâches</a:t>
            </a:r>
            <a:endParaRPr lang="fr-FR" kern="0" dirty="0">
              <a:solidFill>
                <a:srgbClr val="FF0000"/>
              </a:solidFill>
              <a:latin typeface="Trebuchet MS" panose="020B0603020202020204" pitchFamily="34" charset="0"/>
            </a:endParaRPr>
          </a:p>
          <a:p>
            <a:pPr marL="342900" lvl="0" indent="-342900" algn="just">
              <a:buClr>
                <a:srgbClr val="3E8853">
                  <a:lumMod val="75000"/>
                </a:srgbClr>
              </a:buClr>
              <a:buFont typeface="Wingdings" panose="05000000000000000000" pitchFamily="2" charset="2"/>
              <a:buChar char="v"/>
              <a:defRPr/>
            </a:pPr>
            <a:r>
              <a:rPr lang="fr-FR" b="1" kern="0" dirty="0">
                <a:solidFill>
                  <a:prstClr val="black"/>
                </a:solidFill>
                <a:latin typeface="Trebuchet MS" panose="020B0603020202020204" pitchFamily="34" charset="0"/>
              </a:rPr>
              <a:t>TECH-9	</a:t>
            </a:r>
            <a:r>
              <a:rPr lang="fr-FR" kern="0" dirty="0">
                <a:solidFill>
                  <a:prstClr val="black"/>
                </a:solidFill>
                <a:latin typeface="Trebuchet MS" panose="020B0603020202020204" pitchFamily="34" charset="0"/>
              </a:rPr>
              <a:t>Plan de dotation en personnel</a:t>
            </a:r>
          </a:p>
          <a:p>
            <a:pPr marL="342900" lvl="0" indent="-342900" algn="just">
              <a:buClr>
                <a:srgbClr val="3E8853">
                  <a:lumMod val="75000"/>
                </a:srgbClr>
              </a:buClr>
              <a:buFont typeface="Wingdings" panose="05000000000000000000" pitchFamily="2" charset="2"/>
              <a:buChar char="v"/>
              <a:defRPr/>
            </a:pPr>
            <a:r>
              <a:rPr lang="fr-FR" b="1" kern="0" dirty="0">
                <a:solidFill>
                  <a:prstClr val="black"/>
                </a:solidFill>
                <a:latin typeface="Trebuchet MS" panose="020B0603020202020204" pitchFamily="34" charset="0"/>
              </a:rPr>
              <a:t>TECH-10	</a:t>
            </a:r>
            <a:r>
              <a:rPr lang="fr-FR" kern="0" dirty="0">
                <a:solidFill>
                  <a:prstClr val="black"/>
                </a:solidFill>
                <a:latin typeface="Trebuchet MS" panose="020B0603020202020204" pitchFamily="34" charset="0"/>
              </a:rPr>
              <a:t>Programme de travail et des livrables</a:t>
            </a:r>
          </a:p>
          <a:p>
            <a:pPr marL="342900" lvl="0" indent="-342900" algn="just">
              <a:buClr>
                <a:srgbClr val="3E8853">
                  <a:lumMod val="75000"/>
                </a:srgbClr>
              </a:buClr>
              <a:buFont typeface="Wingdings" panose="05000000000000000000" pitchFamily="2" charset="2"/>
              <a:buChar char="v"/>
              <a:defRPr/>
            </a:pPr>
            <a:r>
              <a:rPr lang="fr-FR" b="1" kern="0" dirty="0">
                <a:solidFill>
                  <a:prstClr val="black"/>
                </a:solidFill>
                <a:latin typeface="Trebuchet MS" panose="020B0603020202020204" pitchFamily="34" charset="0"/>
              </a:rPr>
              <a:t>TECH-11	</a:t>
            </a:r>
            <a:r>
              <a:rPr lang="fr-FR" kern="0" dirty="0">
                <a:solidFill>
                  <a:prstClr val="black"/>
                </a:solidFill>
                <a:latin typeface="Trebuchet MS" panose="020B0603020202020204" pitchFamily="34" charset="0"/>
              </a:rPr>
              <a:t>Curriculum Vitae (CV) du Personnel clé professionnel proposé</a:t>
            </a:r>
          </a:p>
          <a:p>
            <a:pPr marL="342900" lvl="0" indent="-342900" algn="just">
              <a:buClr>
                <a:srgbClr val="3E8853">
                  <a:lumMod val="75000"/>
                </a:srgbClr>
              </a:buClr>
              <a:buFont typeface="Wingdings" panose="05000000000000000000" pitchFamily="2" charset="2"/>
              <a:buChar char="v"/>
              <a:defRPr/>
            </a:pPr>
            <a:r>
              <a:rPr lang="fr-FR" kern="0" dirty="0">
                <a:solidFill>
                  <a:prstClr val="black"/>
                </a:solidFill>
                <a:latin typeface="Trebuchet MS" panose="020B0603020202020204" pitchFamily="34" charset="0"/>
              </a:rPr>
              <a:t>TECH-12	Formulaire de certification du respect des sanctions </a:t>
            </a:r>
          </a:p>
        </p:txBody>
      </p:sp>
      <p:pic>
        <p:nvPicPr>
          <p:cNvPr id="9" name="Image 8">
            <a:extLst>
              <a:ext uri="{FF2B5EF4-FFF2-40B4-BE49-F238E27FC236}">
                <a16:creationId xmlns:a16="http://schemas.microsoft.com/office/drawing/2014/main" id="{17358AD7-C52A-415A-A04F-7C080AD460C4}"/>
              </a:ext>
            </a:extLst>
          </p:cNvPr>
          <p:cNvPicPr>
            <a:picLocks noChangeAspect="1"/>
          </p:cNvPicPr>
          <p:nvPr/>
        </p:nvPicPr>
        <p:blipFill>
          <a:blip r:embed="rId2"/>
          <a:stretch>
            <a:fillRect/>
          </a:stretch>
        </p:blipFill>
        <p:spPr>
          <a:xfrm>
            <a:off x="572386" y="1435395"/>
            <a:ext cx="11135469" cy="4625162"/>
          </a:xfrm>
          <a:prstGeom prst="rect">
            <a:avLst/>
          </a:prstGeom>
        </p:spPr>
      </p:pic>
    </p:spTree>
    <p:extLst>
      <p:ext uri="{BB962C8B-B14F-4D97-AF65-F5344CB8AC3E}">
        <p14:creationId xmlns:p14="http://schemas.microsoft.com/office/powerpoint/2010/main" val="1480421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2" name="Rectangle 8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7" name="Rectangle 86"/>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92" name="Rectangle 9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594650"/>
          </a:xfrm>
          <a:prstGeom prst="rect">
            <a:avLst/>
          </a:prstGeom>
        </p:spPr>
        <p:txBody>
          <a:bodyPr wrap="square">
            <a:spAutoFit/>
          </a:bodyPr>
          <a:lstStyle/>
          <a:p>
            <a:pPr algn="just"/>
            <a:r>
              <a:rPr lang="fr-FR" sz="1632" b="1" kern="0" dirty="0">
                <a:solidFill>
                  <a:srgbClr val="0070C0"/>
                </a:solidFill>
                <a:cs typeface="Arial" panose="020B0604020202020204" pitchFamily="34" charset="0"/>
              </a:rPr>
              <a:t>Présentation des termes de référence : contexte, objectif et étendue de la mission, durée, période et livrables de la mission ainsi que l’équipe à mobiliser pour cette mission.</a:t>
            </a:r>
            <a:r>
              <a:rPr lang="en-US" sz="1632" b="1" kern="0" dirty="0">
                <a:solidFill>
                  <a:srgbClr val="0070C0"/>
                </a:solidFill>
                <a:cs typeface="Arial" panose="020B0604020202020204" pitchFamily="34" charset="0"/>
              </a:rPr>
              <a:t>  </a:t>
            </a:r>
            <a:endParaRPr lang="en-US" sz="1632" b="1" dirty="0">
              <a:solidFill>
                <a:srgbClr val="0070C0"/>
              </a:solidFill>
            </a:endParaRPr>
          </a:p>
        </p:txBody>
      </p:sp>
      <p:sp>
        <p:nvSpPr>
          <p:cNvPr id="97" name="Rectangle 96"/>
          <p:cNvSpPr/>
          <p:nvPr/>
        </p:nvSpPr>
        <p:spPr>
          <a:xfrm>
            <a:off x="2177775" y="3613664"/>
            <a:ext cx="8285083" cy="343492"/>
          </a:xfrm>
          <a:prstGeom prst="rect">
            <a:avLst/>
          </a:prstGeom>
        </p:spPr>
        <p:txBody>
          <a:bodyPr wrap="square">
            <a:spAutoFit/>
          </a:bodyPr>
          <a:lstStyle/>
          <a:p>
            <a:pPr algn="just"/>
            <a:r>
              <a:rPr lang="fr-FR" sz="1632" b="1" kern="0" dirty="0">
                <a:solidFill>
                  <a:srgbClr val="0070C0"/>
                </a:solidFill>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343492"/>
          </a:xfrm>
          <a:prstGeom prst="rect">
            <a:avLst/>
          </a:prstGeom>
        </p:spPr>
        <p:txBody>
          <a:bodyPr wrap="square">
            <a:spAutoFit/>
          </a:bodyPr>
          <a:lstStyle/>
          <a:p>
            <a:pPr algn="just"/>
            <a:r>
              <a:rPr lang="fr-FR" sz="1632" b="1" kern="0" dirty="0">
                <a:solidFill>
                  <a:srgbClr val="0070C0"/>
                </a:solidFill>
                <a:cs typeface="Arial" panose="020B0604020202020204" pitchFamily="34" charset="0"/>
              </a:rPr>
              <a:t>Présentation des dispositions fiscales pour les consultants.</a:t>
            </a:r>
          </a:p>
        </p:txBody>
      </p:sp>
    </p:spTree>
    <p:extLst>
      <p:ext uri="{BB962C8B-B14F-4D97-AF65-F5344CB8AC3E}">
        <p14:creationId xmlns:p14="http://schemas.microsoft.com/office/powerpoint/2010/main" val="3867874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DEA5BEC-0471-4B82-8AF8-10D7DB4E742C}"/>
              </a:ext>
            </a:extLst>
          </p:cNvPr>
          <p:cNvSpPr>
            <a:spLocks noGrp="1"/>
          </p:cNvSpPr>
          <p:nvPr>
            <p:ph type="dt" sz="half" idx="10"/>
          </p:nvPr>
        </p:nvSpPr>
        <p:spPr/>
        <p:txBody>
          <a:bodyPr/>
          <a:lstStyle/>
          <a:p>
            <a:fld id="{B19459A9-BF71-4869-8140-0A694E4B773B}" type="datetime1">
              <a:rPr lang="en-US" smtClean="0"/>
              <a:t>9/28/2020</a:t>
            </a:fld>
            <a:endParaRPr lang="en-US"/>
          </a:p>
        </p:txBody>
      </p:sp>
      <p:sp>
        <p:nvSpPr>
          <p:cNvPr id="3" name="Espace réservé du pied de page 2">
            <a:extLst>
              <a:ext uri="{FF2B5EF4-FFF2-40B4-BE49-F238E27FC236}">
                <a16:creationId xmlns:a16="http://schemas.microsoft.com/office/drawing/2014/main" id="{D2F05F69-A123-4D03-89A2-9047EC9181E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1ADDE8D-57C0-400C-89CC-6A07F63DAC02}"/>
              </a:ext>
            </a:extLst>
          </p:cNvPr>
          <p:cNvSpPr>
            <a:spLocks noGrp="1"/>
          </p:cNvSpPr>
          <p:nvPr>
            <p:ph type="sldNum" sz="quarter" idx="12"/>
          </p:nvPr>
        </p:nvSpPr>
        <p:spPr/>
        <p:txBody>
          <a:bodyPr/>
          <a:lstStyle/>
          <a:p>
            <a:fld id="{B6F15528-21DE-4FAA-801E-634DDDAF4B2B}" type="slidenum">
              <a:rPr lang="fr-FR" smtClean="0"/>
              <a:t>20</a:t>
            </a:fld>
            <a:endParaRPr lang="fr-FR"/>
          </a:p>
        </p:txBody>
      </p:sp>
      <p:sp>
        <p:nvSpPr>
          <p:cNvPr id="5" name="Rectangle 4">
            <a:extLst>
              <a:ext uri="{FF2B5EF4-FFF2-40B4-BE49-F238E27FC236}">
                <a16:creationId xmlns:a16="http://schemas.microsoft.com/office/drawing/2014/main" id="{3971732E-D283-47E2-960B-A99967543883}"/>
              </a:ext>
            </a:extLst>
          </p:cNvPr>
          <p:cNvSpPr/>
          <p:nvPr/>
        </p:nvSpPr>
        <p:spPr>
          <a:xfrm>
            <a:off x="1318437" y="1720840"/>
            <a:ext cx="9622465" cy="2677656"/>
          </a:xfrm>
          <a:prstGeom prst="rect">
            <a:avLst/>
          </a:prstGeom>
        </p:spPr>
        <p:txBody>
          <a:bodyPr wrap="square">
            <a:spAutoFit/>
          </a:bodyPr>
          <a:lstStyle/>
          <a:p>
            <a:pPr marL="342900" lvl="0" indent="-342900" algn="just">
              <a:buClr>
                <a:srgbClr val="3E8853">
                  <a:lumMod val="75000"/>
                </a:srgbClr>
              </a:buClr>
              <a:buFont typeface="Wingdings" panose="05000000000000000000" pitchFamily="2" charset="2"/>
              <a:buChar char="v"/>
              <a:defRPr/>
            </a:pPr>
            <a:r>
              <a:rPr lang="fr-FR" sz="2400" b="1" kern="0" dirty="0">
                <a:solidFill>
                  <a:prstClr val="black"/>
                </a:solidFill>
                <a:latin typeface="Corbel" panose="020B0503020204020204" pitchFamily="34" charset="0"/>
              </a:rPr>
              <a:t>FIN-1	Formulaire de soumission de la proposition financière</a:t>
            </a:r>
          </a:p>
          <a:p>
            <a:pPr lvl="0" algn="just">
              <a:buClr>
                <a:srgbClr val="3E8853">
                  <a:lumMod val="75000"/>
                </a:srgbClr>
              </a:buClr>
              <a:defRPr/>
            </a:pPr>
            <a:endParaRPr lang="fr-FR" sz="2400" b="1" kern="0" dirty="0">
              <a:solidFill>
                <a:prstClr val="black"/>
              </a:solidFill>
              <a:latin typeface="Corbel" panose="020B0503020204020204" pitchFamily="34" charset="0"/>
            </a:endParaRPr>
          </a:p>
          <a:p>
            <a:pPr marL="342900" lvl="0" indent="-342900" algn="just">
              <a:buClr>
                <a:srgbClr val="3E8853">
                  <a:lumMod val="75000"/>
                </a:srgbClr>
              </a:buClr>
              <a:buFont typeface="Wingdings" panose="05000000000000000000" pitchFamily="2" charset="2"/>
              <a:buChar char="v"/>
              <a:defRPr/>
            </a:pPr>
            <a:r>
              <a:rPr lang="fr-FR" sz="2400" b="1" kern="0" dirty="0">
                <a:solidFill>
                  <a:prstClr val="black"/>
                </a:solidFill>
                <a:latin typeface="Corbel" panose="020B0503020204020204" pitchFamily="34" charset="0"/>
              </a:rPr>
              <a:t>FIN-2	Etat récapitulatif des prix </a:t>
            </a:r>
          </a:p>
          <a:p>
            <a:pPr lvl="0" algn="just">
              <a:buClr>
                <a:srgbClr val="3E8853">
                  <a:lumMod val="75000"/>
                </a:srgbClr>
              </a:buClr>
              <a:defRPr/>
            </a:pPr>
            <a:endParaRPr lang="fr-FR" sz="2400" b="1" kern="0" dirty="0">
              <a:solidFill>
                <a:prstClr val="black"/>
              </a:solidFill>
              <a:latin typeface="Corbel" panose="020B0503020204020204" pitchFamily="34" charset="0"/>
            </a:endParaRPr>
          </a:p>
          <a:p>
            <a:pPr marL="342900" lvl="0" indent="-342900" algn="just">
              <a:buClr>
                <a:srgbClr val="3E8853">
                  <a:lumMod val="75000"/>
                </a:srgbClr>
              </a:buClr>
              <a:buFont typeface="Wingdings" panose="05000000000000000000" pitchFamily="2" charset="2"/>
              <a:buChar char="v"/>
              <a:defRPr/>
            </a:pPr>
            <a:r>
              <a:rPr lang="fr-FR" sz="2400" b="1" kern="0" dirty="0">
                <a:solidFill>
                  <a:prstClr val="black"/>
                </a:solidFill>
                <a:latin typeface="Corbel" panose="020B0503020204020204" pitchFamily="34" charset="0"/>
              </a:rPr>
              <a:t>FIN-3	Ventilation des coûts par activité </a:t>
            </a:r>
          </a:p>
          <a:p>
            <a:pPr lvl="0" algn="just">
              <a:buClr>
                <a:srgbClr val="3E8853">
                  <a:lumMod val="75000"/>
                </a:srgbClr>
              </a:buClr>
              <a:defRPr/>
            </a:pPr>
            <a:endParaRPr lang="fr-FR" sz="2400" b="1" kern="0" dirty="0">
              <a:solidFill>
                <a:prstClr val="black"/>
              </a:solidFill>
              <a:latin typeface="Corbel" panose="020B0503020204020204" pitchFamily="34" charset="0"/>
            </a:endParaRPr>
          </a:p>
          <a:p>
            <a:pPr marL="342900" lvl="0" indent="-342900" algn="just">
              <a:buClr>
                <a:srgbClr val="3E8853">
                  <a:lumMod val="75000"/>
                </a:srgbClr>
              </a:buClr>
              <a:buFont typeface="Wingdings" panose="05000000000000000000" pitchFamily="2" charset="2"/>
              <a:buChar char="v"/>
              <a:defRPr/>
            </a:pPr>
            <a:r>
              <a:rPr lang="fr-FR" sz="2400" b="1" kern="0" dirty="0">
                <a:solidFill>
                  <a:prstClr val="black"/>
                </a:solidFill>
                <a:latin typeface="Corbel" panose="020B0503020204020204" pitchFamily="34" charset="0"/>
              </a:rPr>
              <a:t>FIN-4	Ventilation de la rémunération </a:t>
            </a:r>
          </a:p>
        </p:txBody>
      </p:sp>
      <p:sp>
        <p:nvSpPr>
          <p:cNvPr id="6" name="Rectangle 5">
            <a:extLst>
              <a:ext uri="{FF2B5EF4-FFF2-40B4-BE49-F238E27FC236}">
                <a16:creationId xmlns:a16="http://schemas.microsoft.com/office/drawing/2014/main" id="{5167C3B9-3B1C-4A7C-AA4B-AA5CF0BC0FD3}"/>
              </a:ext>
            </a:extLst>
          </p:cNvPr>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902" b="1" i="0" u="none" strike="noStrike" kern="1200" cap="none" spc="0" normalizeH="0" baseline="0" noProof="0" dirty="0">
                <a:ln>
                  <a:noFill/>
                </a:ln>
                <a:solidFill>
                  <a:prstClr val="white"/>
                </a:solidFill>
                <a:effectLst/>
                <a:uLnTx/>
                <a:uFillTx/>
                <a:latin typeface="Tw Cen MT" panose="020B0602020104020603"/>
                <a:ea typeface="+mn-ea"/>
                <a:cs typeface="+mn-cs"/>
              </a:rPr>
              <a:t>2. Volet Administratif : </a:t>
            </a:r>
            <a:r>
              <a:rPr kumimoji="0" lang="fr-FR" sz="2902" b="1" i="0" u="none" strike="noStrike" kern="1200" cap="none" spc="0" normalizeH="0" baseline="0" noProof="0" dirty="0">
                <a:ln>
                  <a:noFill/>
                </a:ln>
                <a:solidFill>
                  <a:srgbClr val="FFC000"/>
                </a:solidFill>
                <a:effectLst/>
                <a:uLnTx/>
                <a:uFillTx/>
                <a:latin typeface="Tw Cen MT" panose="020B0602020104020603"/>
                <a:ea typeface="+mn-ea"/>
                <a:cs typeface="+mn-cs"/>
              </a:rPr>
              <a:t>Formulaires des Propositions Financières</a:t>
            </a:r>
          </a:p>
        </p:txBody>
      </p:sp>
    </p:spTree>
    <p:extLst>
      <p:ext uri="{BB962C8B-B14F-4D97-AF65-F5344CB8AC3E}">
        <p14:creationId xmlns:p14="http://schemas.microsoft.com/office/powerpoint/2010/main" val="2171665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21</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Méthode de sélection</a:t>
            </a:r>
            <a:endParaRPr lang="fr-FR" sz="2539" b="1" dirty="0">
              <a:solidFill>
                <a:srgbClr val="FFC000"/>
              </a:solidFill>
            </a:endParaRPr>
          </a:p>
        </p:txBody>
      </p:sp>
      <p:sp>
        <p:nvSpPr>
          <p:cNvPr id="9" name="Content Placeholder 2"/>
          <p:cNvSpPr txBox="1">
            <a:spLocks/>
          </p:cNvSpPr>
          <p:nvPr/>
        </p:nvSpPr>
        <p:spPr>
          <a:xfrm>
            <a:off x="1981200" y="1407862"/>
            <a:ext cx="8229600" cy="452596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algn="just">
              <a:lnSpc>
                <a:spcPct val="150000"/>
              </a:lnSpc>
            </a:pPr>
            <a:r>
              <a:rPr lang="fr-FR" altLang="fr-FR" sz="2000" dirty="0">
                <a:solidFill>
                  <a:schemeClr val="tx1"/>
                </a:solidFill>
                <a:latin typeface="Corbel" panose="020B0503020204020204" pitchFamily="34" charset="0"/>
              </a:rPr>
              <a:t>Sélection Basée sur la Qualité. La procédure d’évaluation consiste à : </a:t>
            </a:r>
          </a:p>
          <a:p>
            <a:pPr algn="just">
              <a:lnSpc>
                <a:spcPct val="150000"/>
              </a:lnSpc>
            </a:pPr>
            <a:endParaRPr lang="fr-FR" altLang="fr-FR" sz="2000" dirty="0">
              <a:solidFill>
                <a:schemeClr val="tx1"/>
              </a:solidFill>
              <a:latin typeface="Corbel" panose="020B0503020204020204" pitchFamily="34" charset="0"/>
            </a:endParaRPr>
          </a:p>
          <a:p>
            <a:pPr marL="914417" lvl="1" indent="-457209" algn="just">
              <a:buClr>
                <a:schemeClr val="accent5">
                  <a:lumMod val="75000"/>
                </a:schemeClr>
              </a:buClr>
              <a:buFont typeface="Times New Roman" panose="02020603050405020304" pitchFamily="18" charset="0"/>
              <a:buAutoNum type="arabicPeriod"/>
            </a:pPr>
            <a:r>
              <a:rPr lang="fr-FR" altLang="fr-FR" sz="2000" dirty="0">
                <a:solidFill>
                  <a:schemeClr val="tx1"/>
                </a:solidFill>
                <a:latin typeface="Corbel" panose="020B0503020204020204" pitchFamily="34" charset="0"/>
              </a:rPr>
              <a:t>Analyse des documents administratifs et de la capacité financière.</a:t>
            </a:r>
          </a:p>
          <a:p>
            <a:pPr marL="914417" lvl="1" indent="-457209" algn="just">
              <a:buClr>
                <a:schemeClr val="accent5">
                  <a:lumMod val="75000"/>
                </a:schemeClr>
              </a:buClr>
              <a:buFont typeface="Times New Roman" panose="02020603050405020304" pitchFamily="18" charset="0"/>
              <a:buAutoNum type="arabicPeriod"/>
            </a:pPr>
            <a:r>
              <a:rPr lang="fr-FR" altLang="fr-FR" sz="2000" dirty="0">
                <a:solidFill>
                  <a:schemeClr val="tx1"/>
                </a:solidFill>
                <a:latin typeface="Corbel" panose="020B0503020204020204" pitchFamily="34" charset="0"/>
              </a:rPr>
              <a:t>Analyse des propositions techniques.</a:t>
            </a:r>
          </a:p>
          <a:p>
            <a:pPr marL="914417" lvl="1" indent="-457209" algn="just">
              <a:buClr>
                <a:schemeClr val="accent5">
                  <a:lumMod val="75000"/>
                </a:schemeClr>
              </a:buClr>
              <a:buFont typeface="Times New Roman" panose="02020603050405020304" pitchFamily="18" charset="0"/>
              <a:buAutoNum type="arabicPeriod"/>
            </a:pPr>
            <a:r>
              <a:rPr lang="fr-FR" altLang="fr-FR" sz="2000" dirty="0">
                <a:solidFill>
                  <a:schemeClr val="tx1"/>
                </a:solidFill>
                <a:latin typeface="Corbel" panose="020B0503020204020204" pitchFamily="34" charset="0"/>
              </a:rPr>
              <a:t>Approbation du rapport technique par MCA/MCC le cas échéant.</a:t>
            </a:r>
          </a:p>
          <a:p>
            <a:pPr marL="914417" lvl="1" indent="-457209" algn="just">
              <a:buClr>
                <a:schemeClr val="accent5">
                  <a:lumMod val="75000"/>
                </a:schemeClr>
              </a:buClr>
              <a:buFont typeface="Times New Roman" panose="02020603050405020304" pitchFamily="18" charset="0"/>
              <a:buAutoNum type="arabicPeriod"/>
            </a:pPr>
            <a:r>
              <a:rPr lang="fr-FR" altLang="fr-FR" sz="2000" dirty="0">
                <a:solidFill>
                  <a:schemeClr val="tx1"/>
                </a:solidFill>
                <a:latin typeface="Corbel" panose="020B0503020204020204" pitchFamily="34" charset="0"/>
              </a:rPr>
              <a:t>Ouverture de la proposition financière du consultant le mieux qualifié avec un seuil minimum qui dépasse les 75 pts.</a:t>
            </a:r>
          </a:p>
          <a:p>
            <a:pPr marL="914417" lvl="1" indent="-457209" algn="just">
              <a:buClr>
                <a:schemeClr val="accent5">
                  <a:lumMod val="75000"/>
                </a:schemeClr>
              </a:buClr>
              <a:buFont typeface="Times New Roman" panose="02020603050405020304" pitchFamily="18" charset="0"/>
              <a:buAutoNum type="arabicPeriod"/>
            </a:pPr>
            <a:r>
              <a:rPr lang="fr-FR" altLang="fr-FR" sz="2000" dirty="0">
                <a:solidFill>
                  <a:schemeClr val="tx1"/>
                </a:solidFill>
                <a:latin typeface="Corbel" panose="020B0503020204020204" pitchFamily="34" charset="0"/>
              </a:rPr>
              <a:t>Analyse de la proposition financière.</a:t>
            </a:r>
          </a:p>
          <a:p>
            <a:pPr marL="914417" lvl="1" indent="-457209" algn="just">
              <a:buClr>
                <a:schemeClr val="accent5">
                  <a:lumMod val="75000"/>
                </a:schemeClr>
              </a:buClr>
              <a:buFont typeface="Times New Roman" panose="02020603050405020304" pitchFamily="18" charset="0"/>
              <a:buAutoNum type="arabicPeriod"/>
            </a:pPr>
            <a:r>
              <a:rPr lang="fr-FR" altLang="fr-FR" sz="2000" dirty="0">
                <a:solidFill>
                  <a:schemeClr val="tx1"/>
                </a:solidFill>
                <a:latin typeface="Corbel" panose="020B0503020204020204" pitchFamily="34" charset="0"/>
              </a:rPr>
              <a:t>Approbation du rapport d’évaluation combiné par MCA/MCC le cas échéant</a:t>
            </a:r>
            <a:r>
              <a:rPr lang="fr-FR" altLang="fr-FR" sz="2000" dirty="0">
                <a:solidFill>
                  <a:schemeClr val="tx2"/>
                </a:solidFill>
                <a:latin typeface="Corbel" panose="020B0503020204020204" pitchFamily="34" charset="0"/>
              </a:rPr>
              <a:t>.</a:t>
            </a:r>
          </a:p>
          <a:p>
            <a:pPr marL="457208" lvl="1" algn="just">
              <a:buClr>
                <a:schemeClr val="accent5">
                  <a:lumMod val="75000"/>
                </a:schemeClr>
              </a:buClr>
            </a:pPr>
            <a:endParaRPr lang="fr-FR" altLang="fr-FR" sz="2000" dirty="0">
              <a:solidFill>
                <a:schemeClr val="tx2"/>
              </a:solidFill>
              <a:latin typeface="Corbel" panose="020B0503020204020204" pitchFamily="34" charset="0"/>
            </a:endParaRPr>
          </a:p>
          <a:p>
            <a:pPr marL="457208" lvl="1" algn="just">
              <a:buClr>
                <a:schemeClr val="accent5">
                  <a:lumMod val="75000"/>
                </a:schemeClr>
              </a:buClr>
            </a:pPr>
            <a:endParaRPr lang="fr-FR" altLang="fr-FR" sz="2000" dirty="0">
              <a:solidFill>
                <a:schemeClr val="tx2"/>
              </a:solidFill>
            </a:endParaRPr>
          </a:p>
        </p:txBody>
      </p:sp>
      <p:sp>
        <p:nvSpPr>
          <p:cNvPr id="3" name="Rectangle 2"/>
          <p:cNvSpPr/>
          <p:nvPr/>
        </p:nvSpPr>
        <p:spPr>
          <a:xfrm>
            <a:off x="1773250" y="1166047"/>
            <a:ext cx="8581345" cy="476777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421396352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22</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Forme et contenu</a:t>
            </a:r>
          </a:p>
        </p:txBody>
      </p:sp>
      <p:sp>
        <p:nvSpPr>
          <p:cNvPr id="9" name="Content Placeholder 2"/>
          <p:cNvSpPr txBox="1">
            <a:spLocks/>
          </p:cNvSpPr>
          <p:nvPr/>
        </p:nvSpPr>
        <p:spPr>
          <a:xfrm>
            <a:off x="1981199" y="2297219"/>
            <a:ext cx="8229600" cy="319078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norm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algn="just">
              <a:buClr>
                <a:schemeClr val="accent5">
                  <a:lumMod val="75000"/>
                </a:schemeClr>
              </a:buClr>
            </a:pPr>
            <a:r>
              <a:rPr lang="fr-FR" altLang="fr-FR" sz="2200" dirty="0">
                <a:solidFill>
                  <a:schemeClr val="tx1"/>
                </a:solidFill>
                <a:latin typeface="Corbel" panose="020B0503020204020204" pitchFamily="34" charset="0"/>
              </a:rPr>
              <a:t>Il est demandé aux Consultants de soumettre une Proposition technique, qui doit contenir les informations sur:</a:t>
            </a:r>
          </a:p>
          <a:p>
            <a:pPr marL="342900" indent="-342900" algn="just">
              <a:buClr>
                <a:schemeClr val="accent5">
                  <a:lumMod val="75000"/>
                </a:schemeClr>
              </a:buClr>
              <a:buFont typeface="Wingdings" panose="05000000000000000000" pitchFamily="2" charset="2"/>
              <a:buChar char="v"/>
            </a:pPr>
            <a:endParaRPr lang="fr-FR" altLang="fr-FR" sz="2200" dirty="0">
              <a:solidFill>
                <a:schemeClr val="tx1"/>
              </a:solidFill>
              <a:latin typeface="Corbel" panose="020B0503020204020204" pitchFamily="34" charset="0"/>
            </a:endParaRPr>
          </a:p>
          <a:p>
            <a:pPr marL="917738" lvl="1" indent="-342900" algn="just">
              <a:buClr>
                <a:schemeClr val="accent5">
                  <a:lumMod val="75000"/>
                </a:schemeClr>
              </a:buClr>
              <a:buFont typeface="Wingdings" panose="05000000000000000000" pitchFamily="2" charset="2"/>
              <a:buChar char="v"/>
            </a:pPr>
            <a:r>
              <a:rPr lang="fr-FR" altLang="fr-FR" sz="2200" dirty="0">
                <a:solidFill>
                  <a:schemeClr val="tx1"/>
                </a:solidFill>
                <a:latin typeface="Corbel" panose="020B0503020204020204" pitchFamily="34" charset="0"/>
              </a:rPr>
              <a:t> </a:t>
            </a:r>
            <a:r>
              <a:rPr lang="fr-FR" sz="2200" dirty="0">
                <a:solidFill>
                  <a:schemeClr val="tx1"/>
                </a:solidFill>
                <a:latin typeface="Corbel" panose="020B0503020204020204" pitchFamily="34" charset="0"/>
              </a:rPr>
              <a:t>Capacités et expériences du consultant</a:t>
            </a:r>
            <a:r>
              <a:rPr lang="fr-FR" altLang="fr-FR" sz="2200" dirty="0">
                <a:solidFill>
                  <a:schemeClr val="tx1"/>
                </a:solidFill>
                <a:latin typeface="Corbel" panose="020B0503020204020204" pitchFamily="34" charset="0"/>
              </a:rPr>
              <a:t> </a:t>
            </a:r>
            <a:r>
              <a:rPr lang="fr-FR" altLang="fr-FR" sz="2200" b="1" dirty="0">
                <a:solidFill>
                  <a:schemeClr val="tx1"/>
                </a:solidFill>
                <a:latin typeface="Corbel" panose="020B0503020204020204" pitchFamily="34" charset="0"/>
              </a:rPr>
              <a:t>(20 points).</a:t>
            </a:r>
          </a:p>
          <a:p>
            <a:pPr marL="917738" lvl="1" indent="-342900" algn="just">
              <a:buClr>
                <a:schemeClr val="accent5">
                  <a:lumMod val="75000"/>
                </a:schemeClr>
              </a:buClr>
              <a:buFont typeface="Wingdings" panose="05000000000000000000" pitchFamily="2" charset="2"/>
              <a:buChar char="v"/>
            </a:pPr>
            <a:r>
              <a:rPr lang="fr-FR" altLang="fr-FR" sz="2200" dirty="0">
                <a:solidFill>
                  <a:schemeClr val="tx1"/>
                </a:solidFill>
                <a:latin typeface="Corbel" panose="020B0503020204020204" pitchFamily="34" charset="0"/>
              </a:rPr>
              <a:t> M</a:t>
            </a:r>
            <a:r>
              <a:rPr lang="fr-FR" sz="2200" dirty="0">
                <a:solidFill>
                  <a:schemeClr val="tx1"/>
                </a:solidFill>
                <a:latin typeface="Corbel" panose="020B0503020204020204" pitchFamily="34" charset="0"/>
              </a:rPr>
              <a:t>éthodologie proposée </a:t>
            </a:r>
            <a:r>
              <a:rPr lang="fr-FR" altLang="fr-FR" sz="2200" b="1" dirty="0">
                <a:solidFill>
                  <a:schemeClr val="tx1"/>
                </a:solidFill>
                <a:latin typeface="Corbel" panose="020B0503020204020204" pitchFamily="34" charset="0"/>
              </a:rPr>
              <a:t>(40 points).</a:t>
            </a:r>
          </a:p>
          <a:p>
            <a:pPr marL="917738" lvl="1" indent="-342900" algn="just">
              <a:buClr>
                <a:schemeClr val="accent5">
                  <a:lumMod val="75000"/>
                </a:schemeClr>
              </a:buClr>
              <a:buFont typeface="Wingdings" panose="05000000000000000000" pitchFamily="2" charset="2"/>
              <a:buChar char="v"/>
            </a:pPr>
            <a:r>
              <a:rPr lang="fr-FR" altLang="fr-FR" sz="2200" dirty="0">
                <a:solidFill>
                  <a:schemeClr val="tx1"/>
                </a:solidFill>
                <a:latin typeface="Corbel" panose="020B0503020204020204" pitchFamily="34" charset="0"/>
              </a:rPr>
              <a:t> Qualifications du personnel clé de la prestation </a:t>
            </a:r>
            <a:r>
              <a:rPr lang="fr-FR" altLang="fr-FR" sz="2200" b="1" dirty="0">
                <a:solidFill>
                  <a:schemeClr val="tx1"/>
                </a:solidFill>
                <a:latin typeface="Corbel" panose="020B0503020204020204" pitchFamily="34" charset="0"/>
              </a:rPr>
              <a:t>(40 points).</a:t>
            </a:r>
          </a:p>
          <a:p>
            <a:pPr marL="917738" lvl="1" indent="-342900" algn="just">
              <a:buClr>
                <a:schemeClr val="accent5">
                  <a:lumMod val="75000"/>
                </a:schemeClr>
              </a:buClr>
              <a:buFont typeface="Wingdings" panose="05000000000000000000" pitchFamily="2" charset="2"/>
              <a:buChar char="v"/>
            </a:pPr>
            <a:r>
              <a:rPr lang="fr-FR" altLang="fr-FR" sz="2200" dirty="0">
                <a:solidFill>
                  <a:schemeClr val="tx1"/>
                </a:solidFill>
                <a:latin typeface="Corbel" panose="020B0503020204020204" pitchFamily="34" charset="0"/>
              </a:rPr>
              <a:t>Le score technique minimum exigé pour se qualifier est de </a:t>
            </a:r>
            <a:r>
              <a:rPr lang="fr-FR" altLang="fr-FR" sz="2200" b="1" dirty="0">
                <a:solidFill>
                  <a:schemeClr val="tx1"/>
                </a:solidFill>
                <a:latin typeface="Corbel" panose="020B0503020204020204" pitchFamily="34" charset="0"/>
              </a:rPr>
              <a:t>75</a:t>
            </a:r>
            <a:r>
              <a:rPr lang="fr-FR" altLang="fr-FR" sz="2200" dirty="0">
                <a:solidFill>
                  <a:schemeClr val="tx1"/>
                </a:solidFill>
                <a:latin typeface="Corbel" panose="020B0503020204020204" pitchFamily="34" charset="0"/>
              </a:rPr>
              <a:t> points sur 100.</a:t>
            </a:r>
          </a:p>
        </p:txBody>
      </p:sp>
      <p:sp>
        <p:nvSpPr>
          <p:cNvPr id="3" name="Rectangle 2"/>
          <p:cNvSpPr/>
          <p:nvPr/>
        </p:nvSpPr>
        <p:spPr>
          <a:xfrm>
            <a:off x="1805328" y="2225071"/>
            <a:ext cx="8581345" cy="36622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5">
                  <a:lumMod val="75000"/>
                </a:schemeClr>
              </a:buClr>
              <a:buFont typeface="Wingdings" panose="05000000000000000000" pitchFamily="2" charset="2"/>
              <a:buChar char="v"/>
            </a:pPr>
            <a:endParaRPr lang="fr-FR" sz="1632" dirty="0"/>
          </a:p>
        </p:txBody>
      </p:sp>
      <p:sp>
        <p:nvSpPr>
          <p:cNvPr id="10" name="Chevron 9"/>
          <p:cNvSpPr/>
          <p:nvPr/>
        </p:nvSpPr>
        <p:spPr>
          <a:xfrm>
            <a:off x="2026976" y="1298215"/>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Dossier technique</a:t>
            </a:r>
          </a:p>
        </p:txBody>
      </p:sp>
    </p:spTree>
    <p:extLst>
      <p:ext uri="{BB962C8B-B14F-4D97-AF65-F5344CB8AC3E}">
        <p14:creationId xmlns:p14="http://schemas.microsoft.com/office/powerpoint/2010/main" val="1702344259"/>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23</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Contrat</a:t>
            </a:r>
          </a:p>
        </p:txBody>
      </p:sp>
      <p:sp>
        <p:nvSpPr>
          <p:cNvPr id="3" name="Rectangle 2"/>
          <p:cNvSpPr/>
          <p:nvPr/>
        </p:nvSpPr>
        <p:spPr>
          <a:xfrm>
            <a:off x="2157401" y="1153467"/>
            <a:ext cx="7877198" cy="2554545"/>
          </a:xfrm>
          <a:prstGeom prst="rect">
            <a:avLst/>
          </a:prstGeom>
        </p:spPr>
        <p:txBody>
          <a:bodyPr wrap="square">
            <a:spAutoFit/>
          </a:bodyPr>
          <a:lstStyle/>
          <a:p>
            <a:pPr algn="just"/>
            <a:endParaRPr lang="fr-FR" sz="3200" dirty="0">
              <a:latin typeface="Corbel" panose="020B0503020204020204" pitchFamily="34" charset="0"/>
            </a:endParaRPr>
          </a:p>
          <a:p>
            <a:pPr algn="just"/>
            <a:r>
              <a:rPr lang="fr-FR" sz="3200" dirty="0">
                <a:latin typeface="Corbel" panose="020B0503020204020204" pitchFamily="34" charset="0"/>
              </a:rPr>
              <a:t>Durée maximale prévue du contrat :</a:t>
            </a:r>
          </a:p>
          <a:p>
            <a:pPr algn="just"/>
            <a:endParaRPr lang="fr-FR" sz="3200" dirty="0">
              <a:latin typeface="Corbel" panose="020B0503020204020204" pitchFamily="34" charset="0"/>
            </a:endParaRPr>
          </a:p>
          <a:p>
            <a:pPr algn="just"/>
            <a:r>
              <a:rPr lang="fr-FR" sz="3200" dirty="0">
                <a:latin typeface="Corbel" panose="020B0503020204020204" pitchFamily="34" charset="0"/>
              </a:rPr>
              <a:t>•	Période de base: 13 mois </a:t>
            </a:r>
          </a:p>
          <a:p>
            <a:pPr algn="just"/>
            <a:r>
              <a:rPr lang="fr-FR" sz="3200" dirty="0">
                <a:latin typeface="Corbel" panose="020B0503020204020204" pitchFamily="34" charset="0"/>
              </a:rPr>
              <a:t>•	Période optionnelle : 9 mois </a:t>
            </a:r>
          </a:p>
        </p:txBody>
      </p:sp>
      <p:sp>
        <p:nvSpPr>
          <p:cNvPr id="9" name="Rectangle 8"/>
          <p:cNvSpPr/>
          <p:nvPr/>
        </p:nvSpPr>
        <p:spPr>
          <a:xfrm>
            <a:off x="1656395" y="1012372"/>
            <a:ext cx="8587062" cy="43651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2132932455"/>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608238" y="4615988"/>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24</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2. Volet Administratif : </a:t>
            </a:r>
            <a:r>
              <a:rPr lang="fr-FR" sz="2902" b="1" dirty="0">
                <a:solidFill>
                  <a:srgbClr val="FFC000"/>
                </a:solidFill>
              </a:rPr>
              <a:t>Contrat</a:t>
            </a:r>
          </a:p>
        </p:txBody>
      </p:sp>
      <p:sp>
        <p:nvSpPr>
          <p:cNvPr id="3" name="Rectangle 2"/>
          <p:cNvSpPr/>
          <p:nvPr/>
        </p:nvSpPr>
        <p:spPr>
          <a:xfrm>
            <a:off x="1785257" y="1110343"/>
            <a:ext cx="8447314" cy="4031873"/>
          </a:xfrm>
          <a:prstGeom prst="rect">
            <a:avLst/>
          </a:prstGeom>
        </p:spPr>
        <p:txBody>
          <a:bodyPr wrap="square">
            <a:spAutoFit/>
          </a:bodyPr>
          <a:lstStyle/>
          <a:p>
            <a:pPr algn="just"/>
            <a:endParaRPr lang="fr-FR" sz="3200" dirty="0">
              <a:latin typeface="Corbel" panose="020B0503020204020204" pitchFamily="34" charset="0"/>
            </a:endParaRPr>
          </a:p>
          <a:p>
            <a:pPr algn="just"/>
            <a:endParaRPr lang="fr-FR" sz="3200" dirty="0">
              <a:latin typeface="Corbel" panose="020B0503020204020204" pitchFamily="34" charset="0"/>
            </a:endParaRPr>
          </a:p>
          <a:p>
            <a:pPr algn="just"/>
            <a:r>
              <a:rPr lang="fr-FR" sz="3200" dirty="0">
                <a:latin typeface="Corbel" panose="020B0503020204020204" pitchFamily="34" charset="0"/>
              </a:rPr>
              <a:t>L’Agence MCA-Morocco pourrait décider d’activer, à sa seule discrétion, et par avenant, la période optionnelle. </a:t>
            </a:r>
            <a:endParaRPr lang="fr-FR" sz="3200" dirty="0"/>
          </a:p>
          <a:p>
            <a:pPr algn="just"/>
            <a:endParaRPr lang="fr-FR" sz="3200" dirty="0"/>
          </a:p>
          <a:p>
            <a:pPr algn="just"/>
            <a:endParaRPr lang="fr-FR" sz="3200" dirty="0"/>
          </a:p>
          <a:p>
            <a:pPr algn="just"/>
            <a:endParaRPr lang="fr-FR" sz="3200" dirty="0"/>
          </a:p>
        </p:txBody>
      </p:sp>
      <p:sp>
        <p:nvSpPr>
          <p:cNvPr id="9" name="Rectangle 8"/>
          <p:cNvSpPr/>
          <p:nvPr/>
        </p:nvSpPr>
        <p:spPr>
          <a:xfrm>
            <a:off x="1645509" y="1110343"/>
            <a:ext cx="8587062" cy="498565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Tree>
    <p:extLst>
      <p:ext uri="{BB962C8B-B14F-4D97-AF65-F5344CB8AC3E}">
        <p14:creationId xmlns:p14="http://schemas.microsoft.com/office/powerpoint/2010/main" val="3428260420"/>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25</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2" name="Rectangle 8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87" name="Rectangle 86"/>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92" name="Rectangle 91"/>
              <p:cNvSpPr/>
              <p:nvPr/>
            </p:nvSpPr>
            <p:spPr>
              <a:xfrm>
                <a:off x="1983684" y="1527351"/>
                <a:ext cx="536450"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707886"/>
          </a:xfrm>
          <a:prstGeom prst="rect">
            <a:avLst/>
          </a:prstGeom>
        </p:spPr>
        <p:txBody>
          <a:bodyPr wrap="square">
            <a:spAutoFit/>
          </a:bodyPr>
          <a:lstStyle/>
          <a:p>
            <a:pPr algn="just"/>
            <a:r>
              <a:rPr lang="fr-FR" sz="2000" b="1" kern="0" dirty="0">
                <a:cs typeface="Arial" panose="020B0604020202020204" pitchFamily="34" charset="0"/>
              </a:rPr>
              <a:t>Présentation des termes de référence : contexte, objectif et étendue de la mission</a:t>
            </a:r>
            <a:r>
              <a:rPr lang="fr-MA" sz="1632" b="1" kern="0" dirty="0">
                <a:cs typeface="Arial" panose="020B0604020202020204" pitchFamily="34" charset="0"/>
              </a:rPr>
              <a:t>.</a:t>
            </a:r>
            <a:endParaRPr lang="en-US" sz="1632" b="1" dirty="0"/>
          </a:p>
        </p:txBody>
      </p:sp>
      <p:sp>
        <p:nvSpPr>
          <p:cNvPr id="97" name="Rectangle 96"/>
          <p:cNvSpPr/>
          <p:nvPr/>
        </p:nvSpPr>
        <p:spPr>
          <a:xfrm>
            <a:off x="2177775" y="3613664"/>
            <a:ext cx="8285083" cy="707886"/>
          </a:xfrm>
          <a:prstGeom prst="rect">
            <a:avLst/>
          </a:prstGeom>
        </p:spPr>
        <p:txBody>
          <a:bodyPr wrap="square">
            <a:spAutoFit/>
          </a:bodyPr>
          <a:lstStyle/>
          <a:p>
            <a:pPr algn="just"/>
            <a:r>
              <a:rPr lang="fr-FR" sz="2000" b="1" kern="0" dirty="0">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400110"/>
          </a:xfrm>
          <a:prstGeom prst="rect">
            <a:avLst/>
          </a:prstGeom>
        </p:spPr>
        <p:txBody>
          <a:bodyPr wrap="square">
            <a:spAutoFit/>
          </a:bodyPr>
          <a:lstStyle/>
          <a:p>
            <a:pPr algn="just"/>
            <a:r>
              <a:rPr lang="fr-FR" sz="2000" b="1" kern="0" dirty="0">
                <a:cs typeface="Arial" panose="020B0604020202020204" pitchFamily="34" charset="0"/>
              </a:rPr>
              <a:t>Présentation des dispositions fiscales pour les consultants.</a:t>
            </a:r>
          </a:p>
        </p:txBody>
      </p:sp>
    </p:spTree>
    <p:extLst>
      <p:ext uri="{BB962C8B-B14F-4D97-AF65-F5344CB8AC3E}">
        <p14:creationId xmlns:p14="http://schemas.microsoft.com/office/powerpoint/2010/main" val="62704805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942009"/>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26</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rPr>
              <a:t>Dispositions fiscales</a:t>
            </a:r>
          </a:p>
        </p:txBody>
      </p:sp>
      <p:sp>
        <p:nvSpPr>
          <p:cNvPr id="3" name="Rectangle 2"/>
          <p:cNvSpPr/>
          <p:nvPr/>
        </p:nvSpPr>
        <p:spPr>
          <a:xfrm>
            <a:off x="858801" y="803267"/>
            <a:ext cx="10019244" cy="6146619"/>
          </a:xfrm>
          <a:prstGeom prst="rect">
            <a:avLst/>
          </a:prstGeom>
        </p:spPr>
        <p:txBody>
          <a:bodyPr wrap="square">
            <a:spAutoFit/>
          </a:bodyPr>
          <a:lstStyle/>
          <a:p>
            <a:pPr marL="221852" lvl="1" algn="ctr">
              <a:lnSpc>
                <a:spcPct val="150000"/>
              </a:lnSpc>
              <a:buClr>
                <a:srgbClr val="3E8853">
                  <a:lumMod val="75000"/>
                </a:srgbClr>
              </a:buClr>
            </a:pPr>
            <a:r>
              <a:rPr lang="fr-FR" sz="2000" b="1" dirty="0">
                <a:solidFill>
                  <a:srgbClr val="C00000"/>
                </a:solidFill>
              </a:rPr>
              <a:t>Taxe sur la valeur ajoutée / droits et taxes à l’importation </a:t>
            </a:r>
          </a:p>
          <a:p>
            <a:pPr marL="507602" lvl="1" indent="-285750" algn="just">
              <a:lnSpc>
                <a:spcPct val="150000"/>
              </a:lnSpc>
              <a:buClr>
                <a:srgbClr val="3E8853">
                  <a:lumMod val="75000"/>
                </a:srgbClr>
              </a:buClr>
              <a:buFont typeface="Wingdings" panose="05000000000000000000" pitchFamily="2" charset="2"/>
              <a:buChar char="v"/>
            </a:pPr>
            <a:r>
              <a:rPr lang="fr-FR" sz="1600" dirty="0">
                <a:solidFill>
                  <a:prstClr val="black"/>
                </a:solidFill>
              </a:rPr>
              <a:t>Les prestations financées dans le cadre de l’Accord du Compact sont exonérées de la taxe sur la valeur ajoutée et les droits à l’importation.</a:t>
            </a:r>
          </a:p>
          <a:p>
            <a:pPr marL="507602" lvl="1" indent="-285750" algn="just">
              <a:lnSpc>
                <a:spcPct val="150000"/>
              </a:lnSpc>
              <a:buClr>
                <a:srgbClr val="3E8853">
                  <a:lumMod val="75000"/>
                </a:srgbClr>
              </a:buClr>
              <a:buFont typeface="Wingdings" panose="05000000000000000000" pitchFamily="2" charset="2"/>
              <a:buChar char="v"/>
            </a:pPr>
            <a:r>
              <a:rPr lang="fr-MA" sz="1600" dirty="0">
                <a:solidFill>
                  <a:prstClr val="black"/>
                </a:solidFill>
              </a:rPr>
              <a:t>Pour pouvoir être facturé en Hors-Taxes, la demande d’achat en exonération de la TVA </a:t>
            </a:r>
            <a:r>
              <a:rPr lang="fr-FR" sz="1600" dirty="0">
                <a:solidFill>
                  <a:prstClr val="black"/>
                </a:solidFill>
              </a:rPr>
              <a:t>/franchise douanière </a:t>
            </a:r>
            <a:r>
              <a:rPr lang="fr-MA" sz="1600" dirty="0">
                <a:solidFill>
                  <a:prstClr val="black"/>
                </a:solidFill>
              </a:rPr>
              <a:t>est déposée par l’Agence MCA-Morocco </a:t>
            </a:r>
            <a:r>
              <a:rPr lang="fr-FR" sz="1600" dirty="0">
                <a:solidFill>
                  <a:prstClr val="black"/>
                </a:solidFill>
              </a:rPr>
              <a:t>auprès de l’administration compétente</a:t>
            </a:r>
            <a:endParaRPr lang="fr-FR" sz="2000" b="1" dirty="0">
              <a:solidFill>
                <a:srgbClr val="C00000"/>
              </a:solidFill>
            </a:endParaRPr>
          </a:p>
          <a:p>
            <a:pPr marL="507602" lvl="1" indent="-285750" algn="just">
              <a:lnSpc>
                <a:spcPct val="150000"/>
              </a:lnSpc>
              <a:buClr>
                <a:srgbClr val="3E8853">
                  <a:lumMod val="75000"/>
                </a:srgbClr>
              </a:buClr>
              <a:buFont typeface="Wingdings" panose="05000000000000000000" pitchFamily="2" charset="2"/>
              <a:buChar char="v"/>
            </a:pPr>
            <a:r>
              <a:rPr lang="fr-MA" sz="1600" dirty="0">
                <a:solidFill>
                  <a:prstClr val="black"/>
                </a:solidFill>
              </a:rPr>
              <a:t>Pour pouvoir être facturé en Hors Droits de Douanes (H.D.D), une franchise douanière est également fournie par l’A.D.D.I.I.</a:t>
            </a:r>
          </a:p>
          <a:p>
            <a:pPr marL="507602" lvl="1" indent="-285750" algn="just">
              <a:lnSpc>
                <a:spcPct val="150000"/>
              </a:lnSpc>
              <a:buClr>
                <a:srgbClr val="3E8853">
                  <a:lumMod val="75000"/>
                </a:srgbClr>
              </a:buClr>
              <a:buFont typeface="Wingdings" panose="05000000000000000000" pitchFamily="2" charset="2"/>
              <a:buChar char="v"/>
            </a:pPr>
            <a:r>
              <a:rPr lang="fr-MA" sz="1600" dirty="0">
                <a:solidFill>
                  <a:prstClr val="black"/>
                </a:solidFill>
              </a:rPr>
              <a:t>La demande d’exonération de la TVA/franchise douanière se fait sur la base des factures pro-forma fournies par le fournisseur à l’Agence MCA-Morocco, après la signature du contrat. </a:t>
            </a:r>
          </a:p>
          <a:p>
            <a:pPr marL="507602" lvl="1" indent="-285750" algn="just">
              <a:lnSpc>
                <a:spcPct val="150000"/>
              </a:lnSpc>
              <a:buClr>
                <a:srgbClr val="3E8853">
                  <a:lumMod val="75000"/>
                </a:srgbClr>
              </a:buClr>
              <a:buFont typeface="Wingdings" panose="05000000000000000000" pitchFamily="2" charset="2"/>
              <a:buChar char="v"/>
            </a:pPr>
            <a:r>
              <a:rPr lang="fr-FR" sz="1600" dirty="0">
                <a:solidFill>
                  <a:prstClr val="black"/>
                </a:solidFill>
              </a:rPr>
              <a:t>L’Agence MCA-Morocco se chargera de formuler les demandes pour l’obtention des exonérations fiscales/franchises douanières auprès des administrations compétentes.</a:t>
            </a:r>
          </a:p>
          <a:p>
            <a:pPr marL="221852" lvl="1" algn="ctr">
              <a:lnSpc>
                <a:spcPct val="150000"/>
              </a:lnSpc>
              <a:buClr>
                <a:srgbClr val="3E8853">
                  <a:lumMod val="75000"/>
                </a:srgbClr>
              </a:buClr>
            </a:pPr>
            <a:r>
              <a:rPr lang="fr-FR" sz="2000" b="1" dirty="0">
                <a:solidFill>
                  <a:srgbClr val="C00000"/>
                </a:solidFill>
              </a:rPr>
              <a:t>Impôt sur les bénéfices / revenus </a:t>
            </a:r>
          </a:p>
          <a:p>
            <a:pPr marL="507602" lvl="1" indent="-285750" algn="just">
              <a:lnSpc>
                <a:spcPct val="150000"/>
              </a:lnSpc>
              <a:buClr>
                <a:srgbClr val="3E8853">
                  <a:lumMod val="75000"/>
                </a:srgbClr>
              </a:buClr>
              <a:buFont typeface="Wingdings" panose="05000000000000000000" pitchFamily="2" charset="2"/>
              <a:buChar char="v"/>
            </a:pPr>
            <a:r>
              <a:rPr lang="fr-FR" sz="1600" dirty="0">
                <a:solidFill>
                  <a:prstClr val="black"/>
                </a:solidFill>
              </a:rPr>
              <a:t>L’Agence MCA-Morocco procèdera à la retenue à la source de l’impôt sur les sociétés (IS) de 10% sur tous les montants bruts réglés (HT), en contrepartie de prestations de services en faveur des non résidents.</a:t>
            </a:r>
          </a:p>
          <a:p>
            <a:pPr marL="507602" lvl="1" indent="-285750" algn="just">
              <a:lnSpc>
                <a:spcPct val="150000"/>
              </a:lnSpc>
              <a:buClr>
                <a:srgbClr val="3E8853">
                  <a:lumMod val="75000"/>
                </a:srgbClr>
              </a:buClr>
              <a:buFont typeface="Wingdings" panose="05000000000000000000" pitchFamily="2" charset="2"/>
              <a:buChar char="v"/>
            </a:pPr>
            <a:r>
              <a:rPr lang="fr-FR" sz="1600" dirty="0">
                <a:solidFill>
                  <a:prstClr val="black"/>
                </a:solidFill>
              </a:rPr>
              <a:t>Pour tous les impôts sur les bénéfices, les non-résidents concernés recevront du gouvernement du Maroc la preuve de paiement pour leur éviter la double imposition.</a:t>
            </a:r>
          </a:p>
        </p:txBody>
      </p:sp>
    </p:spTree>
    <p:extLst>
      <p:ext uri="{BB962C8B-B14F-4D97-AF65-F5344CB8AC3E}">
        <p14:creationId xmlns:p14="http://schemas.microsoft.com/office/powerpoint/2010/main" val="4165021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27</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rPr>
              <a:t>Proposition financière</a:t>
            </a:r>
          </a:p>
        </p:txBody>
      </p:sp>
      <p:grpSp>
        <p:nvGrpSpPr>
          <p:cNvPr id="4" name="Groupe 3"/>
          <p:cNvGrpSpPr/>
          <p:nvPr/>
        </p:nvGrpSpPr>
        <p:grpSpPr>
          <a:xfrm>
            <a:off x="917962" y="1908839"/>
            <a:ext cx="10356077" cy="3525076"/>
            <a:chOff x="1235869" y="1421287"/>
            <a:chExt cx="11420452" cy="3887375"/>
          </a:xfrm>
        </p:grpSpPr>
        <p:sp>
          <p:nvSpPr>
            <p:cNvPr id="3" name="Rectangle 2"/>
            <p:cNvSpPr/>
            <p:nvPr/>
          </p:nvSpPr>
          <p:spPr>
            <a:xfrm>
              <a:off x="1421596" y="1643043"/>
              <a:ext cx="11049000" cy="3665619"/>
            </a:xfrm>
            <a:prstGeom prst="rect">
              <a:avLst/>
            </a:prstGeom>
          </p:spPr>
          <p:txBody>
            <a:bodyPr wrap="square">
              <a:spAutoFit/>
            </a:bodyPr>
            <a:lstStyle/>
            <a:p>
              <a:pPr marL="564759" lvl="1" indent="-342906" algn="just">
                <a:lnSpc>
                  <a:spcPct val="150000"/>
                </a:lnSpc>
                <a:buClr>
                  <a:schemeClr val="accent5">
                    <a:lumMod val="75000"/>
                  </a:schemeClr>
                </a:buClr>
                <a:buFont typeface="Wingdings" panose="05000000000000000000" pitchFamily="2" charset="2"/>
                <a:buChar char="v"/>
              </a:pPr>
              <a:r>
                <a:rPr lang="fr-FR" sz="2000" dirty="0">
                  <a:solidFill>
                    <a:schemeClr val="tx2"/>
                  </a:solidFill>
                </a:rPr>
                <a:t>Elle doit inclure tous les coûts, les prix, les frais, y compris toutes les taxes payées au Maroc ainsi que tous les droits et taxes payés dans le pays d’origine, y compris les droits de douane et autres prélèvements  que le consultant est susceptible de subir. </a:t>
              </a:r>
            </a:p>
            <a:p>
              <a:pPr marL="564752" lvl="1" indent="-342900" algn="just">
                <a:lnSpc>
                  <a:spcPct val="150000"/>
                </a:lnSpc>
                <a:buClr>
                  <a:schemeClr val="accent5">
                    <a:lumMod val="75000"/>
                  </a:schemeClr>
                </a:buClr>
                <a:buFont typeface="Wingdings" panose="05000000000000000000" pitchFamily="2" charset="2"/>
                <a:buChar char="v"/>
              </a:pPr>
              <a:endParaRPr lang="fr-FR" sz="2000" dirty="0">
                <a:solidFill>
                  <a:schemeClr val="accent2">
                    <a:lumMod val="50000"/>
                  </a:schemeClr>
                </a:solidFill>
              </a:endParaRPr>
            </a:p>
            <a:p>
              <a:pPr marL="563567" lvl="1" indent="-342900" algn="just">
                <a:lnSpc>
                  <a:spcPct val="150000"/>
                </a:lnSpc>
                <a:buClr>
                  <a:schemeClr val="accent5">
                    <a:lumMod val="75000"/>
                  </a:schemeClr>
                </a:buClr>
                <a:buFont typeface="Wingdings" panose="05000000000000000000" pitchFamily="2" charset="2"/>
                <a:buChar char="v"/>
              </a:pPr>
              <a:r>
                <a:rPr lang="fr-FR" sz="2000" dirty="0">
                  <a:solidFill>
                    <a:schemeClr val="tx2"/>
                  </a:solidFill>
                </a:rPr>
                <a:t>Cette proposition ne devra pas inclure les montants de la TVA ainsi que les droits de douanes au Maroc quand ils existent et pour lesquels les fournisseurs recevront des certificats d’exonération et des franchises douanières.</a:t>
              </a:r>
            </a:p>
          </p:txBody>
        </p:sp>
        <p:sp>
          <p:nvSpPr>
            <p:cNvPr id="6" name="Rectangle 5"/>
            <p:cNvSpPr/>
            <p:nvPr/>
          </p:nvSpPr>
          <p:spPr>
            <a:xfrm>
              <a:off x="1235869" y="1421287"/>
              <a:ext cx="11420452" cy="380793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grpSp>
    </p:spTree>
    <p:extLst>
      <p:ext uri="{BB962C8B-B14F-4D97-AF65-F5344CB8AC3E}">
        <p14:creationId xmlns:p14="http://schemas.microsoft.com/office/powerpoint/2010/main" val="3926704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12"/>
          </p:nvPr>
        </p:nvSpPr>
        <p:spPr>
          <a:xfrm>
            <a:off x="9205421" y="6607519"/>
            <a:ext cx="2804050" cy="195438"/>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28</a:t>
            </a:fld>
            <a:r>
              <a:rPr lang="fr-FR" sz="1270" b="1" dirty="0">
                <a:solidFill>
                  <a:schemeClr val="accent2">
                    <a:lumMod val="50000"/>
                  </a:schemeClr>
                </a:solidFill>
              </a:rPr>
              <a:t>-</a:t>
            </a:r>
          </a:p>
        </p:txBody>
      </p:sp>
      <p:sp>
        <p:nvSpPr>
          <p:cNvPr id="5" name="Rectangle 4"/>
          <p:cNvSpPr/>
          <p:nvPr/>
        </p:nvSpPr>
        <p:spPr>
          <a:xfrm>
            <a:off x="240" y="0"/>
            <a:ext cx="12191521" cy="8032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2902" b="1" dirty="0"/>
              <a:t>3. Volet Fiscal : </a:t>
            </a:r>
            <a:r>
              <a:rPr lang="fr-FR" sz="2902" b="1" dirty="0">
                <a:solidFill>
                  <a:srgbClr val="FFC000"/>
                </a:solidFill>
              </a:rPr>
              <a:t>Remboursement de TAXES</a:t>
            </a:r>
          </a:p>
        </p:txBody>
      </p:sp>
      <p:sp>
        <p:nvSpPr>
          <p:cNvPr id="6" name="Rectangle 5"/>
          <p:cNvSpPr/>
          <p:nvPr/>
        </p:nvSpPr>
        <p:spPr>
          <a:xfrm>
            <a:off x="917962" y="1114347"/>
            <a:ext cx="10310020" cy="507380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p>
        </p:txBody>
      </p:sp>
      <p:sp>
        <p:nvSpPr>
          <p:cNvPr id="9" name="Rectangle 8">
            <a:extLst>
              <a:ext uri="{FF2B5EF4-FFF2-40B4-BE49-F238E27FC236}">
                <a16:creationId xmlns:a16="http://schemas.microsoft.com/office/drawing/2014/main" id="{081E6ACF-7FDF-44B0-8AD8-1CA6F7FC42DE}"/>
              </a:ext>
            </a:extLst>
          </p:cNvPr>
          <p:cNvSpPr/>
          <p:nvPr/>
        </p:nvSpPr>
        <p:spPr>
          <a:xfrm>
            <a:off x="1299412" y="1186887"/>
            <a:ext cx="9593175" cy="4928722"/>
          </a:xfrm>
          <a:prstGeom prst="rect">
            <a:avLst/>
          </a:prstGeom>
        </p:spPr>
        <p:txBody>
          <a:bodyPr wrap="square">
            <a:spAutoFit/>
          </a:bodyPr>
          <a:lstStyle/>
          <a:p>
            <a:pPr marL="221852" lvl="1" algn="just">
              <a:lnSpc>
                <a:spcPct val="200000"/>
              </a:lnSpc>
            </a:pPr>
            <a:r>
              <a:rPr lang="fr-FR" sz="2000" dirty="0"/>
              <a:t>Selon l’</a:t>
            </a:r>
            <a:r>
              <a:rPr lang="fr-FR" sz="2000" b="1" dirty="0"/>
              <a:t>Article 103-5° </a:t>
            </a:r>
            <a:r>
              <a:rPr lang="fr-FR" sz="2000" dirty="0"/>
              <a:t>du Code Général des  Impôts : les prestataires non-résidents ayant </a:t>
            </a:r>
            <a:r>
              <a:rPr lang="fr-FR" sz="2000" dirty="0" err="1">
                <a:solidFill>
                  <a:prstClr val="black"/>
                </a:solidFill>
              </a:rPr>
              <a:t>ayant</a:t>
            </a:r>
            <a:r>
              <a:rPr lang="fr-FR" sz="2000" dirty="0">
                <a:solidFill>
                  <a:prstClr val="black"/>
                </a:solidFill>
              </a:rPr>
              <a:t> désigné un représentant fiscal au Maroc, ou prestataires établis au Maroc et ayant supporté la TVA au nom de leur sous-traitants, peuvent formuler une demande de remboursement du crédit de TVA, auprès du service local des Impôts à la fin de chaque trimestre de l’année civile au titre des opérations réalisées au cours du ou des trimestres écoulés.</a:t>
            </a:r>
          </a:p>
          <a:p>
            <a:pPr marL="221852" lvl="1" algn="just">
              <a:lnSpc>
                <a:spcPct val="200000"/>
              </a:lnSpc>
            </a:pPr>
            <a:r>
              <a:rPr lang="fr-FR" sz="2000" dirty="0"/>
              <a:t>En application de l’article 103 du Code Général des  Impôts : les prestataires non-résidents</a:t>
            </a:r>
          </a:p>
        </p:txBody>
      </p:sp>
    </p:spTree>
    <p:extLst>
      <p:ext uri="{BB962C8B-B14F-4D97-AF65-F5344CB8AC3E}">
        <p14:creationId xmlns:p14="http://schemas.microsoft.com/office/powerpoint/2010/main" val="4213556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7506" b="7329"/>
          <a:stretch/>
        </p:blipFill>
        <p:spPr>
          <a:xfrm>
            <a:off x="9733268" y="346381"/>
            <a:ext cx="1905194" cy="1665399"/>
          </a:xfrm>
          <a:prstGeom prst="rect">
            <a:avLst/>
          </a:prstGeom>
        </p:spPr>
      </p:pic>
      <p:pic>
        <p:nvPicPr>
          <p:cNvPr id="18" name="Picture 17"/>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t="33898" r="24347"/>
          <a:stretch/>
        </p:blipFill>
        <p:spPr>
          <a:xfrm>
            <a:off x="8594751" y="4617890"/>
            <a:ext cx="3597010" cy="2225447"/>
          </a:xfrm>
          <a:prstGeom prst="rect">
            <a:avLst/>
          </a:prstGeom>
        </p:spPr>
      </p:pic>
      <p:sp>
        <p:nvSpPr>
          <p:cNvPr id="8" name="ZoneTexte 7"/>
          <p:cNvSpPr txBox="1"/>
          <p:nvPr/>
        </p:nvSpPr>
        <p:spPr>
          <a:xfrm>
            <a:off x="553538" y="2007997"/>
            <a:ext cx="10650517" cy="830997"/>
          </a:xfrm>
          <a:prstGeom prst="rect">
            <a:avLst/>
          </a:prstGeom>
          <a:noFill/>
        </p:spPr>
        <p:txBody>
          <a:bodyPr wrap="square" rtlCol="0">
            <a:spAutoFit/>
          </a:bodyPr>
          <a:lstStyle/>
          <a:p>
            <a:pPr algn="ctr"/>
            <a:r>
              <a:rPr lang="fr-FR" sz="1600" b="1" dirty="0">
                <a:solidFill>
                  <a:srgbClr val="0070C0"/>
                </a:solidFill>
              </a:rPr>
              <a:t>Conception et mise en place d’une plateforme pour la formation des alphabétiseurs dans le domaine de l’alphabétisation fonctionnelle en liaison avec l’opération de </a:t>
            </a:r>
            <a:r>
              <a:rPr lang="fr-FR" sz="1600" b="1" dirty="0" err="1">
                <a:solidFill>
                  <a:srgbClr val="0070C0"/>
                </a:solidFill>
              </a:rPr>
              <a:t>melkisation</a:t>
            </a:r>
            <a:r>
              <a:rPr lang="fr-FR" sz="1600" b="1" dirty="0">
                <a:solidFill>
                  <a:srgbClr val="0070C0"/>
                </a:solidFill>
              </a:rPr>
              <a:t> des terres collectives situées dans les périmètres irrigués du Gharb     et du Haouz</a:t>
            </a:r>
            <a:r>
              <a:rPr lang="fr-FR" sz="1600" b="1" dirty="0">
                <a:solidFill>
                  <a:srgbClr val="002060"/>
                </a:solidFill>
              </a:rPr>
              <a:t>			</a:t>
            </a:r>
          </a:p>
        </p:txBody>
      </p:sp>
      <p:sp>
        <p:nvSpPr>
          <p:cNvPr id="9" name="Rectangle 8"/>
          <p:cNvSpPr/>
          <p:nvPr/>
        </p:nvSpPr>
        <p:spPr>
          <a:xfrm>
            <a:off x="3439976" y="4281970"/>
            <a:ext cx="5207200" cy="863313"/>
          </a:xfrm>
          <a:prstGeom prst="rect">
            <a:avLst/>
          </a:prstGeom>
        </p:spPr>
        <p:txBody>
          <a:bodyPr wrap="square">
            <a:spAutoFit/>
          </a:bodyPr>
          <a:lstStyle/>
          <a:p>
            <a:pPr algn="ctr"/>
            <a:r>
              <a:rPr lang="fr-FR" sz="1200" b="1" dirty="0">
                <a:solidFill>
                  <a:srgbClr val="002060"/>
                </a:solidFill>
              </a:rPr>
              <a:t>MARCHÉ DE SERVICES DE CONSULTANTS </a:t>
            </a:r>
          </a:p>
          <a:p>
            <a:pPr algn="ctr"/>
            <a:endParaRPr lang="fr-FR" altLang="fr-FR" sz="1270" b="1" dirty="0">
              <a:solidFill>
                <a:srgbClr val="002060"/>
              </a:solidFill>
              <a:cs typeface="Arial" panose="020B0604020202020204" pitchFamily="34" charset="0"/>
            </a:endParaRPr>
          </a:p>
          <a:p>
            <a:pPr algn="ctr"/>
            <a:r>
              <a:rPr lang="fr-FR" altLang="fr-FR" sz="1270" b="1" dirty="0">
                <a:solidFill>
                  <a:srgbClr val="002060"/>
                </a:solidFill>
                <a:cs typeface="Arial" panose="020B0604020202020204" pitchFamily="34" charset="0"/>
              </a:rPr>
              <a:t>Demande de Propositions: </a:t>
            </a:r>
            <a:r>
              <a:rPr lang="es-ES" sz="1270" b="1" dirty="0">
                <a:solidFill>
                  <a:srgbClr val="002060"/>
                </a:solidFill>
                <a:cs typeface="Arial" panose="020B0604020202020204" pitchFamily="34" charset="0"/>
              </a:rPr>
              <a:t> </a:t>
            </a:r>
            <a:r>
              <a:rPr lang="en-GB" sz="1270" b="1" dirty="0">
                <a:solidFill>
                  <a:srgbClr val="002060"/>
                </a:solidFill>
                <a:cs typeface="Arial" panose="020B0604020202020204" pitchFamily="34" charset="0"/>
              </a:rPr>
              <a:t>DP/QBS/MCA-M/LR-10/Compact</a:t>
            </a:r>
            <a:endParaRPr lang="fr-MA" sz="1270" b="1" dirty="0">
              <a:solidFill>
                <a:srgbClr val="002060"/>
              </a:solidFill>
              <a:cs typeface="Arial" panose="020B0604020202020204" pitchFamily="34" charset="0"/>
            </a:endParaRPr>
          </a:p>
          <a:p>
            <a:pPr algn="ctr"/>
            <a:endParaRPr lang="fr-FR" sz="1270" b="1" dirty="0">
              <a:solidFill>
                <a:srgbClr val="002060"/>
              </a:solidFill>
              <a:cs typeface="Arial" panose="020B0604020202020204" pitchFamily="34" charset="0"/>
            </a:endParaRPr>
          </a:p>
        </p:txBody>
      </p:sp>
      <p:sp>
        <p:nvSpPr>
          <p:cNvPr id="10" name="Sous-titre 2"/>
          <p:cNvSpPr>
            <a:spLocks noGrp="1"/>
          </p:cNvSpPr>
          <p:nvPr>
            <p:ph type="subTitle" idx="1"/>
          </p:nvPr>
        </p:nvSpPr>
        <p:spPr>
          <a:xfrm>
            <a:off x="3492400" y="5227137"/>
            <a:ext cx="5643922" cy="758498"/>
          </a:xfrm>
          <a:noFill/>
        </p:spPr>
        <p:txBody>
          <a:bodyPr>
            <a:noAutofit/>
          </a:bodyPr>
          <a:lstStyle/>
          <a:p>
            <a:pPr algn="ctr"/>
            <a:r>
              <a:rPr lang="fr-FR" sz="1632" dirty="0">
                <a:solidFill>
                  <a:srgbClr val="C00000"/>
                </a:solidFill>
                <a:latin typeface="Calibri" panose="020F0502020204030204" pitchFamily="34" charset="0"/>
                <a:cs typeface="Times New Roman" panose="02020603050405020304" pitchFamily="18" charset="0"/>
              </a:rPr>
              <a:t>Réunion d’information</a:t>
            </a:r>
          </a:p>
          <a:p>
            <a:pPr algn="ctr"/>
            <a:r>
              <a:rPr lang="fr-FR" sz="1632" dirty="0">
                <a:solidFill>
                  <a:srgbClr val="C00000"/>
                </a:solidFill>
                <a:latin typeface="Calibri" panose="020F0502020204030204" pitchFamily="34" charset="0"/>
                <a:cs typeface="Times New Roman" panose="02020603050405020304" pitchFamily="18" charset="0"/>
              </a:rPr>
              <a:t>préparatoire à la soumission des propositions</a:t>
            </a:r>
          </a:p>
        </p:txBody>
      </p:sp>
      <p:sp>
        <p:nvSpPr>
          <p:cNvPr id="11" name="Rectangle 10"/>
          <p:cNvSpPr/>
          <p:nvPr/>
        </p:nvSpPr>
        <p:spPr>
          <a:xfrm>
            <a:off x="5254271" y="5985635"/>
            <a:ext cx="1683474" cy="316562"/>
          </a:xfrm>
          <a:prstGeom prst="rect">
            <a:avLst/>
          </a:prstGeom>
        </p:spPr>
        <p:txBody>
          <a:bodyPr wrap="none">
            <a:spAutoFit/>
          </a:bodyPr>
          <a:lstStyle/>
          <a:p>
            <a:pPr algn="ctr">
              <a:lnSpc>
                <a:spcPct val="150000"/>
              </a:lnSpc>
            </a:pPr>
            <a:r>
              <a:rPr lang="fr-FR" sz="1088" b="1" dirty="0">
                <a:cs typeface="Times New Roman" panose="02020603050405020304" pitchFamily="18" charset="0"/>
              </a:rPr>
              <a:t>Rabat,25 Septembre 2020</a:t>
            </a:r>
          </a:p>
        </p:txBody>
      </p:sp>
      <p:grpSp>
        <p:nvGrpSpPr>
          <p:cNvPr id="12" name="Groupe 11"/>
          <p:cNvGrpSpPr/>
          <p:nvPr/>
        </p:nvGrpSpPr>
        <p:grpSpPr>
          <a:xfrm>
            <a:off x="2226744" y="3046219"/>
            <a:ext cx="7172438" cy="972788"/>
            <a:chOff x="1439652" y="2636910"/>
            <a:chExt cx="6264696" cy="1512169"/>
          </a:xfrm>
          <a:solidFill>
            <a:schemeClr val="accent2">
              <a:lumMod val="75000"/>
            </a:schemeClr>
          </a:solidFill>
        </p:grpSpPr>
        <p:sp>
          <p:nvSpPr>
            <p:cNvPr id="13" name="Rectangle à coins arrondis 12"/>
            <p:cNvSpPr/>
            <p:nvPr/>
          </p:nvSpPr>
          <p:spPr>
            <a:xfrm>
              <a:off x="1439652" y="2636910"/>
              <a:ext cx="6264696" cy="1512169"/>
            </a:xfrm>
            <a:prstGeom prst="roundRect">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sz="1632" dirty="0"/>
            </a:p>
          </p:txBody>
        </p:sp>
        <p:sp>
          <p:nvSpPr>
            <p:cNvPr id="14" name="Rectangle 2"/>
            <p:cNvSpPr txBox="1">
              <a:spLocks noChangeArrowheads="1"/>
            </p:cNvSpPr>
            <p:nvPr/>
          </p:nvSpPr>
          <p:spPr>
            <a:xfrm>
              <a:off x="1439652" y="3102523"/>
              <a:ext cx="6264696" cy="524379"/>
            </a:xfrm>
            <a:prstGeom prst="rect">
              <a:avLst/>
            </a:prstGeom>
            <a:grp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82918" tIns="41459" rIns="82918" bIns="41459"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64" b="1" dirty="0">
                  <a:solidFill>
                    <a:schemeClr val="bg1"/>
                  </a:solidFill>
                  <a:latin typeface="+mn-lt"/>
                </a:rPr>
                <a:t>Merci pour votre attention </a:t>
              </a:r>
            </a:p>
          </p:txBody>
        </p:sp>
      </p:grpSp>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534" y="280611"/>
            <a:ext cx="1520161" cy="1520161"/>
          </a:xfrm>
          <a:prstGeom prst="rect">
            <a:avLst/>
          </a:prstGeom>
        </p:spPr>
      </p:pic>
    </p:spTree>
    <p:extLst>
      <p:ext uri="{BB962C8B-B14F-4D97-AF65-F5344CB8AC3E}">
        <p14:creationId xmlns:p14="http://schemas.microsoft.com/office/powerpoint/2010/main" val="307775758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3898" r="24347"/>
          <a:stretch/>
        </p:blipFill>
        <p:spPr>
          <a:xfrm>
            <a:off x="8594751" y="4632553"/>
            <a:ext cx="3597010" cy="2225447"/>
          </a:xfrm>
          <a:prstGeom prst="rect">
            <a:avLst/>
          </a:prstGeom>
        </p:spPr>
      </p:pic>
      <p:sp>
        <p:nvSpPr>
          <p:cNvPr id="2" name="Slide Number Placeholder 1"/>
          <p:cNvSpPr>
            <a:spLocks noGrp="1"/>
          </p:cNvSpPr>
          <p:nvPr>
            <p:ph type="sldNum" sz="quarter" idx="4294967295"/>
          </p:nvPr>
        </p:nvSpPr>
        <p:spPr>
          <a:xfrm>
            <a:off x="9205421" y="6607519"/>
            <a:ext cx="2804050" cy="195365"/>
          </a:xfrm>
        </p:spPr>
        <p:txBody>
          <a:bodyPr/>
          <a:lstStyle/>
          <a:p>
            <a:r>
              <a:rPr lang="fr-FR" sz="1270" b="1" dirty="0">
                <a:solidFill>
                  <a:schemeClr val="accent2">
                    <a:lumMod val="50000"/>
                  </a:schemeClr>
                </a:solidFill>
              </a:rPr>
              <a:t>-</a:t>
            </a:r>
            <a:fld id="{B6F15528-21DE-4FAA-801E-634DDDAF4B2B}" type="slidenum">
              <a:rPr lang="fr-FR" sz="1270" b="1">
                <a:solidFill>
                  <a:schemeClr val="accent2">
                    <a:lumMod val="50000"/>
                  </a:schemeClr>
                </a:solidFill>
              </a:rPr>
              <a:t>3</a:t>
            </a:fld>
            <a:r>
              <a:rPr lang="fr-FR" sz="1270" b="1" dirty="0">
                <a:solidFill>
                  <a:schemeClr val="accent2">
                    <a:lumMod val="50000"/>
                  </a:schemeClr>
                </a:solidFill>
              </a:rPr>
              <a:t>-</a:t>
            </a:r>
          </a:p>
        </p:txBody>
      </p:sp>
      <p:sp>
        <p:nvSpPr>
          <p:cNvPr id="5" name="Rectangle 4"/>
          <p:cNvSpPr/>
          <p:nvPr/>
        </p:nvSpPr>
        <p:spPr>
          <a:xfrm>
            <a:off x="240" y="0"/>
            <a:ext cx="12191521" cy="10796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algn="ctr"/>
            <a:r>
              <a:rPr lang="fr-FR" sz="4897" b="1" dirty="0">
                <a:solidFill>
                  <a:schemeClr val="bg1"/>
                </a:solidFill>
                <a:cs typeface="Sakkal Majalla" panose="02000000000000000000" pitchFamily="2" charset="-78"/>
              </a:rPr>
              <a:t>Plan</a:t>
            </a:r>
            <a:endParaRPr lang="ar-SA" sz="4897" b="1" dirty="0">
              <a:solidFill>
                <a:schemeClr val="bg1"/>
              </a:solidFill>
              <a:cs typeface="Sakkal Majalla" panose="02000000000000000000" pitchFamily="2" charset="-78"/>
            </a:endParaRPr>
          </a:p>
        </p:txBody>
      </p:sp>
      <p:grpSp>
        <p:nvGrpSpPr>
          <p:cNvPr id="78" name="Groupe 77"/>
          <p:cNvGrpSpPr/>
          <p:nvPr/>
        </p:nvGrpSpPr>
        <p:grpSpPr>
          <a:xfrm>
            <a:off x="1264305" y="1681127"/>
            <a:ext cx="9392179" cy="1264387"/>
            <a:chOff x="526358" y="986563"/>
            <a:chExt cx="10357486" cy="1394337"/>
          </a:xfrm>
        </p:grpSpPr>
        <p:grpSp>
          <p:nvGrpSpPr>
            <p:cNvPr id="79" name="Groupe 78"/>
            <p:cNvGrpSpPr/>
            <p:nvPr/>
          </p:nvGrpSpPr>
          <p:grpSpPr>
            <a:xfrm>
              <a:off x="526358" y="1457509"/>
              <a:ext cx="688412" cy="923391"/>
              <a:chOff x="1907704" y="1527351"/>
              <a:chExt cx="688412" cy="923391"/>
            </a:xfrm>
          </p:grpSpPr>
          <p:sp>
            <p:nvSpPr>
              <p:cNvPr id="81" name="Parallélogramme 80"/>
              <p:cNvSpPr/>
              <p:nvPr/>
            </p:nvSpPr>
            <p:spPr>
              <a:xfrm rot="19219040">
                <a:off x="1907704" y="1697884"/>
                <a:ext cx="688412" cy="698376"/>
              </a:xfrm>
              <a:prstGeom prst="parallelogram">
                <a:avLst>
                  <a:gd name="adj" fmla="val 17064"/>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2" name="Rectangle 8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1</a:t>
                </a:r>
              </a:p>
            </p:txBody>
          </p:sp>
        </p:grpSp>
        <p:sp>
          <p:nvSpPr>
            <p:cNvPr id="80" name="Rogner un rectangle avec un coin du même côté 19"/>
            <p:cNvSpPr/>
            <p:nvPr/>
          </p:nvSpPr>
          <p:spPr>
            <a:xfrm>
              <a:off x="1294662" y="986563"/>
              <a:ext cx="9589182" cy="1379762"/>
            </a:xfrm>
            <a:prstGeom prst="snip2SameRect">
              <a:avLst>
                <a:gd name="adj1" fmla="val 19842"/>
                <a:gd name="adj2" fmla="val 19048"/>
              </a:avLst>
            </a:prstGeom>
            <a:solidFill>
              <a:schemeClr val="bg1"/>
            </a:solidFill>
            <a:ln>
              <a:solidFill>
                <a:srgbClr val="FF000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3" name="Groupe 82"/>
          <p:cNvGrpSpPr/>
          <p:nvPr/>
        </p:nvGrpSpPr>
        <p:grpSpPr>
          <a:xfrm>
            <a:off x="1264305" y="3141208"/>
            <a:ext cx="9392179" cy="1265573"/>
            <a:chOff x="526358" y="2596706"/>
            <a:chExt cx="10357486" cy="1395645"/>
          </a:xfrm>
        </p:grpSpPr>
        <p:grpSp>
          <p:nvGrpSpPr>
            <p:cNvPr id="84" name="Groupe 83"/>
            <p:cNvGrpSpPr/>
            <p:nvPr/>
          </p:nvGrpSpPr>
          <p:grpSpPr>
            <a:xfrm>
              <a:off x="526358" y="3068960"/>
              <a:ext cx="688412" cy="923391"/>
              <a:chOff x="1907704" y="1527351"/>
              <a:chExt cx="688412" cy="923391"/>
            </a:xfrm>
          </p:grpSpPr>
          <p:sp>
            <p:nvSpPr>
              <p:cNvPr id="86" name="Parallélogramme 85"/>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87" name="Rectangle 86"/>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2</a:t>
                </a:r>
              </a:p>
            </p:txBody>
          </p:sp>
        </p:grpSp>
        <p:sp>
          <p:nvSpPr>
            <p:cNvPr id="85" name="Rogner un rectangle avec un coin du même côté 20"/>
            <p:cNvSpPr/>
            <p:nvPr/>
          </p:nvSpPr>
          <p:spPr>
            <a:xfrm>
              <a:off x="1294662" y="2596706"/>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grpSp>
        <p:nvGrpSpPr>
          <p:cNvPr id="88" name="Groupe 87"/>
          <p:cNvGrpSpPr/>
          <p:nvPr/>
        </p:nvGrpSpPr>
        <p:grpSpPr>
          <a:xfrm>
            <a:off x="1259124" y="4632553"/>
            <a:ext cx="9397360" cy="1264387"/>
            <a:chOff x="520644" y="4194964"/>
            <a:chExt cx="10363200" cy="1394337"/>
          </a:xfrm>
        </p:grpSpPr>
        <p:grpSp>
          <p:nvGrpSpPr>
            <p:cNvPr id="89" name="Groupe 88"/>
            <p:cNvGrpSpPr/>
            <p:nvPr/>
          </p:nvGrpSpPr>
          <p:grpSpPr>
            <a:xfrm>
              <a:off x="520644" y="4665910"/>
              <a:ext cx="688412" cy="923391"/>
              <a:chOff x="1907704" y="1527351"/>
              <a:chExt cx="688412" cy="923391"/>
            </a:xfrm>
          </p:grpSpPr>
          <p:sp>
            <p:nvSpPr>
              <p:cNvPr id="91" name="Parallélogramme 90"/>
              <p:cNvSpPr/>
              <p:nvPr/>
            </p:nvSpPr>
            <p:spPr>
              <a:xfrm rot="19219040">
                <a:off x="1907704" y="1697884"/>
                <a:ext cx="688412" cy="698376"/>
              </a:xfrm>
              <a:prstGeom prst="parallelogram">
                <a:avLst>
                  <a:gd name="adj" fmla="val 17064"/>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sp>
            <p:nvSpPr>
              <p:cNvPr id="92" name="Rectangle 91"/>
              <p:cNvSpPr/>
              <p:nvPr/>
            </p:nvSpPr>
            <p:spPr>
              <a:xfrm>
                <a:off x="1975730" y="1527351"/>
                <a:ext cx="552359" cy="923391"/>
              </a:xfrm>
              <a:prstGeom prst="rect">
                <a:avLst/>
              </a:prstGeom>
              <a:noFill/>
            </p:spPr>
            <p:txBody>
              <a:bodyPr wrap="none" lIns="82918" tIns="41459" rIns="82918" bIns="414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897" b="1" dirty="0">
                    <a:ln w="11430"/>
                    <a:solidFill>
                      <a:srgbClr val="0070C0"/>
                    </a:solidFill>
                    <a:effectLst>
                      <a:outerShdw blurRad="50800" dist="39000" dir="5460000" algn="tl">
                        <a:srgbClr val="000000">
                          <a:alpha val="38000"/>
                        </a:srgbClr>
                      </a:outerShdw>
                    </a:effectLst>
                  </a:rPr>
                  <a:t>3</a:t>
                </a:r>
              </a:p>
            </p:txBody>
          </p:sp>
        </p:grpSp>
        <p:sp>
          <p:nvSpPr>
            <p:cNvPr id="90" name="Rogner un rectangle avec un coin du même côté 21"/>
            <p:cNvSpPr/>
            <p:nvPr/>
          </p:nvSpPr>
          <p:spPr>
            <a:xfrm>
              <a:off x="1294662" y="4194964"/>
              <a:ext cx="9589182" cy="1379762"/>
            </a:xfrm>
            <a:prstGeom prst="snip2SameRect">
              <a:avLst>
                <a:gd name="adj1" fmla="val 19842"/>
                <a:gd name="adj2" fmla="val 19048"/>
              </a:avLst>
            </a:prstGeom>
            <a:solidFill>
              <a:schemeClr val="bg1"/>
            </a:solidFill>
            <a:ln>
              <a:solidFill>
                <a:srgbClr val="0070C0"/>
              </a:solidFill>
            </a:ln>
            <a:effectLst>
              <a:innerShdw blurRad="114300">
                <a:srgbClr val="00206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p>
          </p:txBody>
        </p:sp>
      </p:grpSp>
      <p:sp>
        <p:nvSpPr>
          <p:cNvPr id="93" name="Rectangle 92"/>
          <p:cNvSpPr/>
          <p:nvPr/>
        </p:nvSpPr>
        <p:spPr>
          <a:xfrm>
            <a:off x="2177775" y="1791056"/>
            <a:ext cx="1819729"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TECHNIQUE</a:t>
            </a:r>
            <a:endParaRPr lang="en-US" sz="1451" b="1" u="sng" dirty="0">
              <a:solidFill>
                <a:srgbClr val="002060"/>
              </a:solidFill>
              <a:latin typeface="Berlin Sans FB Demi" pitchFamily="34" charset="0"/>
            </a:endParaRPr>
          </a:p>
        </p:txBody>
      </p:sp>
      <p:sp>
        <p:nvSpPr>
          <p:cNvPr id="94" name="Rectangle 93"/>
          <p:cNvSpPr/>
          <p:nvPr/>
        </p:nvSpPr>
        <p:spPr>
          <a:xfrm>
            <a:off x="2172232" y="3251039"/>
            <a:ext cx="214353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ADMINISTRATIF</a:t>
            </a:r>
          </a:p>
        </p:txBody>
      </p:sp>
      <p:sp>
        <p:nvSpPr>
          <p:cNvPr id="95" name="Rectangle 94"/>
          <p:cNvSpPr/>
          <p:nvPr/>
        </p:nvSpPr>
        <p:spPr>
          <a:xfrm>
            <a:off x="2172232" y="4735607"/>
            <a:ext cx="1380506" cy="315599"/>
          </a:xfrm>
          <a:prstGeom prst="rect">
            <a:avLst/>
          </a:prstGeom>
        </p:spPr>
        <p:txBody>
          <a:bodyPr wrap="none">
            <a:spAutoFit/>
          </a:bodyPr>
          <a:lstStyle/>
          <a:p>
            <a:r>
              <a:rPr lang="en-US" sz="1451" b="1" u="sng" kern="0" dirty="0">
                <a:solidFill>
                  <a:srgbClr val="002060"/>
                </a:solidFill>
                <a:latin typeface="Berlin Sans FB Demi" pitchFamily="34" charset="0"/>
                <a:cs typeface="Arial" panose="020B0604020202020204" pitchFamily="34" charset="0"/>
              </a:rPr>
              <a:t>VOLET FISCAL</a:t>
            </a:r>
          </a:p>
        </p:txBody>
      </p:sp>
      <p:sp>
        <p:nvSpPr>
          <p:cNvPr id="96" name="Rectangle 95"/>
          <p:cNvSpPr/>
          <p:nvPr/>
        </p:nvSpPr>
        <p:spPr>
          <a:xfrm>
            <a:off x="2154630" y="2095480"/>
            <a:ext cx="8308227" cy="594650"/>
          </a:xfrm>
          <a:prstGeom prst="rect">
            <a:avLst/>
          </a:prstGeom>
        </p:spPr>
        <p:txBody>
          <a:bodyPr wrap="square">
            <a:spAutoFit/>
          </a:bodyPr>
          <a:lstStyle/>
          <a:p>
            <a:pPr algn="just"/>
            <a:r>
              <a:rPr lang="fr-FR" sz="1632" b="1" kern="0" dirty="0">
                <a:solidFill>
                  <a:srgbClr val="0070C0"/>
                </a:solidFill>
                <a:cs typeface="Arial" panose="020B0604020202020204" pitchFamily="34" charset="0"/>
              </a:rPr>
              <a:t>Présentation des termes de référence : contexte, objectif et étendue de la mission, durée, période et livrables de la mission ainsi que l’équipe à mobiliser pour cette mission.</a:t>
            </a:r>
            <a:r>
              <a:rPr lang="en-US" sz="1632" b="1" kern="0" dirty="0">
                <a:solidFill>
                  <a:srgbClr val="0070C0"/>
                </a:solidFill>
                <a:cs typeface="Arial" panose="020B0604020202020204" pitchFamily="34" charset="0"/>
              </a:rPr>
              <a:t>  </a:t>
            </a:r>
            <a:endParaRPr lang="en-US" sz="1632" b="1" dirty="0">
              <a:solidFill>
                <a:srgbClr val="0070C0"/>
              </a:solidFill>
            </a:endParaRPr>
          </a:p>
        </p:txBody>
      </p:sp>
      <p:sp>
        <p:nvSpPr>
          <p:cNvPr id="97" name="Rectangle 96"/>
          <p:cNvSpPr/>
          <p:nvPr/>
        </p:nvSpPr>
        <p:spPr>
          <a:xfrm>
            <a:off x="2177775" y="3613664"/>
            <a:ext cx="8285083" cy="343492"/>
          </a:xfrm>
          <a:prstGeom prst="rect">
            <a:avLst/>
          </a:prstGeom>
        </p:spPr>
        <p:txBody>
          <a:bodyPr wrap="square">
            <a:spAutoFit/>
          </a:bodyPr>
          <a:lstStyle/>
          <a:p>
            <a:pPr algn="just"/>
            <a:r>
              <a:rPr lang="fr-FR" sz="1632" b="1" kern="0" dirty="0">
                <a:solidFill>
                  <a:srgbClr val="0070C0"/>
                </a:solidFill>
                <a:cs typeface="Arial" panose="020B0604020202020204" pitchFamily="34" charset="0"/>
              </a:rPr>
              <a:t>Description du processus de passation des marchés selon les lignes directrices de MCC.</a:t>
            </a:r>
          </a:p>
        </p:txBody>
      </p:sp>
      <p:sp>
        <p:nvSpPr>
          <p:cNvPr id="98" name="Rectangle 97"/>
          <p:cNvSpPr/>
          <p:nvPr/>
        </p:nvSpPr>
        <p:spPr>
          <a:xfrm>
            <a:off x="2154631" y="5097938"/>
            <a:ext cx="6777849" cy="343492"/>
          </a:xfrm>
          <a:prstGeom prst="rect">
            <a:avLst/>
          </a:prstGeom>
        </p:spPr>
        <p:txBody>
          <a:bodyPr wrap="square">
            <a:spAutoFit/>
          </a:bodyPr>
          <a:lstStyle/>
          <a:p>
            <a:pPr algn="just"/>
            <a:r>
              <a:rPr lang="fr-FR" sz="1632" b="1" kern="0" dirty="0">
                <a:solidFill>
                  <a:srgbClr val="0070C0"/>
                </a:solidFill>
                <a:cs typeface="Arial" panose="020B0604020202020204" pitchFamily="34" charset="0"/>
              </a:rPr>
              <a:t>Présentation des dispositions fiscales pour les consultants.</a:t>
            </a:r>
          </a:p>
        </p:txBody>
      </p:sp>
    </p:spTree>
    <p:extLst>
      <p:ext uri="{BB962C8B-B14F-4D97-AF65-F5344CB8AC3E}">
        <p14:creationId xmlns:p14="http://schemas.microsoft.com/office/powerpoint/2010/main" val="1381432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316587"/>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Contexte</a:t>
            </a:r>
            <a:endParaRPr lang="fr-FR" sz="2800" dirty="0">
              <a:solidFill>
                <a:srgbClr val="C00000"/>
              </a:solidFill>
              <a:latin typeface="Corbel" panose="020B0503020204020204" pitchFamily="34" charset="0"/>
            </a:endParaRPr>
          </a:p>
        </p:txBody>
      </p:sp>
      <p:sp>
        <p:nvSpPr>
          <p:cNvPr id="6" name="Rectangle 5"/>
          <p:cNvSpPr/>
          <p:nvPr/>
        </p:nvSpPr>
        <p:spPr>
          <a:xfrm>
            <a:off x="1575039" y="2260691"/>
            <a:ext cx="9042400" cy="3678291"/>
          </a:xfrm>
          <a:prstGeom prst="rect">
            <a:avLst/>
          </a:prstGeom>
          <a:noFill/>
          <a:ln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solidFill>
                <a:srgbClr val="C00000"/>
              </a:solidFill>
            </a:endParaRPr>
          </a:p>
        </p:txBody>
      </p:sp>
      <p:sp>
        <p:nvSpPr>
          <p:cNvPr id="9" name="Content Placeholder 2"/>
          <p:cNvSpPr txBox="1">
            <a:spLocks/>
          </p:cNvSpPr>
          <p:nvPr/>
        </p:nvSpPr>
        <p:spPr>
          <a:xfrm>
            <a:off x="1991783" y="2736452"/>
            <a:ext cx="8208912" cy="312393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spcBef>
                <a:spcPts val="600"/>
              </a:spcBef>
              <a:spcAft>
                <a:spcPts val="600"/>
              </a:spcAft>
              <a:buClr>
                <a:schemeClr val="tx2"/>
              </a:buClr>
              <a:buFont typeface="Wingdings" panose="05000000000000000000" pitchFamily="2" charset="2"/>
              <a:buChar char="v"/>
            </a:pPr>
            <a:r>
              <a:rPr lang="fr-MA" sz="1800" b="0" kern="0" dirty="0">
                <a:solidFill>
                  <a:schemeClr val="tx1"/>
                </a:solidFill>
              </a:rPr>
              <a:t>Hautes Orientations de Sa Majesté le Roi Mohammed VI : Faire du foncier collectif un levier pour le développement économique et social dans le monde rural.</a:t>
            </a:r>
          </a:p>
          <a:p>
            <a:pPr marL="342900" indent="-342900" algn="just">
              <a:spcBef>
                <a:spcPts val="600"/>
              </a:spcBef>
              <a:spcAft>
                <a:spcPts val="600"/>
              </a:spcAft>
              <a:buClr>
                <a:schemeClr val="tx2"/>
              </a:buClr>
              <a:buFont typeface="Wingdings" panose="05000000000000000000" pitchFamily="2" charset="2"/>
              <a:buChar char="v"/>
            </a:pPr>
            <a:r>
              <a:rPr lang="fr-MA" sz="1800" b="0" kern="0" dirty="0">
                <a:solidFill>
                  <a:schemeClr val="tx1"/>
                </a:solidFill>
              </a:rPr>
              <a:t>Cadre général : Compact II &gt; programme de coopération conclu entre le gouvernement du Royaume du Maroc et le gouvernement des Etats Unis, représenté par Millennium Challenge Corporation (MCC).</a:t>
            </a:r>
          </a:p>
          <a:p>
            <a:pPr marL="342900" indent="-342900" algn="just">
              <a:spcBef>
                <a:spcPts val="600"/>
              </a:spcBef>
              <a:spcAft>
                <a:spcPts val="600"/>
              </a:spcAft>
              <a:buClr>
                <a:schemeClr val="tx2"/>
              </a:buClr>
              <a:buFont typeface="Wingdings" panose="05000000000000000000" pitchFamily="2" charset="2"/>
              <a:buChar char="v"/>
            </a:pPr>
            <a:r>
              <a:rPr lang="fr-MA" sz="1800" b="0" kern="0" dirty="0">
                <a:solidFill>
                  <a:schemeClr val="tx1"/>
                </a:solidFill>
              </a:rPr>
              <a:t>Projet Foncier Rural vise l’amélioration de la productivité du foncier rural, la lutte contre la pauvreté et l’impulsion de la création d’emplois, à travers l’appropriation des terres et l’accompagnement des bénéficiaires.</a:t>
            </a:r>
          </a:p>
          <a:p>
            <a:pPr marL="342900" indent="-342900" algn="just">
              <a:spcBef>
                <a:spcPts val="600"/>
              </a:spcBef>
              <a:spcAft>
                <a:spcPts val="600"/>
              </a:spcAft>
              <a:buClr>
                <a:schemeClr val="tx2"/>
              </a:buClr>
              <a:buFont typeface="Wingdings" panose="05000000000000000000" pitchFamily="2" charset="2"/>
              <a:buChar char="v"/>
            </a:pPr>
            <a:endParaRPr lang="fr-MA" sz="1100" b="0" kern="0" dirty="0">
              <a:solidFill>
                <a:schemeClr val="tx1"/>
              </a:solidFill>
            </a:endParaRPr>
          </a:p>
        </p:txBody>
      </p:sp>
    </p:spTree>
    <p:extLst>
      <p:ext uri="{BB962C8B-B14F-4D97-AF65-F5344CB8AC3E}">
        <p14:creationId xmlns:p14="http://schemas.microsoft.com/office/powerpoint/2010/main" val="4123610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316587"/>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Composantes du projet Foncier Rural</a:t>
            </a:r>
            <a:endParaRPr lang="fr-FR" sz="2800" dirty="0">
              <a:solidFill>
                <a:srgbClr val="C00000"/>
              </a:solidFill>
              <a:latin typeface="Corbel" panose="020B0503020204020204" pitchFamily="34" charset="0"/>
            </a:endParaRPr>
          </a:p>
        </p:txBody>
      </p:sp>
      <p:graphicFrame>
        <p:nvGraphicFramePr>
          <p:cNvPr id="3" name="Diagramme 2"/>
          <p:cNvGraphicFramePr/>
          <p:nvPr>
            <p:extLst>
              <p:ext uri="{D42A27DB-BD31-4B8C-83A1-F6EECF244321}">
                <p14:modId xmlns:p14="http://schemas.microsoft.com/office/powerpoint/2010/main" val="1720397619"/>
              </p:ext>
            </p:extLst>
          </p:nvPr>
        </p:nvGraphicFramePr>
        <p:xfrm>
          <a:off x="886077" y="2382982"/>
          <a:ext cx="9800395" cy="375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8742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783" y="1316587"/>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Partenaires</a:t>
            </a:r>
            <a:endParaRPr lang="fr-FR" sz="2800" dirty="0">
              <a:solidFill>
                <a:srgbClr val="C00000"/>
              </a:solidFill>
              <a:latin typeface="Corbel" panose="020B0503020204020204" pitchFamily="34" charset="0"/>
            </a:endParaRPr>
          </a:p>
        </p:txBody>
      </p:sp>
      <p:sp>
        <p:nvSpPr>
          <p:cNvPr id="11" name="Rectangle 10"/>
          <p:cNvSpPr/>
          <p:nvPr/>
        </p:nvSpPr>
        <p:spPr>
          <a:xfrm>
            <a:off x="1759109" y="2152219"/>
            <a:ext cx="2746110" cy="453399"/>
          </a:xfrm>
          <a:prstGeom prst="rect">
            <a:avLst/>
          </a:prstGeom>
          <a:solidFill>
            <a:srgbClr val="8B2F0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MA" sz="1600" b="1" dirty="0">
                <a:solidFill>
                  <a:schemeClr val="bg1"/>
                </a:solidFill>
              </a:rPr>
              <a:t>OPERATION MELKISATION</a:t>
            </a:r>
          </a:p>
        </p:txBody>
      </p:sp>
      <p:sp>
        <p:nvSpPr>
          <p:cNvPr id="13" name="Rectangle 12"/>
          <p:cNvSpPr/>
          <p:nvPr/>
        </p:nvSpPr>
        <p:spPr>
          <a:xfrm>
            <a:off x="7807803" y="2152219"/>
            <a:ext cx="3029530" cy="448076"/>
          </a:xfrm>
          <a:prstGeom prst="rect">
            <a:avLst/>
          </a:prstGeom>
          <a:solidFill>
            <a:srgbClr val="8B2F0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MA" sz="1600" b="1" dirty="0">
                <a:solidFill>
                  <a:schemeClr val="bg1"/>
                </a:solidFill>
              </a:rPr>
              <a:t>MESURE D’ACCOMPAGNEMENT</a:t>
            </a:r>
          </a:p>
        </p:txBody>
      </p:sp>
      <p:graphicFrame>
        <p:nvGraphicFramePr>
          <p:cNvPr id="3" name="Diagramme 2"/>
          <p:cNvGraphicFramePr/>
          <p:nvPr/>
        </p:nvGraphicFramePr>
        <p:xfrm>
          <a:off x="6962273" y="2605618"/>
          <a:ext cx="4610890" cy="3459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me 13"/>
          <p:cNvGraphicFramePr/>
          <p:nvPr/>
        </p:nvGraphicFramePr>
        <p:xfrm>
          <a:off x="615482" y="2605619"/>
          <a:ext cx="4829775" cy="34595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5" name="Connecteur droit 14"/>
          <p:cNvCxnSpPr/>
          <p:nvPr/>
        </p:nvCxnSpPr>
        <p:spPr>
          <a:xfrm>
            <a:off x="6096239" y="2438400"/>
            <a:ext cx="0" cy="4032304"/>
          </a:xfrm>
          <a:prstGeom prst="line">
            <a:avLst/>
          </a:prstGeom>
          <a:ln w="1905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54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3898" r="24347"/>
          <a:stretch/>
        </p:blipFill>
        <p:spPr>
          <a:xfrm>
            <a:off x="8594751" y="4632553"/>
            <a:ext cx="3597010" cy="2225447"/>
          </a:xfrm>
          <a:prstGeom prst="rect">
            <a:avLst/>
          </a:prstGeom>
        </p:spPr>
      </p:pic>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fr-FR" sz="100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2012232" y="1412184"/>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Objectif de la prestation</a:t>
            </a:r>
            <a:endParaRPr lang="fr-FR" sz="2800" dirty="0">
              <a:solidFill>
                <a:srgbClr val="C00000"/>
              </a:solidFill>
              <a:latin typeface="Corbel" panose="020B0503020204020204" pitchFamily="34" charset="0"/>
            </a:endParaRPr>
          </a:p>
        </p:txBody>
      </p:sp>
      <p:sp>
        <p:nvSpPr>
          <p:cNvPr id="6" name="Rectangle 5"/>
          <p:cNvSpPr/>
          <p:nvPr/>
        </p:nvSpPr>
        <p:spPr>
          <a:xfrm>
            <a:off x="1761980" y="2423587"/>
            <a:ext cx="8599869" cy="3273020"/>
          </a:xfrm>
          <a:prstGeom prst="rect">
            <a:avLst/>
          </a:prstGeom>
          <a:noFill/>
          <a:ln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a:solidFill>
                <a:srgbClr val="C00000"/>
              </a:solidFill>
            </a:endParaRPr>
          </a:p>
        </p:txBody>
      </p:sp>
      <p:sp>
        <p:nvSpPr>
          <p:cNvPr id="9" name="Content Placeholder 2"/>
          <p:cNvSpPr txBox="1">
            <a:spLocks/>
          </p:cNvSpPr>
          <p:nvPr/>
        </p:nvSpPr>
        <p:spPr>
          <a:xfrm>
            <a:off x="1991542" y="2506715"/>
            <a:ext cx="8140747" cy="304916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buClr>
                <a:schemeClr val="accent5">
                  <a:lumMod val="75000"/>
                </a:schemeClr>
              </a:buClr>
              <a:buFont typeface="Wingdings" panose="05000000000000000000" pitchFamily="2" charset="2"/>
              <a:buChar char="v"/>
            </a:pPr>
            <a:endParaRPr lang="fr-FR" sz="1814" kern="0" dirty="0">
              <a:solidFill>
                <a:srgbClr val="002060"/>
              </a:solidFill>
            </a:endParaRPr>
          </a:p>
          <a:p>
            <a:pPr lvl="0" algn="just">
              <a:buClr>
                <a:schemeClr val="accent5">
                  <a:lumMod val="75000"/>
                </a:schemeClr>
              </a:buClr>
            </a:pPr>
            <a:r>
              <a:rPr lang="fr-MA" sz="2000" dirty="0">
                <a:solidFill>
                  <a:schemeClr val="tx1"/>
                </a:solidFill>
                <a:latin typeface="Corbel" panose="020B0503020204020204" pitchFamily="34" charset="0"/>
              </a:rPr>
              <a:t>       Conception et mise en place d’une plateforme visant à faciliter l'accessibilité des contenus et l'enrichissement des connaissances des alphabétiseurs dans le cadre du programme d’alphabétisation fonctionnelle au profit de la population concernée par l’opération de </a:t>
            </a:r>
            <a:r>
              <a:rPr lang="fr-MA" sz="2000" dirty="0" err="1">
                <a:solidFill>
                  <a:schemeClr val="tx1"/>
                </a:solidFill>
                <a:latin typeface="Corbel" panose="020B0503020204020204" pitchFamily="34" charset="0"/>
              </a:rPr>
              <a:t>melkisation</a:t>
            </a:r>
            <a:endParaRPr lang="fr-MA" sz="2000" dirty="0">
              <a:solidFill>
                <a:schemeClr val="tx1"/>
              </a:solidFill>
              <a:latin typeface="Corbel" panose="020B0503020204020204" pitchFamily="34" charset="0"/>
            </a:endParaRPr>
          </a:p>
          <a:p>
            <a:pPr lvl="0" algn="just">
              <a:buClr>
                <a:schemeClr val="accent5">
                  <a:lumMod val="75000"/>
                </a:schemeClr>
              </a:buClr>
            </a:pPr>
            <a:endParaRPr lang="fr-MA" sz="2000" dirty="0">
              <a:solidFill>
                <a:schemeClr val="tx1"/>
              </a:solidFill>
              <a:latin typeface="Corbel" panose="020B0503020204020204" pitchFamily="34" charset="0"/>
            </a:endParaRPr>
          </a:p>
          <a:p>
            <a:pPr marL="342900" lvl="0" indent="-342900" algn="just">
              <a:buClr>
                <a:schemeClr val="tx2"/>
              </a:buClr>
              <a:buFont typeface="Wingdings" panose="05000000000000000000" pitchFamily="2" charset="2"/>
              <a:buChar char="v"/>
            </a:pPr>
            <a:r>
              <a:rPr lang="fr-MA" sz="2000" b="0" dirty="0">
                <a:solidFill>
                  <a:schemeClr val="tx1"/>
                </a:solidFill>
                <a:latin typeface="Corbel" panose="020B0503020204020204" pitchFamily="34" charset="0"/>
              </a:rPr>
              <a:t>A partir des quatorze (14) modules de formation </a:t>
            </a:r>
            <a:r>
              <a:rPr lang="fr-MA" sz="2000" dirty="0">
                <a:solidFill>
                  <a:srgbClr val="C00000"/>
                </a:solidFill>
                <a:latin typeface="Corbel" panose="020B0503020204020204" pitchFamily="34" charset="0"/>
              </a:rPr>
              <a:t>(11 existants et 3 en cours de développement).</a:t>
            </a:r>
          </a:p>
          <a:p>
            <a:pPr lvl="0" algn="just">
              <a:buClr>
                <a:schemeClr val="tx2"/>
              </a:buClr>
            </a:pPr>
            <a:endParaRPr lang="fr-MA" sz="2000" b="0" dirty="0">
              <a:solidFill>
                <a:schemeClr val="tx1"/>
              </a:solidFill>
              <a:latin typeface="Corbel" panose="020B0503020204020204" pitchFamily="34" charset="0"/>
            </a:endParaRPr>
          </a:p>
        </p:txBody>
      </p:sp>
      <p:sp>
        <p:nvSpPr>
          <p:cNvPr id="3" name="Flèche droite 2"/>
          <p:cNvSpPr/>
          <p:nvPr/>
        </p:nvSpPr>
        <p:spPr>
          <a:xfrm>
            <a:off x="1956273" y="2860490"/>
            <a:ext cx="306225" cy="170262"/>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dirty="0">
              <a:solidFill>
                <a:schemeClr val="tx2"/>
              </a:solidFill>
            </a:endParaRPr>
          </a:p>
        </p:txBody>
      </p:sp>
    </p:spTree>
    <p:extLst>
      <p:ext uri="{BB962C8B-B14F-4D97-AF65-F5344CB8AC3E}">
        <p14:creationId xmlns:p14="http://schemas.microsoft.com/office/powerpoint/2010/main" val="1951453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fr-FR" sz="10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2012232" y="1236131"/>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Supports à dématérialiser</a:t>
            </a:r>
            <a:endParaRPr lang="fr-FR" sz="2800" dirty="0">
              <a:solidFill>
                <a:srgbClr val="C00000"/>
              </a:solidFill>
              <a:latin typeface="Corbel" panose="020B0503020204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1542583780"/>
              </p:ext>
            </p:extLst>
          </p:nvPr>
        </p:nvGraphicFramePr>
        <p:xfrm>
          <a:off x="2012232" y="1877515"/>
          <a:ext cx="7951411" cy="4786044"/>
        </p:xfrm>
        <a:graphic>
          <a:graphicData uri="http://schemas.openxmlformats.org/drawingml/2006/table">
            <a:tbl>
              <a:tblPr firstRow="1" firstCol="1" bandRow="1">
                <a:tableStyleId>{5C22544A-7EE6-4342-B048-85BDC9FD1C3A}</a:tableStyleId>
              </a:tblPr>
              <a:tblGrid>
                <a:gridCol w="2353330">
                  <a:extLst>
                    <a:ext uri="{9D8B030D-6E8A-4147-A177-3AD203B41FA5}">
                      <a16:colId xmlns:a16="http://schemas.microsoft.com/office/drawing/2014/main" val="2316619969"/>
                    </a:ext>
                  </a:extLst>
                </a:gridCol>
                <a:gridCol w="5598081">
                  <a:extLst>
                    <a:ext uri="{9D8B030D-6E8A-4147-A177-3AD203B41FA5}">
                      <a16:colId xmlns:a16="http://schemas.microsoft.com/office/drawing/2014/main" val="1882212868"/>
                    </a:ext>
                  </a:extLst>
                </a:gridCol>
              </a:tblGrid>
              <a:tr h="379457">
                <a:tc>
                  <a:txBody>
                    <a:bodyPr/>
                    <a:lstStyle/>
                    <a:p>
                      <a:pPr indent="-1270" algn="ctr">
                        <a:lnSpc>
                          <a:spcPct val="120000"/>
                        </a:lnSpc>
                        <a:spcAft>
                          <a:spcPts val="0"/>
                        </a:spcAft>
                      </a:pPr>
                      <a:r>
                        <a:rPr lang="fr-FR" sz="1400" dirty="0">
                          <a:effectLst/>
                        </a:rPr>
                        <a:t>Modules</a:t>
                      </a:r>
                      <a:endParaRPr lang="fr-MA" sz="1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solidFill>
                      <a:schemeClr val="tx2"/>
                    </a:solidFill>
                  </a:tcPr>
                </a:tc>
                <a:tc>
                  <a:txBody>
                    <a:bodyPr/>
                    <a:lstStyle/>
                    <a:p>
                      <a:pPr indent="-1270" algn="ctr">
                        <a:lnSpc>
                          <a:spcPct val="120000"/>
                        </a:lnSpc>
                        <a:spcAft>
                          <a:spcPts val="0"/>
                        </a:spcAft>
                      </a:pPr>
                      <a:r>
                        <a:rPr lang="fr-FR" sz="1400" dirty="0">
                          <a:effectLst/>
                        </a:rPr>
                        <a:t>Intitulé</a:t>
                      </a:r>
                      <a:endParaRPr lang="fr-MA" sz="1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solidFill>
                      <a:schemeClr val="tx2"/>
                    </a:solidFill>
                  </a:tcPr>
                </a:tc>
                <a:extLst>
                  <a:ext uri="{0D108BD9-81ED-4DB2-BD59-A6C34878D82A}">
                    <a16:rowId xmlns:a16="http://schemas.microsoft.com/office/drawing/2014/main" val="3712025081"/>
                  </a:ext>
                </a:extLst>
              </a:tr>
              <a:tr h="405837">
                <a:tc>
                  <a:txBody>
                    <a:bodyPr/>
                    <a:lstStyle/>
                    <a:p>
                      <a:pPr indent="-1270" algn="ctr">
                        <a:lnSpc>
                          <a:spcPct val="120000"/>
                        </a:lnSpc>
                        <a:spcAft>
                          <a:spcPts val="0"/>
                        </a:spcAft>
                      </a:pPr>
                      <a:r>
                        <a:rPr lang="fr-FR" sz="1100" dirty="0">
                          <a:effectLst/>
                        </a:rPr>
                        <a:t>Module 1</a:t>
                      </a:r>
                      <a:endParaRPr lang="fr-MA"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solidFill>
                      <a:schemeClr val="tx2"/>
                    </a:solidFill>
                  </a:tcPr>
                </a:tc>
                <a:tc>
                  <a:txBody>
                    <a:bodyPr/>
                    <a:lstStyle/>
                    <a:p>
                      <a:pPr indent="-1270" algn="ctr">
                        <a:lnSpc>
                          <a:spcPct val="120000"/>
                        </a:lnSpc>
                        <a:spcAft>
                          <a:spcPts val="0"/>
                        </a:spcAft>
                        <a:tabLst>
                          <a:tab pos="6031230" algn="l"/>
                        </a:tabLst>
                      </a:pPr>
                      <a:r>
                        <a:rPr lang="fr-FR" sz="1050" dirty="0">
                          <a:effectLst/>
                        </a:rPr>
                        <a:t>Introduction sur le cadre référentiel et méthodologique de la formation des alphabétiseurs ;</a:t>
                      </a:r>
                      <a:endParaRPr lang="fr-MA"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tc>
                <a:extLst>
                  <a:ext uri="{0D108BD9-81ED-4DB2-BD59-A6C34878D82A}">
                    <a16:rowId xmlns:a16="http://schemas.microsoft.com/office/drawing/2014/main" val="2288832647"/>
                  </a:ext>
                </a:extLst>
              </a:tr>
              <a:tr h="254620">
                <a:tc>
                  <a:txBody>
                    <a:bodyPr/>
                    <a:lstStyle/>
                    <a:p>
                      <a:pPr indent="-1270" algn="ctr">
                        <a:lnSpc>
                          <a:spcPct val="120000"/>
                        </a:lnSpc>
                        <a:spcAft>
                          <a:spcPts val="0"/>
                        </a:spcAft>
                      </a:pPr>
                      <a:r>
                        <a:rPr lang="fr-FR" sz="1100" dirty="0">
                          <a:effectLst/>
                        </a:rPr>
                        <a:t>Module 2</a:t>
                      </a:r>
                      <a:endParaRPr lang="fr-MA"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solidFill>
                      <a:schemeClr val="tx2"/>
                    </a:solidFill>
                  </a:tcPr>
                </a:tc>
                <a:tc>
                  <a:txBody>
                    <a:bodyPr/>
                    <a:lstStyle/>
                    <a:p>
                      <a:pPr indent="-1270" algn="ctr">
                        <a:lnSpc>
                          <a:spcPct val="120000"/>
                        </a:lnSpc>
                        <a:spcAft>
                          <a:spcPts val="0"/>
                        </a:spcAft>
                        <a:tabLst>
                          <a:tab pos="6031230" algn="l"/>
                        </a:tabLst>
                      </a:pPr>
                      <a:r>
                        <a:rPr lang="fr-FR" sz="1050" dirty="0">
                          <a:effectLst/>
                        </a:rPr>
                        <a:t>L’andragogie et les programmes d’alphabétisation ;</a:t>
                      </a:r>
                      <a:endParaRPr lang="fr-MA"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tc>
                <a:extLst>
                  <a:ext uri="{0D108BD9-81ED-4DB2-BD59-A6C34878D82A}">
                    <a16:rowId xmlns:a16="http://schemas.microsoft.com/office/drawing/2014/main" val="1955966196"/>
                  </a:ext>
                </a:extLst>
              </a:tr>
              <a:tr h="269598">
                <a:tc>
                  <a:txBody>
                    <a:bodyPr/>
                    <a:lstStyle/>
                    <a:p>
                      <a:pPr indent="-1270" algn="ctr">
                        <a:lnSpc>
                          <a:spcPct val="120000"/>
                        </a:lnSpc>
                        <a:spcAft>
                          <a:spcPts val="0"/>
                        </a:spcAft>
                      </a:pPr>
                      <a:r>
                        <a:rPr lang="fr-FR" sz="1100" dirty="0">
                          <a:effectLst/>
                        </a:rPr>
                        <a:t>Module 3</a:t>
                      </a:r>
                      <a:endParaRPr lang="fr-MA"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solidFill>
                      <a:schemeClr val="tx2"/>
                    </a:solidFill>
                  </a:tcPr>
                </a:tc>
                <a:tc>
                  <a:txBody>
                    <a:bodyPr/>
                    <a:lstStyle/>
                    <a:p>
                      <a:pPr indent="-1270" algn="ctr">
                        <a:lnSpc>
                          <a:spcPct val="120000"/>
                        </a:lnSpc>
                        <a:spcAft>
                          <a:spcPts val="0"/>
                        </a:spcAft>
                        <a:tabLst>
                          <a:tab pos="6031230" algn="l"/>
                        </a:tabLst>
                      </a:pPr>
                      <a:r>
                        <a:rPr lang="fr-FR" sz="1050" dirty="0">
                          <a:effectLst/>
                        </a:rPr>
                        <a:t>Les approches d’alphabétisation et de l’éducation des adultes ;</a:t>
                      </a:r>
                      <a:endParaRPr lang="fr-MA"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tc>
                <a:extLst>
                  <a:ext uri="{0D108BD9-81ED-4DB2-BD59-A6C34878D82A}">
                    <a16:rowId xmlns:a16="http://schemas.microsoft.com/office/drawing/2014/main" val="1816633271"/>
                  </a:ext>
                </a:extLst>
              </a:tr>
              <a:tr h="284576">
                <a:tc>
                  <a:txBody>
                    <a:bodyPr/>
                    <a:lstStyle/>
                    <a:p>
                      <a:pPr indent="-1270" algn="ctr">
                        <a:lnSpc>
                          <a:spcPct val="120000"/>
                        </a:lnSpc>
                        <a:spcAft>
                          <a:spcPts val="0"/>
                        </a:spcAft>
                      </a:pPr>
                      <a:r>
                        <a:rPr lang="fr-FR" sz="1100" dirty="0">
                          <a:effectLst/>
                        </a:rPr>
                        <a:t>Module 4</a:t>
                      </a:r>
                      <a:endParaRPr lang="fr-MA"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solidFill>
                      <a:schemeClr val="tx2"/>
                    </a:solidFill>
                  </a:tcPr>
                </a:tc>
                <a:tc>
                  <a:txBody>
                    <a:bodyPr/>
                    <a:lstStyle/>
                    <a:p>
                      <a:pPr indent="-1270" algn="ctr">
                        <a:lnSpc>
                          <a:spcPct val="120000"/>
                        </a:lnSpc>
                        <a:spcAft>
                          <a:spcPts val="0"/>
                        </a:spcAft>
                        <a:tabLst>
                          <a:tab pos="6031230" algn="l"/>
                        </a:tabLst>
                      </a:pPr>
                      <a:r>
                        <a:rPr lang="fr-FR" sz="1050" dirty="0">
                          <a:effectLst/>
                        </a:rPr>
                        <a:t>Mobilisation et communication ;</a:t>
                      </a:r>
                      <a:endParaRPr lang="fr-MA"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tc>
                <a:extLst>
                  <a:ext uri="{0D108BD9-81ED-4DB2-BD59-A6C34878D82A}">
                    <a16:rowId xmlns:a16="http://schemas.microsoft.com/office/drawing/2014/main" val="768568381"/>
                  </a:ext>
                </a:extLst>
              </a:tr>
              <a:tr h="412850">
                <a:tc>
                  <a:txBody>
                    <a:bodyPr/>
                    <a:lstStyle/>
                    <a:p>
                      <a:pPr indent="-1270" algn="ctr">
                        <a:lnSpc>
                          <a:spcPct val="120000"/>
                        </a:lnSpc>
                        <a:spcAft>
                          <a:spcPts val="0"/>
                        </a:spcAft>
                      </a:pPr>
                      <a:r>
                        <a:rPr lang="fr-FR" sz="1100" dirty="0">
                          <a:effectLst/>
                        </a:rPr>
                        <a:t>Module 5</a:t>
                      </a:r>
                      <a:endParaRPr lang="fr-MA"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solidFill>
                      <a:schemeClr val="tx2"/>
                    </a:solidFill>
                  </a:tcPr>
                </a:tc>
                <a:tc>
                  <a:txBody>
                    <a:bodyPr/>
                    <a:lstStyle/>
                    <a:p>
                      <a:pPr indent="-1270" algn="ctr">
                        <a:lnSpc>
                          <a:spcPct val="120000"/>
                        </a:lnSpc>
                        <a:spcAft>
                          <a:spcPts val="0"/>
                        </a:spcAft>
                        <a:tabLst>
                          <a:tab pos="6031230" algn="l"/>
                        </a:tabLst>
                      </a:pPr>
                      <a:r>
                        <a:rPr lang="fr-FR" sz="1050" dirty="0">
                          <a:effectLst/>
                        </a:rPr>
                        <a:t>Développement des compétences des bénéficiaires des programmes d’alphabétisation ;</a:t>
                      </a:r>
                      <a:endParaRPr lang="fr-MA"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tc>
                <a:extLst>
                  <a:ext uri="{0D108BD9-81ED-4DB2-BD59-A6C34878D82A}">
                    <a16:rowId xmlns:a16="http://schemas.microsoft.com/office/drawing/2014/main" val="2771637736"/>
                  </a:ext>
                </a:extLst>
              </a:tr>
              <a:tr h="246166">
                <a:tc>
                  <a:txBody>
                    <a:bodyPr/>
                    <a:lstStyle/>
                    <a:p>
                      <a:pPr indent="-1270" algn="ctr">
                        <a:lnSpc>
                          <a:spcPct val="120000"/>
                        </a:lnSpc>
                        <a:spcAft>
                          <a:spcPts val="0"/>
                        </a:spcAft>
                      </a:pPr>
                      <a:r>
                        <a:rPr lang="fr-FR" sz="1100" dirty="0">
                          <a:effectLst/>
                        </a:rPr>
                        <a:t>Module 6</a:t>
                      </a:r>
                      <a:endParaRPr lang="fr-MA"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solidFill>
                      <a:schemeClr val="tx2"/>
                    </a:solidFill>
                  </a:tcPr>
                </a:tc>
                <a:tc>
                  <a:txBody>
                    <a:bodyPr/>
                    <a:lstStyle/>
                    <a:p>
                      <a:pPr indent="-1270" algn="ctr">
                        <a:lnSpc>
                          <a:spcPct val="120000"/>
                        </a:lnSpc>
                        <a:spcAft>
                          <a:spcPts val="0"/>
                        </a:spcAft>
                        <a:tabLst>
                          <a:tab pos="6031230" algn="l"/>
                        </a:tabLst>
                      </a:pPr>
                      <a:r>
                        <a:rPr lang="fr-FR" sz="1050" dirty="0">
                          <a:effectLst/>
                        </a:rPr>
                        <a:t>Planification et gestion des apprentissages ;</a:t>
                      </a:r>
                      <a:endParaRPr lang="fr-MA"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tc>
                <a:extLst>
                  <a:ext uri="{0D108BD9-81ED-4DB2-BD59-A6C34878D82A}">
                    <a16:rowId xmlns:a16="http://schemas.microsoft.com/office/drawing/2014/main" val="418807488"/>
                  </a:ext>
                </a:extLst>
              </a:tr>
              <a:tr h="254620">
                <a:tc>
                  <a:txBody>
                    <a:bodyPr/>
                    <a:lstStyle/>
                    <a:p>
                      <a:pPr indent="-1270" algn="ctr">
                        <a:lnSpc>
                          <a:spcPct val="120000"/>
                        </a:lnSpc>
                        <a:spcAft>
                          <a:spcPts val="0"/>
                        </a:spcAft>
                      </a:pPr>
                      <a:r>
                        <a:rPr lang="fr-FR" sz="1100" dirty="0">
                          <a:effectLst/>
                        </a:rPr>
                        <a:t>Module 7</a:t>
                      </a:r>
                      <a:endParaRPr lang="fr-MA"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solidFill>
                      <a:schemeClr val="tx2"/>
                    </a:solidFill>
                  </a:tcPr>
                </a:tc>
                <a:tc>
                  <a:txBody>
                    <a:bodyPr/>
                    <a:lstStyle/>
                    <a:p>
                      <a:pPr indent="-1270" algn="ctr">
                        <a:lnSpc>
                          <a:spcPct val="120000"/>
                        </a:lnSpc>
                        <a:spcAft>
                          <a:spcPts val="0"/>
                        </a:spcAft>
                      </a:pPr>
                      <a:r>
                        <a:rPr lang="fr-FR" sz="1050" dirty="0">
                          <a:effectLst/>
                        </a:rPr>
                        <a:t>Techniques d’animation et de communication ;</a:t>
                      </a:r>
                      <a:endParaRPr lang="fr-MA"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tc>
                <a:extLst>
                  <a:ext uri="{0D108BD9-81ED-4DB2-BD59-A6C34878D82A}">
                    <a16:rowId xmlns:a16="http://schemas.microsoft.com/office/drawing/2014/main" val="261288180"/>
                  </a:ext>
                </a:extLst>
              </a:tr>
              <a:tr h="299554">
                <a:tc>
                  <a:txBody>
                    <a:bodyPr/>
                    <a:lstStyle/>
                    <a:p>
                      <a:pPr indent="-1270" algn="ctr">
                        <a:lnSpc>
                          <a:spcPct val="120000"/>
                        </a:lnSpc>
                        <a:spcAft>
                          <a:spcPts val="0"/>
                        </a:spcAft>
                      </a:pPr>
                      <a:r>
                        <a:rPr lang="fr-FR" sz="1100" dirty="0">
                          <a:effectLst/>
                        </a:rPr>
                        <a:t>Module 8</a:t>
                      </a:r>
                      <a:endParaRPr lang="fr-MA"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solidFill>
                      <a:schemeClr val="tx2"/>
                    </a:solidFill>
                  </a:tcPr>
                </a:tc>
                <a:tc>
                  <a:txBody>
                    <a:bodyPr/>
                    <a:lstStyle/>
                    <a:p>
                      <a:pPr indent="-1270" algn="ctr">
                        <a:lnSpc>
                          <a:spcPct val="120000"/>
                        </a:lnSpc>
                        <a:spcAft>
                          <a:spcPts val="0"/>
                        </a:spcAft>
                        <a:tabLst>
                          <a:tab pos="6031230" algn="l"/>
                        </a:tabLst>
                      </a:pPr>
                      <a:r>
                        <a:rPr lang="fr-FR" sz="1050" dirty="0">
                          <a:effectLst/>
                        </a:rPr>
                        <a:t>La didactique d’apprentissage de la lecture, l’écriture et calcul ;</a:t>
                      </a:r>
                      <a:endParaRPr lang="fr-MA"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tc>
                <a:extLst>
                  <a:ext uri="{0D108BD9-81ED-4DB2-BD59-A6C34878D82A}">
                    <a16:rowId xmlns:a16="http://schemas.microsoft.com/office/drawing/2014/main" val="3811849573"/>
                  </a:ext>
                </a:extLst>
              </a:tr>
              <a:tr h="314531">
                <a:tc>
                  <a:txBody>
                    <a:bodyPr/>
                    <a:lstStyle/>
                    <a:p>
                      <a:pPr indent="-1270" algn="ctr">
                        <a:lnSpc>
                          <a:spcPct val="120000"/>
                        </a:lnSpc>
                        <a:spcAft>
                          <a:spcPts val="0"/>
                        </a:spcAft>
                      </a:pPr>
                      <a:r>
                        <a:rPr lang="fr-FR" sz="1100" dirty="0">
                          <a:effectLst/>
                        </a:rPr>
                        <a:t>Module 9</a:t>
                      </a:r>
                      <a:endParaRPr lang="fr-MA"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solidFill>
                      <a:schemeClr val="tx2"/>
                    </a:solidFill>
                  </a:tcPr>
                </a:tc>
                <a:tc>
                  <a:txBody>
                    <a:bodyPr/>
                    <a:lstStyle/>
                    <a:p>
                      <a:pPr indent="-1270" algn="ctr">
                        <a:lnSpc>
                          <a:spcPct val="120000"/>
                        </a:lnSpc>
                        <a:spcAft>
                          <a:spcPts val="0"/>
                        </a:spcAft>
                        <a:tabLst>
                          <a:tab pos="6031230" algn="l"/>
                        </a:tabLst>
                      </a:pPr>
                      <a:r>
                        <a:rPr lang="fr-FR" sz="1050" dirty="0">
                          <a:effectLst/>
                        </a:rPr>
                        <a:t>Evaluation des acquis et soutien des apprentis ;</a:t>
                      </a:r>
                      <a:endParaRPr lang="fr-MA"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tc>
                <a:extLst>
                  <a:ext uri="{0D108BD9-81ED-4DB2-BD59-A6C34878D82A}">
                    <a16:rowId xmlns:a16="http://schemas.microsoft.com/office/drawing/2014/main" val="1981998756"/>
                  </a:ext>
                </a:extLst>
              </a:tr>
              <a:tr h="269598">
                <a:tc>
                  <a:txBody>
                    <a:bodyPr/>
                    <a:lstStyle/>
                    <a:p>
                      <a:pPr indent="-1270" algn="ctr">
                        <a:lnSpc>
                          <a:spcPct val="120000"/>
                        </a:lnSpc>
                        <a:spcAft>
                          <a:spcPts val="0"/>
                        </a:spcAft>
                      </a:pPr>
                      <a:r>
                        <a:rPr lang="fr-FR" sz="1100" dirty="0">
                          <a:effectLst/>
                        </a:rPr>
                        <a:t>Module 10</a:t>
                      </a:r>
                      <a:endParaRPr lang="fr-MA"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solidFill>
                      <a:schemeClr val="tx2"/>
                    </a:solidFill>
                  </a:tcPr>
                </a:tc>
                <a:tc>
                  <a:txBody>
                    <a:bodyPr/>
                    <a:lstStyle/>
                    <a:p>
                      <a:pPr indent="-1270" algn="ctr">
                        <a:lnSpc>
                          <a:spcPct val="120000"/>
                        </a:lnSpc>
                        <a:spcAft>
                          <a:spcPts val="0"/>
                        </a:spcAft>
                        <a:tabLst>
                          <a:tab pos="6031230" algn="l"/>
                        </a:tabLst>
                      </a:pPr>
                      <a:r>
                        <a:rPr lang="fr-FR" sz="1050" dirty="0">
                          <a:effectLst/>
                        </a:rPr>
                        <a:t>Les approches adoptées en post-alphabétisation ;</a:t>
                      </a:r>
                      <a:endParaRPr lang="fr-MA"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tc>
                <a:extLst>
                  <a:ext uri="{0D108BD9-81ED-4DB2-BD59-A6C34878D82A}">
                    <a16:rowId xmlns:a16="http://schemas.microsoft.com/office/drawing/2014/main" val="2580394217"/>
                  </a:ext>
                </a:extLst>
              </a:tr>
              <a:tr h="456542">
                <a:tc>
                  <a:txBody>
                    <a:bodyPr/>
                    <a:lstStyle/>
                    <a:p>
                      <a:pPr indent="-1270" algn="ctr">
                        <a:lnSpc>
                          <a:spcPct val="120000"/>
                        </a:lnSpc>
                        <a:spcAft>
                          <a:spcPts val="0"/>
                        </a:spcAft>
                      </a:pPr>
                      <a:r>
                        <a:rPr lang="fr-FR" sz="1100" dirty="0">
                          <a:effectLst/>
                        </a:rPr>
                        <a:t>Module 11</a:t>
                      </a:r>
                      <a:endParaRPr lang="fr-MA"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solidFill>
                      <a:schemeClr val="tx2"/>
                    </a:solidFill>
                  </a:tcPr>
                </a:tc>
                <a:tc>
                  <a:txBody>
                    <a:bodyPr/>
                    <a:lstStyle/>
                    <a:p>
                      <a:pPr indent="-1270" algn="ctr">
                        <a:lnSpc>
                          <a:spcPct val="120000"/>
                        </a:lnSpc>
                        <a:spcAft>
                          <a:spcPts val="0"/>
                        </a:spcAft>
                        <a:tabLst>
                          <a:tab pos="6031230" algn="l"/>
                        </a:tabLst>
                      </a:pPr>
                      <a:r>
                        <a:rPr lang="fr-FR" sz="1050" dirty="0">
                          <a:effectLst/>
                        </a:rPr>
                        <a:t>Formation des gestionnaires de programmes d’alphabétisation : suivi et gestion des programmes d’alphabétisation</a:t>
                      </a:r>
                      <a:endParaRPr lang="fr-MA"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tc>
                <a:extLst>
                  <a:ext uri="{0D108BD9-81ED-4DB2-BD59-A6C34878D82A}">
                    <a16:rowId xmlns:a16="http://schemas.microsoft.com/office/drawing/2014/main" val="2714393863"/>
                  </a:ext>
                </a:extLst>
              </a:tr>
              <a:tr h="286980">
                <a:tc>
                  <a:txBody>
                    <a:bodyPr/>
                    <a:lstStyle/>
                    <a:p>
                      <a:pPr indent="-1270" algn="ctr">
                        <a:lnSpc>
                          <a:spcPct val="120000"/>
                        </a:lnSpc>
                        <a:spcAft>
                          <a:spcPts val="0"/>
                        </a:spcAft>
                      </a:pPr>
                      <a:r>
                        <a:rPr lang="fr-FR" sz="1100" dirty="0">
                          <a:effectLst/>
                        </a:rPr>
                        <a:t>Module Complémentaire 1</a:t>
                      </a:r>
                      <a:endParaRPr lang="fr-MA"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solidFill>
                      <a:schemeClr val="tx2"/>
                    </a:solidFill>
                  </a:tcPr>
                </a:tc>
                <a:tc rowSpan="3">
                  <a:txBody>
                    <a:bodyPr/>
                    <a:lstStyle/>
                    <a:p>
                      <a:pPr indent="-1270" algn="ctr">
                        <a:lnSpc>
                          <a:spcPct val="120000"/>
                        </a:lnSpc>
                        <a:spcAft>
                          <a:spcPts val="0"/>
                        </a:spcAft>
                        <a:tabLst>
                          <a:tab pos="6031230" algn="l"/>
                        </a:tabLst>
                      </a:pPr>
                      <a:r>
                        <a:rPr lang="fr-FR" sz="1050" dirty="0">
                          <a:effectLst/>
                        </a:rPr>
                        <a:t>Le contenu et le volume horaire par </a:t>
                      </a:r>
                      <a:r>
                        <a:rPr lang="fr-FR" sz="1050" kern="1200" dirty="0">
                          <a:solidFill>
                            <a:schemeClr val="dk1"/>
                          </a:solidFill>
                          <a:effectLst/>
                          <a:latin typeface="+mn-lt"/>
                          <a:ea typeface="+mn-ea"/>
                          <a:cs typeface="+mn-cs"/>
                        </a:rPr>
                        <a:t>module sera défini lors </a:t>
                      </a:r>
                      <a:r>
                        <a:rPr lang="fr-FR" sz="1050" dirty="0">
                          <a:effectLst/>
                        </a:rPr>
                        <a:t>de l’élaboration des modules complémentaires.</a:t>
                      </a:r>
                      <a:endParaRPr lang="fr-MA"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tc>
                <a:extLst>
                  <a:ext uri="{0D108BD9-81ED-4DB2-BD59-A6C34878D82A}">
                    <a16:rowId xmlns:a16="http://schemas.microsoft.com/office/drawing/2014/main" val="1372303697"/>
                  </a:ext>
                </a:extLst>
              </a:tr>
              <a:tr h="314532">
                <a:tc>
                  <a:txBody>
                    <a:bodyPr/>
                    <a:lstStyle/>
                    <a:p>
                      <a:pPr indent="-1270" algn="ctr">
                        <a:lnSpc>
                          <a:spcPct val="120000"/>
                        </a:lnSpc>
                        <a:spcAft>
                          <a:spcPts val="0"/>
                        </a:spcAft>
                      </a:pPr>
                      <a:r>
                        <a:rPr lang="fr-FR" sz="1100" dirty="0">
                          <a:effectLst/>
                        </a:rPr>
                        <a:t>Module Complémentaire 2</a:t>
                      </a:r>
                      <a:endParaRPr lang="fr-MA"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solidFill>
                      <a:schemeClr val="tx2"/>
                    </a:solidFill>
                  </a:tcPr>
                </a:tc>
                <a:tc vMerge="1">
                  <a:txBody>
                    <a:bodyPr/>
                    <a:lstStyle/>
                    <a:p>
                      <a:endParaRPr lang="fr-MA"/>
                    </a:p>
                  </a:txBody>
                  <a:tcPr/>
                </a:tc>
                <a:extLst>
                  <a:ext uri="{0D108BD9-81ED-4DB2-BD59-A6C34878D82A}">
                    <a16:rowId xmlns:a16="http://schemas.microsoft.com/office/drawing/2014/main" val="1039626132"/>
                  </a:ext>
                </a:extLst>
              </a:tr>
              <a:tr h="336583">
                <a:tc>
                  <a:txBody>
                    <a:bodyPr/>
                    <a:lstStyle/>
                    <a:p>
                      <a:pPr indent="-1270" algn="ctr">
                        <a:lnSpc>
                          <a:spcPct val="120000"/>
                        </a:lnSpc>
                        <a:spcAft>
                          <a:spcPts val="0"/>
                        </a:spcAft>
                      </a:pPr>
                      <a:r>
                        <a:rPr lang="fr-FR" sz="1100" dirty="0">
                          <a:effectLst/>
                        </a:rPr>
                        <a:t>Module Complémentaire 3</a:t>
                      </a:r>
                      <a:endParaRPr lang="fr-MA" sz="11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53838" marR="53838" marT="0" marB="0" anchor="ctr">
                    <a:solidFill>
                      <a:schemeClr val="tx2"/>
                    </a:solidFill>
                  </a:tcPr>
                </a:tc>
                <a:tc vMerge="1">
                  <a:txBody>
                    <a:bodyPr/>
                    <a:lstStyle/>
                    <a:p>
                      <a:endParaRPr lang="fr-MA"/>
                    </a:p>
                  </a:txBody>
                  <a:tcPr/>
                </a:tc>
                <a:extLst>
                  <a:ext uri="{0D108BD9-81ED-4DB2-BD59-A6C34878D82A}">
                    <a16:rowId xmlns:a16="http://schemas.microsoft.com/office/drawing/2014/main" val="2415006859"/>
                  </a:ext>
                </a:extLst>
              </a:tr>
            </a:tbl>
          </a:graphicData>
        </a:graphic>
      </p:graphicFrame>
    </p:spTree>
    <p:extLst>
      <p:ext uri="{BB962C8B-B14F-4D97-AF65-F5344CB8AC3E}">
        <p14:creationId xmlns:p14="http://schemas.microsoft.com/office/powerpoint/2010/main" val="1713303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9" y="-3142"/>
            <a:ext cx="12191521" cy="1101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4250" tIns="52126" rIns="104250" bIns="52126" numCol="1" spcCol="0" rtlCol="0" fromWordArt="0" anchor="ctr" anchorCtr="0" forceAA="0" compatLnSpc="1">
            <a:prstTxWarp prst="textNoShape">
              <a:avLst/>
            </a:prstTxWarp>
            <a:noAutofit/>
          </a:bodyPr>
          <a:lstStyle/>
          <a:p>
            <a:pPr lvl="0" algn="ctr">
              <a:lnSpc>
                <a:spcPct val="90000"/>
              </a:lnSpc>
              <a:spcBef>
                <a:spcPct val="0"/>
              </a:spcBef>
              <a:defRPr/>
            </a:pPr>
            <a:r>
              <a:rPr kumimoji="0" lang="fr-FR" sz="3200" b="1" i="0" u="none" strike="noStrike" kern="1200" cap="none" spc="0" normalizeH="0" baseline="0" noProof="0" dirty="0">
                <a:ln>
                  <a:noFill/>
                </a:ln>
                <a:solidFill>
                  <a:prstClr val="white"/>
                </a:solidFill>
                <a:effectLst/>
                <a:uLnTx/>
                <a:uFillTx/>
                <a:latin typeface="Corbel" panose="020B0503020204020204" pitchFamily="34" charset="0"/>
                <a:cs typeface="Sakkal Majalla" panose="02000000000000000000" pitchFamily="2" charset="-78"/>
              </a:rPr>
              <a:t>1- Volet technique</a:t>
            </a:r>
          </a:p>
        </p:txBody>
      </p:sp>
      <p:sp>
        <p:nvSpPr>
          <p:cNvPr id="2" name="Slide Number Placeholder 1"/>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fr-FR" sz="100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fr-FR" sz="1000" b="0" i="0" u="none" strike="noStrike" kern="1200" cap="none" spc="0" normalizeH="0" baseline="0" noProof="0" dirty="0">
              <a:ln>
                <a:noFill/>
              </a:ln>
              <a:solidFill>
                <a:prstClr val="black">
                  <a:lumMod val="95000"/>
                  <a:lumOff val="5000"/>
                </a:prstClr>
              </a:solidFill>
              <a:effectLst/>
              <a:uLnTx/>
              <a:uFillTx/>
              <a:latin typeface="Tw Cen MT Condensed" panose="020B0606020104020203"/>
              <a:ea typeface="+mn-ea"/>
              <a:cs typeface="+mn-cs"/>
            </a:endParaRPr>
          </a:p>
        </p:txBody>
      </p:sp>
      <p:sp>
        <p:nvSpPr>
          <p:cNvPr id="5" name="Chevron 4"/>
          <p:cNvSpPr/>
          <p:nvPr/>
        </p:nvSpPr>
        <p:spPr>
          <a:xfrm>
            <a:off x="1991807" y="1261728"/>
            <a:ext cx="8208912" cy="504056"/>
          </a:xfrm>
          <a:prstGeom prst="chevron">
            <a:avLst/>
          </a:prstGeom>
          <a:no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a:solidFill>
                  <a:srgbClr val="C00000"/>
                </a:solidFill>
                <a:latin typeface="Corbel" panose="020B0503020204020204" pitchFamily="34" charset="0"/>
              </a:rPr>
              <a:t>Organisation et durée</a:t>
            </a:r>
            <a:endParaRPr lang="fr-FR" sz="2800" dirty="0">
              <a:solidFill>
                <a:srgbClr val="C00000"/>
              </a:solidFill>
              <a:latin typeface="Corbel" panose="020B0503020204020204" pitchFamily="34" charset="0"/>
            </a:endParaRPr>
          </a:p>
        </p:txBody>
      </p:sp>
      <p:sp>
        <p:nvSpPr>
          <p:cNvPr id="6" name="Rectangle 5"/>
          <p:cNvSpPr/>
          <p:nvPr/>
        </p:nvSpPr>
        <p:spPr>
          <a:xfrm>
            <a:off x="1311564" y="1928709"/>
            <a:ext cx="9568872" cy="4697722"/>
          </a:xfrm>
          <a:prstGeom prst="rect">
            <a:avLst/>
          </a:prstGeom>
          <a:noFill/>
          <a:ln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32" dirty="0">
              <a:solidFill>
                <a:srgbClr val="C00000"/>
              </a:solidFill>
            </a:endParaRPr>
          </a:p>
        </p:txBody>
      </p:sp>
      <p:sp>
        <p:nvSpPr>
          <p:cNvPr id="9" name="Content Placeholder 2"/>
          <p:cNvSpPr txBox="1">
            <a:spLocks/>
          </p:cNvSpPr>
          <p:nvPr/>
        </p:nvSpPr>
        <p:spPr>
          <a:xfrm>
            <a:off x="1722739" y="2146217"/>
            <a:ext cx="8975197" cy="426270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marL="0">
              <a:defRPr sz="9900" b="1" i="0">
                <a:solidFill>
                  <a:srgbClr val="184578"/>
                </a:solidFill>
                <a:latin typeface="Trebuchet MS"/>
                <a:ea typeface="+mn-ea"/>
                <a:cs typeface="Trebuchet MS"/>
              </a:defRPr>
            </a:lvl1pPr>
            <a:lvl2pPr marL="574838">
              <a:defRPr>
                <a:solidFill>
                  <a:schemeClr val="dk1"/>
                </a:solidFill>
                <a:latin typeface="+mn-lt"/>
                <a:ea typeface="+mn-ea"/>
                <a:cs typeface="+mn-cs"/>
              </a:defRPr>
            </a:lvl2pPr>
            <a:lvl3pPr marL="1149675">
              <a:defRPr>
                <a:solidFill>
                  <a:schemeClr val="dk1"/>
                </a:solidFill>
                <a:latin typeface="+mn-lt"/>
                <a:ea typeface="+mn-ea"/>
                <a:cs typeface="+mn-cs"/>
              </a:defRPr>
            </a:lvl3pPr>
            <a:lvl4pPr marL="1724513">
              <a:defRPr>
                <a:solidFill>
                  <a:schemeClr val="dk1"/>
                </a:solidFill>
                <a:latin typeface="+mn-lt"/>
                <a:ea typeface="+mn-ea"/>
                <a:cs typeface="+mn-cs"/>
              </a:defRPr>
            </a:lvl4pPr>
            <a:lvl5pPr marL="2299350">
              <a:defRPr>
                <a:solidFill>
                  <a:schemeClr val="dk1"/>
                </a:solidFill>
                <a:latin typeface="+mn-lt"/>
                <a:ea typeface="+mn-ea"/>
                <a:cs typeface="+mn-cs"/>
              </a:defRPr>
            </a:lvl5pPr>
            <a:lvl6pPr marL="2874188">
              <a:defRPr>
                <a:solidFill>
                  <a:schemeClr val="dk1"/>
                </a:solidFill>
                <a:latin typeface="+mn-lt"/>
                <a:ea typeface="+mn-ea"/>
                <a:cs typeface="+mn-cs"/>
              </a:defRPr>
            </a:lvl6pPr>
            <a:lvl7pPr marL="3449025">
              <a:defRPr>
                <a:solidFill>
                  <a:schemeClr val="dk1"/>
                </a:solidFill>
                <a:latin typeface="+mn-lt"/>
                <a:ea typeface="+mn-ea"/>
                <a:cs typeface="+mn-cs"/>
              </a:defRPr>
            </a:lvl7pPr>
            <a:lvl8pPr marL="4023863">
              <a:defRPr>
                <a:solidFill>
                  <a:schemeClr val="dk1"/>
                </a:solidFill>
                <a:latin typeface="+mn-lt"/>
                <a:ea typeface="+mn-ea"/>
                <a:cs typeface="+mn-cs"/>
              </a:defRPr>
            </a:lvl8pPr>
            <a:lvl9pPr marL="4598700">
              <a:defRPr>
                <a:solidFill>
                  <a:schemeClr val="dk1"/>
                </a:solidFill>
                <a:latin typeface="+mn-lt"/>
                <a:ea typeface="+mn-ea"/>
                <a:cs typeface="+mn-cs"/>
              </a:defRPr>
            </a:lvl9pPr>
          </a:lstStyle>
          <a:p>
            <a:pPr marL="342900" indent="-342900" algn="just">
              <a:spcBef>
                <a:spcPts val="600"/>
              </a:spcBef>
              <a:spcAft>
                <a:spcPts val="600"/>
              </a:spcAft>
              <a:buClr>
                <a:schemeClr val="tx2"/>
              </a:buClr>
              <a:buFont typeface="+mj-lt"/>
              <a:buAutoNum type="arabicParenR"/>
            </a:pPr>
            <a:r>
              <a:rPr lang="fr-MA" sz="1800" u="sng" kern="0" dirty="0">
                <a:solidFill>
                  <a:schemeClr val="tx2"/>
                </a:solidFill>
              </a:rPr>
              <a:t>Période de base</a:t>
            </a:r>
            <a:r>
              <a:rPr lang="fr-MA" sz="1800" kern="0" dirty="0">
                <a:solidFill>
                  <a:schemeClr val="tx2"/>
                </a:solidFill>
              </a:rPr>
              <a:t> </a:t>
            </a:r>
            <a:r>
              <a:rPr lang="fr-MA" sz="1800" b="0" kern="0" dirty="0">
                <a:solidFill>
                  <a:schemeClr val="tx1"/>
                </a:solidFill>
              </a:rPr>
              <a:t>pour </a:t>
            </a:r>
            <a:r>
              <a:rPr lang="fr-MA" sz="1800" kern="0" dirty="0">
                <a:solidFill>
                  <a:srgbClr val="C00000"/>
                </a:solidFill>
              </a:rPr>
              <a:t>les onze (11)</a:t>
            </a:r>
            <a:r>
              <a:rPr lang="fr-MA" sz="1800" b="0" kern="0" dirty="0">
                <a:solidFill>
                  <a:schemeClr val="tx1"/>
                </a:solidFill>
              </a:rPr>
              <a:t> modules de formation du programme d’alphabétisation existant</a:t>
            </a:r>
            <a:r>
              <a:rPr lang="fr-MA" sz="1800" b="0" kern="0" dirty="0">
                <a:solidFill>
                  <a:schemeClr val="tx2"/>
                </a:solidFill>
              </a:rPr>
              <a:t>.</a:t>
            </a:r>
          </a:p>
          <a:p>
            <a:pPr marL="342900" indent="-342900" algn="just">
              <a:spcBef>
                <a:spcPts val="600"/>
              </a:spcBef>
              <a:spcAft>
                <a:spcPts val="600"/>
              </a:spcAft>
              <a:buClr>
                <a:schemeClr val="tx2"/>
              </a:buClr>
              <a:buFont typeface="+mj-lt"/>
              <a:buAutoNum type="arabicParenR"/>
            </a:pPr>
            <a:r>
              <a:rPr lang="fr-MA" sz="1800" u="sng" kern="0" dirty="0">
                <a:solidFill>
                  <a:schemeClr val="tx2"/>
                </a:solidFill>
              </a:rPr>
              <a:t>Période optionnelle</a:t>
            </a:r>
            <a:r>
              <a:rPr lang="fr-MA" sz="1800" kern="0" dirty="0">
                <a:solidFill>
                  <a:schemeClr val="tx2"/>
                </a:solidFill>
              </a:rPr>
              <a:t> </a:t>
            </a:r>
            <a:r>
              <a:rPr lang="fr-MA" sz="1800" b="0" kern="0" dirty="0">
                <a:solidFill>
                  <a:schemeClr val="tx1"/>
                </a:solidFill>
              </a:rPr>
              <a:t>pour </a:t>
            </a:r>
            <a:r>
              <a:rPr lang="fr-MA" sz="1800" kern="0" dirty="0">
                <a:solidFill>
                  <a:srgbClr val="C00000"/>
                </a:solidFill>
              </a:rPr>
              <a:t>les trois (3) </a:t>
            </a:r>
            <a:r>
              <a:rPr lang="fr-MA" sz="1800" b="0" kern="0" dirty="0">
                <a:solidFill>
                  <a:schemeClr val="tx1"/>
                </a:solidFill>
              </a:rPr>
              <a:t>modules de formation liés à la </a:t>
            </a:r>
            <a:r>
              <a:rPr lang="fr-MA" sz="1800" b="0" kern="0" dirty="0" err="1">
                <a:solidFill>
                  <a:schemeClr val="tx1"/>
                </a:solidFill>
              </a:rPr>
              <a:t>melkisation</a:t>
            </a:r>
            <a:r>
              <a:rPr lang="fr-MA" sz="1800" b="0" kern="0" dirty="0">
                <a:solidFill>
                  <a:schemeClr val="tx1"/>
                </a:solidFill>
              </a:rPr>
              <a:t> et qui sont en cours de développement dans le cadre d’une autre prestation dont l’achèvement est prévu d’ici 6 mois (avril 2021).</a:t>
            </a:r>
            <a:r>
              <a:rPr lang="fr-MA" sz="1800" b="0" kern="0" dirty="0">
                <a:solidFill>
                  <a:schemeClr val="tx2"/>
                </a:solidFill>
              </a:rPr>
              <a:t> </a:t>
            </a:r>
          </a:p>
          <a:p>
            <a:pPr algn="just">
              <a:spcBef>
                <a:spcPts val="1200"/>
              </a:spcBef>
              <a:spcAft>
                <a:spcPts val="1200"/>
              </a:spcAft>
              <a:buClr>
                <a:schemeClr val="accent5">
                  <a:lumMod val="75000"/>
                </a:schemeClr>
              </a:buClr>
            </a:pPr>
            <a:r>
              <a:rPr lang="fr-MA" sz="1800" kern="0" dirty="0">
                <a:solidFill>
                  <a:schemeClr val="tx1"/>
                </a:solidFill>
              </a:rPr>
              <a:t>Le délai maximum de réalisation des prestations est fixé à :</a:t>
            </a:r>
          </a:p>
          <a:p>
            <a:pPr algn="just">
              <a:spcBef>
                <a:spcPts val="1200"/>
              </a:spcBef>
              <a:spcAft>
                <a:spcPts val="1200"/>
              </a:spcAft>
              <a:buClr>
                <a:schemeClr val="accent5">
                  <a:lumMod val="75000"/>
                </a:schemeClr>
              </a:buClr>
            </a:pPr>
            <a:r>
              <a:rPr lang="fr-MA" sz="1800" b="0" u="sng" kern="0" dirty="0">
                <a:solidFill>
                  <a:schemeClr val="tx1"/>
                </a:solidFill>
              </a:rPr>
              <a:t>Période de base</a:t>
            </a:r>
            <a:r>
              <a:rPr lang="fr-MA" sz="1800" b="0" kern="0" dirty="0">
                <a:solidFill>
                  <a:schemeClr val="tx1"/>
                </a:solidFill>
              </a:rPr>
              <a:t>: 13 mois calendaires </a:t>
            </a:r>
          </a:p>
          <a:p>
            <a:pPr algn="just">
              <a:spcBef>
                <a:spcPts val="1200"/>
              </a:spcBef>
              <a:spcAft>
                <a:spcPts val="1200"/>
              </a:spcAft>
              <a:buClr>
                <a:schemeClr val="accent5">
                  <a:lumMod val="75000"/>
                </a:schemeClr>
              </a:buClr>
            </a:pPr>
            <a:r>
              <a:rPr lang="fr-MA" sz="1800" b="0" u="sng" kern="0" dirty="0">
                <a:solidFill>
                  <a:schemeClr val="tx1"/>
                </a:solidFill>
              </a:rPr>
              <a:t>Période optionnelle</a:t>
            </a:r>
            <a:r>
              <a:rPr lang="fr-MA" sz="1800" b="0" kern="0" dirty="0">
                <a:solidFill>
                  <a:schemeClr val="tx1"/>
                </a:solidFill>
              </a:rPr>
              <a:t>: 9 mois calendaires </a:t>
            </a:r>
          </a:p>
          <a:p>
            <a:pPr algn="just">
              <a:spcBef>
                <a:spcPts val="1200"/>
              </a:spcBef>
              <a:spcAft>
                <a:spcPts val="1200"/>
              </a:spcAft>
              <a:buClr>
                <a:schemeClr val="accent5">
                  <a:lumMod val="75000"/>
                </a:schemeClr>
              </a:buClr>
            </a:pPr>
            <a:r>
              <a:rPr lang="fr-MA" sz="1800" b="0" kern="0" dirty="0">
                <a:solidFill>
                  <a:schemeClr val="tx1"/>
                </a:solidFill>
              </a:rPr>
              <a:t>             à compter de la date de démarrage de l’exécution de chaque période,</a:t>
            </a:r>
            <a:r>
              <a:rPr lang="fr-MA" sz="1800" dirty="0">
                <a:solidFill>
                  <a:srgbClr val="C00000"/>
                </a:solidFill>
              </a:rPr>
              <a:t>            y compris les délais de validation et de reprise.</a:t>
            </a:r>
            <a:endParaRPr lang="fr-MA" sz="200" kern="0" dirty="0">
              <a:solidFill>
                <a:schemeClr val="tx1"/>
              </a:solidFill>
              <a:latin typeface="Corbel" panose="020B0503020204020204" pitchFamily="34" charset="0"/>
            </a:endParaRPr>
          </a:p>
          <a:p>
            <a:pPr marL="917738" lvl="1" indent="-342900" algn="just">
              <a:buClr>
                <a:schemeClr val="accent5">
                  <a:lumMod val="75000"/>
                </a:schemeClr>
              </a:buClr>
              <a:buFont typeface="Wingdings" panose="05000000000000000000" pitchFamily="2" charset="2"/>
              <a:buChar char="v"/>
            </a:pPr>
            <a:endParaRPr lang="fr-FR" sz="200" kern="0" dirty="0">
              <a:solidFill>
                <a:schemeClr val="tx1"/>
              </a:solidFill>
              <a:latin typeface="Corbel" panose="020B0503020204020204" pitchFamily="34" charset="0"/>
            </a:endParaRPr>
          </a:p>
        </p:txBody>
      </p:sp>
      <p:sp>
        <p:nvSpPr>
          <p:cNvPr id="11" name="Flèche droite 10"/>
          <p:cNvSpPr/>
          <p:nvPr/>
        </p:nvSpPr>
        <p:spPr>
          <a:xfrm>
            <a:off x="1991807" y="5696636"/>
            <a:ext cx="336848" cy="154784"/>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MA">
              <a:solidFill>
                <a:schemeClr val="tx2"/>
              </a:solidFill>
            </a:endParaRPr>
          </a:p>
        </p:txBody>
      </p:sp>
      <p:sp>
        <p:nvSpPr>
          <p:cNvPr id="10" name="ZoneTexte 9"/>
          <p:cNvSpPr txBox="1"/>
          <p:nvPr/>
        </p:nvSpPr>
        <p:spPr>
          <a:xfrm>
            <a:off x="6096000" y="4398166"/>
            <a:ext cx="4373261" cy="954107"/>
          </a:xfrm>
          <a:prstGeom prst="rect">
            <a:avLst/>
          </a:prstGeom>
          <a:noFill/>
          <a:ln w="19050">
            <a:solidFill>
              <a:srgbClr val="C00000"/>
            </a:solidFill>
            <a:prstDash val="dash"/>
          </a:ln>
        </p:spPr>
        <p:txBody>
          <a:bodyPr wrap="square" rtlCol="0">
            <a:spAutoFit/>
          </a:bodyPr>
          <a:lstStyle/>
          <a:p>
            <a:pPr marL="342900" indent="-342900">
              <a:buFont typeface="Wingdings" panose="05000000000000000000" pitchFamily="2" charset="2"/>
              <a:buChar char="ü"/>
            </a:pPr>
            <a:r>
              <a:rPr lang="fr-MA" sz="1400" b="1" dirty="0">
                <a:solidFill>
                  <a:srgbClr val="C00000"/>
                </a:solidFill>
              </a:rPr>
              <a:t>Chevauchement des deux périodes (base et optionnelle)</a:t>
            </a:r>
          </a:p>
          <a:p>
            <a:pPr marL="342900" indent="-342900">
              <a:buFont typeface="Wingdings" panose="05000000000000000000" pitchFamily="2" charset="2"/>
              <a:buChar char="ü"/>
            </a:pPr>
            <a:r>
              <a:rPr lang="fr-MA" sz="1400" b="1" dirty="0">
                <a:solidFill>
                  <a:srgbClr val="C00000"/>
                </a:solidFill>
              </a:rPr>
              <a:t>Considération de la date de fin du Compact II (juin 2022)</a:t>
            </a:r>
          </a:p>
        </p:txBody>
      </p:sp>
    </p:spTree>
    <p:extLst>
      <p:ext uri="{BB962C8B-B14F-4D97-AF65-F5344CB8AC3E}">
        <p14:creationId xmlns:p14="http://schemas.microsoft.com/office/powerpoint/2010/main" val="173409852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Custom Design - Showeet">
  <a:themeElements>
    <a:clrScheme name="Orange roug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S">
  <a:themeElements>
    <a:clrScheme name="11">
      <a:dk1>
        <a:sysClr val="windowText" lastClr="000000"/>
      </a:dk1>
      <a:lt1>
        <a:sysClr val="window" lastClr="FFFFFF"/>
      </a:lt1>
      <a:dk2>
        <a:srgbClr val="44546A"/>
      </a:dk2>
      <a:lt2>
        <a:srgbClr val="E7E6E6"/>
      </a:lt2>
      <a:accent1>
        <a:srgbClr val="2980B9"/>
      </a:accent1>
      <a:accent2>
        <a:srgbClr val="16A085"/>
      </a:accent2>
      <a:accent3>
        <a:srgbClr val="9BBB59"/>
      </a:accent3>
      <a:accent4>
        <a:srgbClr val="F39C12"/>
      </a:accent4>
      <a:accent5>
        <a:srgbClr val="C0392B"/>
      </a:accent5>
      <a:accent6>
        <a:srgbClr val="2C3F5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13108</TotalTime>
  <Words>2642</Words>
  <Application>Microsoft Office PowerPoint</Application>
  <PresentationFormat>Widescreen</PresentationFormat>
  <Paragraphs>367</Paragraphs>
  <Slides>29</Slides>
  <Notes>14</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29</vt:i4>
      </vt:variant>
    </vt:vector>
  </HeadingPairs>
  <TitlesOfParts>
    <vt:vector size="44" baseType="lpstr">
      <vt:lpstr>Arial</vt:lpstr>
      <vt:lpstr>Berlin Sans FB Demi</vt:lpstr>
      <vt:lpstr>Calibri</vt:lpstr>
      <vt:lpstr>Calibri Light</vt:lpstr>
      <vt:lpstr>Corbel</vt:lpstr>
      <vt:lpstr>Roboto</vt:lpstr>
      <vt:lpstr>Times New Roman</vt:lpstr>
      <vt:lpstr>Trebuchet MS</vt:lpstr>
      <vt:lpstr>Tw Cen MT</vt:lpstr>
      <vt:lpstr>Tw Cen MT Condensed</vt:lpstr>
      <vt:lpstr>Wingdings</vt:lpstr>
      <vt:lpstr>Wingdings 3</vt:lpstr>
      <vt:lpstr>1_Custom Design - Showeet</vt:lpstr>
      <vt:lpstr>TITLES</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Samira Mizbar</dc:creator>
  <cp:lastModifiedBy>PA</cp:lastModifiedBy>
  <cp:revision>333</cp:revision>
  <cp:lastPrinted>2019-01-22T17:51:58Z</cp:lastPrinted>
  <dcterms:created xsi:type="dcterms:W3CDTF">2018-11-07T12:00:03Z</dcterms:created>
  <dcterms:modified xsi:type="dcterms:W3CDTF">2020-09-28T04:18:52Z</dcterms:modified>
</cp:coreProperties>
</file>