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Lst>
  <p:notesMasterIdLst>
    <p:notesMasterId r:id="rId32"/>
  </p:notesMasterIdLst>
  <p:sldIdLst>
    <p:sldId id="303" r:id="rId3"/>
    <p:sldId id="359" r:id="rId4"/>
    <p:sldId id="377" r:id="rId5"/>
    <p:sldId id="512" r:id="rId6"/>
    <p:sldId id="523" r:id="rId7"/>
    <p:sldId id="526" r:id="rId8"/>
    <p:sldId id="529" r:id="rId9"/>
    <p:sldId id="570" r:id="rId10"/>
    <p:sldId id="595" r:id="rId11"/>
    <p:sldId id="573" r:id="rId12"/>
    <p:sldId id="606" r:id="rId13"/>
    <p:sldId id="579" r:id="rId14"/>
    <p:sldId id="604" r:id="rId15"/>
    <p:sldId id="602" r:id="rId16"/>
    <p:sldId id="373" r:id="rId17"/>
    <p:sldId id="415" r:id="rId18"/>
    <p:sldId id="413" r:id="rId19"/>
    <p:sldId id="375" r:id="rId20"/>
    <p:sldId id="388" r:id="rId21"/>
    <p:sldId id="408" r:id="rId22"/>
    <p:sldId id="407" r:id="rId23"/>
    <p:sldId id="389" r:id="rId24"/>
    <p:sldId id="390" r:id="rId25"/>
    <p:sldId id="398" r:id="rId26"/>
    <p:sldId id="374" r:id="rId27"/>
    <p:sldId id="376" r:id="rId28"/>
    <p:sldId id="402" r:id="rId29"/>
    <p:sldId id="403" r:id="rId30"/>
    <p:sldId id="372" r:id="rId31"/>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00"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23/01/2019</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D926DF-6993-480B-8C0A-47F16D863663}" type="slidenum">
              <a:rPr lang="fr-FR" smtClean="0"/>
              <a:t>3</a:t>
            </a:fld>
            <a:endParaRPr lang="fr-FR"/>
          </a:p>
        </p:txBody>
      </p:sp>
    </p:spTree>
    <p:extLst>
      <p:ext uri="{BB962C8B-B14F-4D97-AF65-F5344CB8AC3E}">
        <p14:creationId xmlns:p14="http://schemas.microsoft.com/office/powerpoint/2010/main" val="134296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1D926DF-6993-480B-8C0A-47F16D863663}" type="slidenum">
              <a:rPr lang="fr-FR" smtClean="0"/>
              <a:t>4</a:t>
            </a:fld>
            <a:endParaRPr lang="fr-FR"/>
          </a:p>
        </p:txBody>
      </p:sp>
    </p:spTree>
    <p:extLst>
      <p:ext uri="{BB962C8B-B14F-4D97-AF65-F5344CB8AC3E}">
        <p14:creationId xmlns:p14="http://schemas.microsoft.com/office/powerpoint/2010/main" val="66933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12</a:t>
            </a:fld>
            <a:endParaRPr lang="fr-MA"/>
          </a:p>
        </p:txBody>
      </p:sp>
    </p:spTree>
    <p:extLst>
      <p:ext uri="{BB962C8B-B14F-4D97-AF65-F5344CB8AC3E}">
        <p14:creationId xmlns:p14="http://schemas.microsoft.com/office/powerpoint/2010/main" val="12703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D926DF-6993-480B-8C0A-47F16D863663}" type="slidenum">
              <a:rPr lang="fr-FR" smtClean="0"/>
              <a:t>14</a:t>
            </a:fld>
            <a:endParaRPr lang="fr-FR"/>
          </a:p>
        </p:txBody>
      </p:sp>
    </p:spTree>
    <p:extLst>
      <p:ext uri="{BB962C8B-B14F-4D97-AF65-F5344CB8AC3E}">
        <p14:creationId xmlns:p14="http://schemas.microsoft.com/office/powerpoint/2010/main" val="24124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1/23/2019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bg>
      <p:bgPr>
        <a:solidFill>
          <a:srgbClr val="1E26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6.xml"/><Relationship Id="rId4" Type="http://schemas.openxmlformats.org/officeDocument/2006/relationships/hyperlink" Target="https://www.dropbox.com/request/Rb1GQyvwVkFBAcFIUfX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1259124" y="2047035"/>
            <a:ext cx="10725342" cy="2437142"/>
          </a:xfrm>
          <a:prstGeom prst="rect">
            <a:avLst/>
          </a:prstGeom>
        </p:spPr>
        <p:txBody>
          <a:bodyPr wrap="square">
            <a:spAutoFit/>
          </a:bodyPr>
          <a:lstStyle/>
          <a:p>
            <a:pPr algn="ctr"/>
            <a:r>
              <a:rPr lang="fr-FR" sz="2539" b="1" dirty="0">
                <a:solidFill>
                  <a:schemeClr val="accent1">
                    <a:lumMod val="50000"/>
                  </a:schemeClr>
                </a:solidFill>
                <a:latin typeface="Corbel" panose="020B0503020204020204" pitchFamily="34" charset="0"/>
              </a:rPr>
              <a:t>Réunion de pré-soumission de la consultation n° </a:t>
            </a:r>
          </a:p>
          <a:p>
            <a:pPr algn="ctr"/>
            <a:r>
              <a:rPr lang="fr-FR" sz="2539" b="1" dirty="0">
                <a:solidFill>
                  <a:schemeClr val="accent1">
                    <a:lumMod val="50000"/>
                  </a:schemeClr>
                </a:solidFill>
                <a:latin typeface="Corbel" panose="020B0503020204020204" pitchFamily="34" charset="0"/>
              </a:rPr>
              <a:t>DP/QCBS/MCA-M/EW-11/Compact-PP-04</a:t>
            </a:r>
          </a:p>
          <a:p>
            <a:pPr algn="ctr" rtl="1"/>
            <a:endParaRPr lang="fr-FR" sz="2902" b="1" kern="0" dirty="0">
              <a:solidFill>
                <a:srgbClr val="002060"/>
              </a:solidFill>
              <a:latin typeface="Sakkal Majalla" panose="02000000000000000000" pitchFamily="2" charset="-78"/>
              <a:cs typeface="Sakkal Majalla" panose="02000000000000000000" pitchFamily="2" charset="-78"/>
            </a:endParaRPr>
          </a:p>
          <a:p>
            <a:r>
              <a:rPr lang="fr-FR" sz="1814" b="1" dirty="0">
                <a:solidFill>
                  <a:schemeClr val="accent1">
                    <a:lumMod val="50000"/>
                  </a:schemeClr>
                </a:solidFill>
                <a:latin typeface="Corbel" panose="020B0503020204020204" pitchFamily="34" charset="0"/>
              </a:rPr>
              <a:t>Contrat QCBS  :      La sélection d’un Consultant chargé d’appuyer l’Agence MCA-</a:t>
            </a:r>
            <a:r>
              <a:rPr lang="fr-FR" sz="1814" b="1" dirty="0" err="1">
                <a:solidFill>
                  <a:schemeClr val="accent1">
                    <a:lumMod val="50000"/>
                  </a:schemeClr>
                </a:solidFill>
                <a:latin typeface="Corbel" panose="020B0503020204020204" pitchFamily="34" charset="0"/>
              </a:rPr>
              <a:t>Morocco</a:t>
            </a:r>
            <a:r>
              <a:rPr lang="fr-FR" sz="1814" b="1" dirty="0">
                <a:solidFill>
                  <a:schemeClr val="accent1">
                    <a:lumMod val="50000"/>
                  </a:schemeClr>
                </a:solidFill>
                <a:latin typeface="Corbel" panose="020B0503020204020204" pitchFamily="34" charset="0"/>
              </a:rPr>
              <a:t> </a:t>
            </a:r>
          </a:p>
          <a:p>
            <a:r>
              <a:rPr lang="fr-FR" sz="1814" b="1" dirty="0">
                <a:solidFill>
                  <a:schemeClr val="accent1">
                    <a:lumMod val="50000"/>
                  </a:schemeClr>
                </a:solidFill>
                <a:latin typeface="Corbel" panose="020B0503020204020204" pitchFamily="34" charset="0"/>
              </a:rPr>
              <a:t>		dans la gestion, le suivi, l’assistance technique et la clôture des activités 				du Fonds Charaka.</a:t>
            </a:r>
          </a:p>
          <a:p>
            <a:endParaRPr lang="fr-FR" sz="1814" b="1" dirty="0">
              <a:solidFill>
                <a:schemeClr val="accent1">
                  <a:lumMod val="50000"/>
                </a:schemeClr>
              </a:solidFill>
              <a:latin typeface="Corbel" panose="020B0503020204020204" pitchFamily="34" charset="0"/>
            </a:endParaRPr>
          </a:p>
        </p:txBody>
      </p:sp>
      <p:cxnSp>
        <p:nvCxnSpPr>
          <p:cNvPr id="4" name="Straight Connector 3"/>
          <p:cNvCxnSpPr/>
          <p:nvPr/>
        </p:nvCxnSpPr>
        <p:spPr>
          <a:xfrm>
            <a:off x="3193874" y="2807116"/>
            <a:ext cx="656433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10388" y="5869225"/>
            <a:ext cx="2971224" cy="343492"/>
          </a:xfrm>
          <a:prstGeom prst="rect">
            <a:avLst/>
          </a:prstGeom>
        </p:spPr>
        <p:txBody>
          <a:bodyPr wrap="square">
            <a:spAutoFit/>
          </a:bodyPr>
          <a:lstStyle/>
          <a:p>
            <a:pPr algn="ctr"/>
            <a:r>
              <a:rPr lang="fr-FR" sz="1632" b="1" dirty="0">
                <a:solidFill>
                  <a:schemeClr val="accent1">
                    <a:lumMod val="50000"/>
                  </a:schemeClr>
                </a:solidFill>
                <a:latin typeface="Corbel" panose="020B0503020204020204" pitchFamily="34" charset="0"/>
              </a:rPr>
              <a:t>Le 23  Janvier 2019</a:t>
            </a:r>
            <a:endParaRPr lang="fr-FR" sz="1814" b="1" kern="0" dirty="0">
              <a:solidFill>
                <a:srgbClr val="002060"/>
              </a:solidFill>
              <a:latin typeface="Sakkal Majalla" panose="02000000000000000000" pitchFamily="2" charset="-78"/>
              <a:cs typeface="Sakkal Majalla" panose="02000000000000000000" pitchFamily="2" charset="-78"/>
            </a:endParaRPr>
          </a:p>
        </p:txBody>
      </p:sp>
      <p:cxnSp>
        <p:nvCxnSpPr>
          <p:cNvPr id="7" name="Straight Connector 3"/>
          <p:cNvCxnSpPr/>
          <p:nvPr/>
        </p:nvCxnSpPr>
        <p:spPr>
          <a:xfrm>
            <a:off x="3193874" y="4119982"/>
            <a:ext cx="656433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9F44F-FD53-4912-BE09-BAA8A35B78ED}"/>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4" name="Rectangle 3">
            <a:extLst>
              <a:ext uri="{FF2B5EF4-FFF2-40B4-BE49-F238E27FC236}">
                <a16:creationId xmlns:a16="http://schemas.microsoft.com/office/drawing/2014/main" id="{631E5E70-F0D1-433B-A324-EA0413E7C926}"/>
              </a:ext>
            </a:extLst>
          </p:cNvPr>
          <p:cNvSpPr/>
          <p:nvPr/>
        </p:nvSpPr>
        <p:spPr>
          <a:xfrm>
            <a:off x="240" y="-1"/>
            <a:ext cx="12191521" cy="9049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6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Les Termes de références de l’activité 2</a:t>
            </a:r>
          </a:p>
        </p:txBody>
      </p:sp>
      <p:graphicFrame>
        <p:nvGraphicFramePr>
          <p:cNvPr id="8" name="Tableau 7"/>
          <p:cNvGraphicFramePr>
            <a:graphicFrameLocks noGrp="1"/>
          </p:cNvGraphicFramePr>
          <p:nvPr>
            <p:extLst>
              <p:ext uri="{D42A27DB-BD31-4B8C-83A1-F6EECF244321}">
                <p14:modId xmlns:p14="http://schemas.microsoft.com/office/powerpoint/2010/main" val="2983856717"/>
              </p:ext>
            </p:extLst>
          </p:nvPr>
        </p:nvGraphicFramePr>
        <p:xfrm>
          <a:off x="568140" y="2091624"/>
          <a:ext cx="10779325" cy="4275138"/>
        </p:xfrm>
        <a:graphic>
          <a:graphicData uri="http://schemas.openxmlformats.org/drawingml/2006/table">
            <a:tbl>
              <a:tblPr/>
              <a:tblGrid>
                <a:gridCol w="2751112">
                  <a:extLst>
                    <a:ext uri="{9D8B030D-6E8A-4147-A177-3AD203B41FA5}">
                      <a16:colId xmlns:a16="http://schemas.microsoft.com/office/drawing/2014/main" val="4174833191"/>
                    </a:ext>
                  </a:extLst>
                </a:gridCol>
                <a:gridCol w="2707650">
                  <a:extLst>
                    <a:ext uri="{9D8B030D-6E8A-4147-A177-3AD203B41FA5}">
                      <a16:colId xmlns:a16="http://schemas.microsoft.com/office/drawing/2014/main" val="3365451405"/>
                    </a:ext>
                  </a:extLst>
                </a:gridCol>
                <a:gridCol w="2625733">
                  <a:extLst>
                    <a:ext uri="{9D8B030D-6E8A-4147-A177-3AD203B41FA5}">
                      <a16:colId xmlns:a16="http://schemas.microsoft.com/office/drawing/2014/main" val="2211118662"/>
                    </a:ext>
                  </a:extLst>
                </a:gridCol>
                <a:gridCol w="2694830">
                  <a:extLst>
                    <a:ext uri="{9D8B030D-6E8A-4147-A177-3AD203B41FA5}">
                      <a16:colId xmlns:a16="http://schemas.microsoft.com/office/drawing/2014/main" val="837256478"/>
                    </a:ext>
                  </a:extLst>
                </a:gridCol>
              </a:tblGrid>
              <a:tr h="473510">
                <a:tc>
                  <a:txBody>
                    <a:bodyPr/>
                    <a:lstStyle/>
                    <a:p>
                      <a:pPr algn="ctr">
                        <a:lnSpc>
                          <a:spcPct val="107000"/>
                        </a:lnSpc>
                        <a:spcAft>
                          <a:spcPts val="0"/>
                        </a:spcAft>
                      </a:pPr>
                      <a:r>
                        <a:rPr lang="en-US" sz="1500" b="1" i="1" dirty="0" err="1">
                          <a:effectLst/>
                          <a:latin typeface="+mn-lt"/>
                          <a:ea typeface="SimSun" panose="02010600030101010101" pitchFamily="2" charset="-122"/>
                          <a:cs typeface="Times New Roman" panose="02020603050405020304" pitchFamily="18" charset="0"/>
                        </a:rPr>
                        <a:t>Activité</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500" b="1" i="1" dirty="0">
                          <a:effectLst/>
                          <a:latin typeface="+mn-lt"/>
                          <a:ea typeface="SimSun" panose="02010600030101010101" pitchFamily="2" charset="-122"/>
                          <a:cs typeface="Times New Roman" panose="02020603050405020304" pitchFamily="18" charset="0"/>
                        </a:rPr>
                        <a:t>Niveau d’effort </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fr-FR" sz="1500" b="1" i="1" dirty="0">
                          <a:effectLst/>
                          <a:latin typeface="+mn-lt"/>
                          <a:ea typeface="SimSun" panose="02010600030101010101" pitchFamily="2" charset="-122"/>
                          <a:cs typeface="Times New Roman" panose="02020603050405020304" pitchFamily="18" charset="0"/>
                        </a:rPr>
                        <a:t>Missions de base</a:t>
                      </a:r>
                      <a:endParaRPr lang="fr-FR" sz="1500" dirty="0">
                        <a:effectLst/>
                        <a:latin typeface="+mn-lt"/>
                        <a:ea typeface="SimSun" panose="02010600030101010101" pitchFamily="2" charset="-122"/>
                        <a:cs typeface="Arial" panose="020B0604020202020204" pitchFamily="34" charset="0"/>
                      </a:endParaRPr>
                    </a:p>
                    <a:p>
                      <a:pPr algn="ctr">
                        <a:lnSpc>
                          <a:spcPct val="107000"/>
                        </a:lnSpc>
                        <a:spcAft>
                          <a:spcPts val="0"/>
                        </a:spcAft>
                      </a:pPr>
                      <a:r>
                        <a:rPr lang="en-US" sz="1500" b="1" i="1" dirty="0">
                          <a:effectLst/>
                          <a:latin typeface="+mn-lt"/>
                          <a:ea typeface="SimSun" panose="02010600030101010101" pitchFamily="2" charset="-122"/>
                          <a:cs typeface="Times New Roman" panose="02020603050405020304" pitchFamily="18" charset="0"/>
                        </a:rPr>
                        <a:t> </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500" b="1" i="1" dirty="0" err="1">
                          <a:effectLst/>
                          <a:latin typeface="+mn-lt"/>
                          <a:ea typeface="SimSun" panose="02010600030101010101" pitchFamily="2" charset="-122"/>
                          <a:cs typeface="Times New Roman" panose="02020603050405020304" pitchFamily="18" charset="0"/>
                        </a:rPr>
                        <a:t>Livrables</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1560011">
                <a:tc rowSpan="2">
                  <a:txBody>
                    <a:bodyPr/>
                    <a:lstStyle/>
                    <a:p>
                      <a:pPr algn="ctr">
                        <a:lnSpc>
                          <a:spcPct val="107000"/>
                        </a:lnSpc>
                        <a:spcAft>
                          <a:spcPts val="0"/>
                        </a:spcAft>
                      </a:pPr>
                      <a:r>
                        <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endPar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400" b="1" u="sng" dirty="0">
                          <a:solidFill>
                            <a:schemeClr val="tx1"/>
                          </a:solidFill>
                          <a:effectLst/>
                          <a:latin typeface="+mn-lt"/>
                          <a:ea typeface="Times New Roman" panose="02020603050405020304" pitchFamily="18" charset="0"/>
                          <a:cs typeface="Times New Roman" panose="02020603050405020304" pitchFamily="18" charset="0"/>
                        </a:rPr>
                        <a:t>Activité 2</a:t>
                      </a:r>
                      <a:r>
                        <a:rPr lang="fr-FR" sz="1400" b="1" dirty="0">
                          <a:solidFill>
                            <a:schemeClr val="tx1"/>
                          </a:solidFill>
                          <a:effectLst/>
                          <a:latin typeface="+mn-lt"/>
                          <a:ea typeface="Times New Roman" panose="02020603050405020304" pitchFamily="18" charset="0"/>
                          <a:cs typeface="Times New Roman" panose="02020603050405020304" pitchFamily="18" charset="0"/>
                        </a:rPr>
                        <a:t>  : </a:t>
                      </a:r>
                      <a:r>
                        <a:rPr lang="fr-FR" sz="1400" b="1" u="none" dirty="0">
                          <a:solidFill>
                            <a:schemeClr val="tx1"/>
                          </a:solidFill>
                          <a:effectLst/>
                          <a:latin typeface="+mn-lt"/>
                          <a:ea typeface="Times New Roman" panose="02020603050405020304" pitchFamily="18" charset="0"/>
                          <a:cs typeface="Times New Roman" panose="02020603050405020304" pitchFamily="18" charset="0"/>
                        </a:rPr>
                        <a:t>Prestations d’assistance technique et d’expertise diverses </a:t>
                      </a: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endParaRPr lang="fr-MA" sz="1300" dirty="0">
                        <a:solidFill>
                          <a:schemeClr val="tx2"/>
                        </a:solidFill>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solidFill>
                          <a:schemeClr val="tx2"/>
                        </a:solidFill>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solidFill>
                          <a:schemeClr val="tx2"/>
                        </a:solidFill>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b="1" dirty="0">
                        <a:solidFill>
                          <a:schemeClr val="tx2"/>
                        </a:solidFill>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b="1" dirty="0">
                        <a:solidFill>
                          <a:schemeClr val="tx2"/>
                        </a:solidFill>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FR" sz="1300" b="1" dirty="0">
                        <a:solidFill>
                          <a:schemeClr val="tx2"/>
                        </a:solidFill>
                        <a:effectLst/>
                        <a:latin typeface="+mn-lt"/>
                        <a:ea typeface="SimSun" panose="02010600030101010101" pitchFamily="2" charset="-122"/>
                        <a:cs typeface="Times New Roman" panose="02020603050405020304" pitchFamily="18"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 </a:t>
                      </a:r>
                      <a:endParaRPr lang="fr-FR" sz="1300" dirty="0">
                        <a:solidFill>
                          <a:schemeClr val="tx1"/>
                        </a:solidFill>
                        <a:effectLst/>
                        <a:latin typeface="+mn-lt"/>
                        <a:ea typeface="SimSun" panose="02010600030101010101" pitchFamily="2" charset="-122"/>
                        <a:cs typeface="Arial" panose="020B0604020202020204" pitchFamily="34" charset="0"/>
                      </a:endParaRPr>
                    </a:p>
                    <a:p>
                      <a:pPr algn="ctr">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 </a:t>
                      </a:r>
                      <a:endParaRPr lang="fr-FR" sz="1300" dirty="0">
                        <a:solidFill>
                          <a:schemeClr val="tx1"/>
                        </a:solidFill>
                        <a:effectLst/>
                        <a:latin typeface="+mn-lt"/>
                        <a:ea typeface="SimSun" panose="02010600030101010101" pitchFamily="2" charset="-122"/>
                        <a:cs typeface="Arial" panose="020B0604020202020204" pitchFamily="34" charset="0"/>
                      </a:endParaRPr>
                    </a:p>
                    <a:p>
                      <a:pPr algn="l">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 Mission 1 : </a:t>
                      </a:r>
                    </a:p>
                    <a:p>
                      <a:pPr algn="l">
                        <a:lnSpc>
                          <a:spcPct val="107000"/>
                        </a:lnSpc>
                        <a:spcAft>
                          <a:spcPts val="0"/>
                        </a:spcAft>
                      </a:pPr>
                      <a:endParaRPr lang="fr-FR" sz="1300" b="1" dirty="0">
                        <a:solidFill>
                          <a:schemeClr val="tx1"/>
                        </a:solidFill>
                        <a:effectLst/>
                        <a:latin typeface="+mn-lt"/>
                        <a:ea typeface="Times New Roman" panose="02020603050405020304" pitchFamily="18" charset="0"/>
                        <a:cs typeface="Times New Roman" panose="02020603050405020304" pitchFamily="18" charset="0"/>
                      </a:endParaRPr>
                    </a:p>
                    <a:p>
                      <a:pPr algn="l">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Prestations de base : Prestations d’assurance qualité </a:t>
                      </a: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fr-FR" sz="1300" b="1" dirty="0">
                          <a:solidFill>
                            <a:schemeClr val="tx1"/>
                          </a:solidFill>
                          <a:effectLst/>
                          <a:latin typeface="+mn-lt"/>
                          <a:ea typeface="SimSun" panose="02010600030101010101" pitchFamily="2" charset="-122"/>
                          <a:cs typeface="Times New Roman" panose="02020603050405020304" pitchFamily="18" charset="0"/>
                        </a:rPr>
                        <a:t>L1.1. Rapport des prestations d’assurance qualité</a:t>
                      </a:r>
                      <a:endParaRPr lang="fr-FR" sz="1300" dirty="0">
                        <a:solidFill>
                          <a:schemeClr val="tx1"/>
                        </a:solidFill>
                        <a:effectLst/>
                        <a:latin typeface="+mn-lt"/>
                        <a:ea typeface="SimSun" panose="02010600030101010101" pitchFamily="2" charset="-122"/>
                        <a:cs typeface="Arial" panose="020B0604020202020204" pitchFamily="34" charset="0"/>
                      </a:endParaRPr>
                    </a:p>
                    <a:p>
                      <a:pPr marL="450850" indent="-93663" algn="just">
                        <a:lnSpc>
                          <a:spcPct val="107000"/>
                        </a:lnSpc>
                        <a:spcAft>
                          <a:spcPts val="800"/>
                        </a:spcAft>
                        <a:buFont typeface="Arial" panose="020B0604020202020204" pitchFamily="34" charset="0"/>
                        <a:buChar char="•"/>
                      </a:pPr>
                      <a:r>
                        <a:rPr lang="fr-FR" sz="1300" b="1" dirty="0">
                          <a:solidFill>
                            <a:schemeClr val="tx1"/>
                          </a:solidFill>
                          <a:effectLst/>
                          <a:latin typeface="+mn-lt"/>
                          <a:ea typeface="SimSun" panose="02010600030101010101" pitchFamily="2" charset="-122"/>
                          <a:cs typeface="Times New Roman" panose="02020603050405020304" pitchFamily="18" charset="0"/>
                        </a:rPr>
                        <a:t>L1.2.1 : Conception d’un registre d’assurance qualité</a:t>
                      </a:r>
                    </a:p>
                    <a:p>
                      <a:pPr marL="450850" indent="-93663" algn="just">
                        <a:lnSpc>
                          <a:spcPct val="107000"/>
                        </a:lnSpc>
                        <a:spcAft>
                          <a:spcPts val="800"/>
                        </a:spcAft>
                        <a:buFont typeface="Arial" panose="020B0604020202020204" pitchFamily="34" charset="0"/>
                        <a:buChar char="•"/>
                      </a:pPr>
                      <a:r>
                        <a:rPr lang="fr-FR" sz="1300" b="1" dirty="0">
                          <a:solidFill>
                            <a:schemeClr val="tx1"/>
                          </a:solidFill>
                          <a:effectLst/>
                          <a:latin typeface="+mn-lt"/>
                          <a:ea typeface="SimSun" panose="02010600030101010101" pitchFamily="2" charset="-122"/>
                          <a:cs typeface="Times New Roman" panose="02020603050405020304" pitchFamily="18" charset="0"/>
                        </a:rPr>
                        <a:t>L1.2.2 : Renforcement des capacités des différents intervenants</a:t>
                      </a:r>
                      <a:endParaRPr lang="fr-FR" sz="13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r h="2198397">
                <a:tc vMerge="1">
                  <a:txBody>
                    <a:bodyPr/>
                    <a:lstStyle/>
                    <a:p>
                      <a:endParaRPr lang="fr-FR"/>
                    </a:p>
                  </a:txBody>
                  <a:tcPr/>
                </a:tc>
                <a:tc>
                  <a:txBody>
                    <a:bodyPr/>
                    <a:lstStyle/>
                    <a:p>
                      <a:pPr>
                        <a:lnSpc>
                          <a:spcPct val="107000"/>
                        </a:lnSpc>
                        <a:spcAft>
                          <a:spcPts val="0"/>
                        </a:spcAft>
                      </a:pPr>
                      <a:endParaRPr lang="fr-MA" sz="1300" dirty="0">
                        <a:solidFill>
                          <a:schemeClr val="tx2"/>
                        </a:solidFill>
                        <a:effectLst/>
                        <a:latin typeface="+mn-lt"/>
                        <a:ea typeface="SimSun" panose="02010600030101010101" pitchFamily="2" charset="-122"/>
                        <a:cs typeface="Arial" panose="020B0604020202020204" pitchFamily="34" charset="0"/>
                      </a:endParaRPr>
                    </a:p>
                    <a:p>
                      <a:pPr>
                        <a:lnSpc>
                          <a:spcPct val="107000"/>
                        </a:lnSpc>
                        <a:spcAft>
                          <a:spcPts val="0"/>
                        </a:spcAft>
                      </a:pPr>
                      <a:endParaRPr lang="fr-MA" sz="1300" dirty="0">
                        <a:solidFill>
                          <a:schemeClr val="tx2"/>
                        </a:solidFill>
                        <a:effectLst/>
                        <a:latin typeface="+mn-lt"/>
                        <a:ea typeface="SimSun" panose="02010600030101010101" pitchFamily="2" charset="-122"/>
                        <a:cs typeface="Arial" panose="020B0604020202020204" pitchFamily="34" charset="0"/>
                      </a:endParaRPr>
                    </a:p>
                    <a:p>
                      <a:pPr>
                        <a:lnSpc>
                          <a:spcPct val="107000"/>
                        </a:lnSpc>
                        <a:spcAft>
                          <a:spcPts val="0"/>
                        </a:spcAft>
                      </a:pPr>
                      <a:endParaRPr lang="fr-MA" sz="1300" dirty="0">
                        <a:solidFill>
                          <a:schemeClr val="tx2"/>
                        </a:solidFill>
                        <a:effectLst/>
                        <a:latin typeface="+mn-lt"/>
                        <a:ea typeface="SimSun" panose="02010600030101010101" pitchFamily="2" charset="-122"/>
                        <a:cs typeface="Arial" panose="020B0604020202020204" pitchFamily="34" charset="0"/>
                      </a:endParaRPr>
                    </a:p>
                    <a:p>
                      <a:pPr>
                        <a:lnSpc>
                          <a:spcPct val="107000"/>
                        </a:lnSpc>
                        <a:spcAft>
                          <a:spcPts val="0"/>
                        </a:spcAft>
                      </a:pPr>
                      <a:endParaRPr lang="fr-MA" sz="1300" dirty="0">
                        <a:solidFill>
                          <a:schemeClr val="tx2"/>
                        </a:solidFill>
                        <a:effectLst/>
                        <a:latin typeface="+mn-lt"/>
                        <a:ea typeface="SimSun" panose="02010600030101010101" pitchFamily="2" charset="-122"/>
                        <a:cs typeface="Arial" panose="020B0604020202020204" pitchFamily="34" charset="0"/>
                      </a:endParaRPr>
                    </a:p>
                    <a:p>
                      <a:pPr algn="ctr">
                        <a:lnSpc>
                          <a:spcPct val="107000"/>
                        </a:lnSpc>
                        <a:spcAft>
                          <a:spcPts val="0"/>
                        </a:spcAft>
                      </a:pPr>
                      <a:r>
                        <a:rPr lang="fr-MA" sz="1300" b="1" dirty="0">
                          <a:solidFill>
                            <a:schemeClr val="tx1"/>
                          </a:solidFill>
                          <a:effectLst/>
                          <a:latin typeface="+mn-lt"/>
                          <a:ea typeface="SimSun" panose="02010600030101010101" pitchFamily="2" charset="-122"/>
                          <a:cs typeface="Arial" panose="020B0604020202020204" pitchFamily="34" charset="0"/>
                        </a:rPr>
                        <a:t>2 200 j/e</a:t>
                      </a:r>
                      <a:endParaRPr lang="fr-FR" sz="1300" b="1"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300" b="1" dirty="0">
                        <a:solidFill>
                          <a:schemeClr val="tx1"/>
                        </a:solidFill>
                        <a:effectLst/>
                        <a:latin typeface="+mn-lt"/>
                        <a:ea typeface="Times New Roman" panose="02020603050405020304" pitchFamily="18" charset="0"/>
                        <a:cs typeface="Times New Roman" panose="02020603050405020304" pitchFamily="18" charset="0"/>
                      </a:endParaRPr>
                    </a:p>
                    <a:p>
                      <a:pPr>
                        <a:lnSpc>
                          <a:spcPct val="107000"/>
                        </a:lnSpc>
                        <a:spcAft>
                          <a:spcPts val="0"/>
                        </a:spcAft>
                      </a:pPr>
                      <a:endParaRPr lang="fr-FR" sz="1300" b="1" dirty="0">
                        <a:solidFill>
                          <a:schemeClr val="tx1"/>
                        </a:solidFill>
                        <a:effectLst/>
                        <a:latin typeface="+mn-lt"/>
                        <a:ea typeface="Times New Roman" panose="02020603050405020304" pitchFamily="18" charset="0"/>
                        <a:cs typeface="Times New Roman" panose="02020603050405020304" pitchFamily="18" charset="0"/>
                      </a:endParaRPr>
                    </a:p>
                    <a:p>
                      <a:pPr marL="85725" indent="0">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Mission 2 : </a:t>
                      </a:r>
                    </a:p>
                    <a:p>
                      <a:pPr marL="85725" indent="0">
                        <a:lnSpc>
                          <a:spcPct val="107000"/>
                        </a:lnSpc>
                        <a:spcAft>
                          <a:spcPts val="0"/>
                        </a:spcAft>
                      </a:pPr>
                      <a:endParaRPr lang="fr-FR" sz="1300" b="1" dirty="0">
                        <a:solidFill>
                          <a:schemeClr val="tx1"/>
                        </a:solidFill>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Prestations à</a:t>
                      </a:r>
                      <a:r>
                        <a:rPr lang="fr-FR" sz="1300" b="1" baseline="0" dirty="0">
                          <a:solidFill>
                            <a:schemeClr val="tx1"/>
                          </a:solidFill>
                          <a:effectLst/>
                          <a:latin typeface="+mn-lt"/>
                          <a:ea typeface="Times New Roman" panose="02020603050405020304" pitchFamily="18" charset="0"/>
                          <a:cs typeface="Times New Roman" panose="02020603050405020304" pitchFamily="18" charset="0"/>
                        </a:rPr>
                        <a:t> la demande  : Prestations d’assistance technique et d’expertise à la demande de MCA-MOROCCO</a:t>
                      </a:r>
                      <a:endParaRPr lang="fr-FR" sz="13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MA" sz="1300" b="1" dirty="0">
                          <a:solidFill>
                            <a:schemeClr val="tx1"/>
                          </a:solidFill>
                          <a:effectLst/>
                          <a:latin typeface="+mn-lt"/>
                          <a:ea typeface="SimSun" panose="02010600030101010101" pitchFamily="2" charset="-122"/>
                          <a:cs typeface="Times New Roman" panose="02020603050405020304" pitchFamily="18" charset="0"/>
                        </a:rPr>
                        <a:t>à  définir selon la prestation demandée et après négociation avec le consultant sur les points suivants :</a:t>
                      </a:r>
                    </a:p>
                    <a:p>
                      <a:pPr marL="265113" lvl="0" indent="-171450" rtl="0">
                        <a:buFont typeface="Arial" panose="020B0604020202020204" pitchFamily="34" charset="0"/>
                        <a:buChar char="•"/>
                      </a:pPr>
                      <a:r>
                        <a:rPr lang="fr-FR" sz="1300" b="1" dirty="0">
                          <a:solidFill>
                            <a:schemeClr val="tx1"/>
                          </a:solidFill>
                          <a:effectLst/>
                          <a:latin typeface="+mn-lt"/>
                          <a:ea typeface="+mn-ea"/>
                          <a:cs typeface="+mn-cs"/>
                        </a:rPr>
                        <a:t>La description de ou des tâche(s) à réaliser ;</a:t>
                      </a:r>
                    </a:p>
                    <a:p>
                      <a:pPr marL="265113" lvl="0" indent="-171450">
                        <a:buFont typeface="Arial" panose="020B0604020202020204" pitchFamily="34" charset="0"/>
                        <a:buChar char="•"/>
                      </a:pPr>
                      <a:r>
                        <a:rPr lang="fr-FR" sz="1300" b="1" dirty="0">
                          <a:solidFill>
                            <a:schemeClr val="tx1"/>
                          </a:solidFill>
                          <a:effectLst/>
                          <a:latin typeface="+mn-lt"/>
                          <a:ea typeface="+mn-ea"/>
                          <a:cs typeface="+mn-cs"/>
                        </a:rPr>
                        <a:t>La qualification des personnes à mobiliser par le Consultant ;</a:t>
                      </a:r>
                    </a:p>
                    <a:p>
                      <a:pPr marL="265113" lvl="0" indent="-171450">
                        <a:buFont typeface="Arial" panose="020B0604020202020204" pitchFamily="34" charset="0"/>
                        <a:buChar char="•"/>
                      </a:pPr>
                      <a:r>
                        <a:rPr lang="en-US" sz="1300" b="1" dirty="0">
                          <a:solidFill>
                            <a:schemeClr val="tx1"/>
                          </a:solidFill>
                          <a:effectLst/>
                          <a:latin typeface="+mn-lt"/>
                          <a:ea typeface="+mn-ea"/>
                          <a:cs typeface="+mn-cs"/>
                        </a:rPr>
                        <a:t>Le niveau d’effort ;</a:t>
                      </a:r>
                      <a:endParaRPr lang="fr-FR" sz="1300" b="1" dirty="0">
                        <a:solidFill>
                          <a:schemeClr val="tx1"/>
                        </a:solidFill>
                        <a:effectLst/>
                        <a:latin typeface="+mn-lt"/>
                        <a:ea typeface="+mn-ea"/>
                        <a:cs typeface="+mn-cs"/>
                      </a:endParaRPr>
                    </a:p>
                    <a:p>
                      <a:pPr marL="265113" lvl="0" indent="-171450">
                        <a:buFont typeface="Arial" panose="020B0604020202020204" pitchFamily="34" charset="0"/>
                        <a:buChar char="•"/>
                      </a:pPr>
                      <a:r>
                        <a:rPr lang="fr-FR" sz="1300" b="1" dirty="0">
                          <a:solidFill>
                            <a:schemeClr val="tx1"/>
                          </a:solidFill>
                          <a:effectLst/>
                          <a:latin typeface="+mn-lt"/>
                          <a:ea typeface="+mn-ea"/>
                          <a:cs typeface="+mn-cs"/>
                        </a:rPr>
                        <a:t>Le délai d’exécution de la prestation ;</a:t>
                      </a:r>
                    </a:p>
                    <a:p>
                      <a:pPr marL="265113" indent="-171450">
                        <a:buFont typeface="Arial" panose="020B0604020202020204" pitchFamily="34" charset="0"/>
                        <a:buChar char="•"/>
                      </a:pPr>
                      <a:r>
                        <a:rPr lang="en-US" sz="1300" b="1" dirty="0">
                          <a:solidFill>
                            <a:schemeClr val="tx1"/>
                          </a:solidFill>
                          <a:effectLst/>
                          <a:latin typeface="+mn-lt"/>
                          <a:ea typeface="+mn-ea"/>
                          <a:cs typeface="+mn-cs"/>
                        </a:rPr>
                        <a:t>Le budget nécessaire</a:t>
                      </a:r>
                      <a:r>
                        <a:rPr lang="fr-MA" sz="1300" b="1" dirty="0">
                          <a:solidFill>
                            <a:schemeClr val="tx1"/>
                          </a:solidFill>
                          <a:effectLst/>
                          <a:latin typeface="+mn-lt"/>
                          <a:ea typeface="+mn-ea"/>
                          <a:cs typeface="+mn-cs"/>
                        </a:rPr>
                        <a:t> </a:t>
                      </a:r>
                      <a:endParaRPr lang="fr-FR" sz="1300" b="1" dirty="0">
                        <a:solidFill>
                          <a:schemeClr val="tx1"/>
                        </a:solidFill>
                        <a:effectLst/>
                        <a:latin typeface="+mn-lt"/>
                        <a:ea typeface="+mn-ea"/>
                        <a:cs typeface="+mn-cs"/>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035074"/>
                  </a:ext>
                </a:extLst>
              </a:tr>
            </a:tbl>
          </a:graphicData>
        </a:graphic>
      </p:graphicFrame>
      <p:sp>
        <p:nvSpPr>
          <p:cNvPr id="7" name="Parallelogram 6">
            <a:extLst>
              <a:ext uri="{FF2B5EF4-FFF2-40B4-BE49-F238E27FC236}">
                <a16:creationId xmlns:a16="http://schemas.microsoft.com/office/drawing/2014/main" id="{3826DCA4-84D6-456A-A499-0B3BE65A64B7}"/>
              </a:ext>
            </a:extLst>
          </p:cNvPr>
          <p:cNvSpPr/>
          <p:nvPr/>
        </p:nvSpPr>
        <p:spPr>
          <a:xfrm>
            <a:off x="1259124" y="1027836"/>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08255" algn="l"/>
              </a:tabLst>
            </a:pPr>
            <a:r>
              <a:rPr lang="fr-FR" sz="2000" b="1" u="sng" cap="all" dirty="0">
                <a:solidFill>
                  <a:schemeClr val="bg1"/>
                </a:solidFill>
                <a:latin typeface="Times New Roman" panose="02020603050405020304" pitchFamily="18" charset="0"/>
                <a:ea typeface="SimSun" panose="02010600030101010101" pitchFamily="2" charset="-122"/>
              </a:rPr>
              <a:t>Activité/Missions/ Niveau d’effort &amp; livrables </a:t>
            </a:r>
          </a:p>
        </p:txBody>
      </p:sp>
      <p:sp>
        <p:nvSpPr>
          <p:cNvPr id="9" name="Rectangle 8"/>
          <p:cNvSpPr/>
          <p:nvPr/>
        </p:nvSpPr>
        <p:spPr>
          <a:xfrm>
            <a:off x="533591" y="1583286"/>
            <a:ext cx="11366661" cy="287771"/>
          </a:xfrm>
          <a:prstGeom prst="rect">
            <a:avLst/>
          </a:prstGeom>
          <a:solidFill>
            <a:srgbClr val="FFC000"/>
          </a:solidFill>
        </p:spPr>
        <p:txBody>
          <a:bodyPr wrap="square">
            <a:spAutoFit/>
          </a:bodyPr>
          <a:lstStyle/>
          <a:p>
            <a:pPr lvl="0"/>
            <a:r>
              <a:rPr lang="fr-MA" sz="1270" b="1" dirty="0">
                <a:solidFill>
                  <a:srgbClr val="000000"/>
                </a:solidFill>
                <a:ea typeface="SimSun" panose="02010600030101010101" pitchFamily="2" charset="-122"/>
                <a:cs typeface="Times New Roman" panose="02020603050405020304" pitchFamily="18" charset="0"/>
              </a:rPr>
              <a:t>Activité 2 : </a:t>
            </a:r>
            <a:r>
              <a:rPr lang="fr-FR" sz="1270" b="1" i="1" dirty="0"/>
              <a:t>Prestations d’assistance technique et d’expertise diverses </a:t>
            </a:r>
          </a:p>
        </p:txBody>
      </p:sp>
    </p:spTree>
    <p:extLst>
      <p:ext uri="{BB962C8B-B14F-4D97-AF65-F5344CB8AC3E}">
        <p14:creationId xmlns:p14="http://schemas.microsoft.com/office/powerpoint/2010/main" val="422870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CA1513-4BA9-4CDB-888E-EE2CE86B6548}"/>
              </a:ext>
            </a:extLst>
          </p:cNvPr>
          <p:cNvSpPr>
            <a:spLocks noGrp="1"/>
          </p:cNvSpPr>
          <p:nvPr>
            <p:ph type="sldNum" sz="quarter" idx="7"/>
          </p:nvPr>
        </p:nvSpPr>
        <p:spPr/>
        <p:txBody>
          <a:bodyPr/>
          <a:lstStyle/>
          <a:p>
            <a:fld id="{B6F15528-21DE-4FAA-801E-634DDDAF4B2B}" type="slidenum">
              <a:rPr lang="en-US" smtClean="0"/>
              <a:t>11</a:t>
            </a:fld>
            <a:endParaRPr lang="en-US"/>
          </a:p>
        </p:txBody>
      </p:sp>
      <p:pic>
        <p:nvPicPr>
          <p:cNvPr id="3" name="Picture 2">
            <a:extLst>
              <a:ext uri="{FF2B5EF4-FFF2-40B4-BE49-F238E27FC236}">
                <a16:creationId xmlns:a16="http://schemas.microsoft.com/office/drawing/2014/main" id="{3757490A-3812-4505-B896-C327AD0A4F8A}"/>
              </a:ext>
            </a:extLst>
          </p:cNvPr>
          <p:cNvPicPr>
            <a:picLocks noChangeAspect="1"/>
          </p:cNvPicPr>
          <p:nvPr/>
        </p:nvPicPr>
        <p:blipFill rotWithShape="1">
          <a:blip r:embed="rId2">
            <a:extLst/>
          </a:blip>
          <a:srcRect t="33898" r="24347"/>
          <a:stretch/>
        </p:blipFill>
        <p:spPr>
          <a:xfrm>
            <a:off x="8594990" y="4609693"/>
            <a:ext cx="3597010" cy="2225447"/>
          </a:xfrm>
          <a:prstGeom prst="rect">
            <a:avLst/>
          </a:prstGeom>
        </p:spPr>
      </p:pic>
      <p:sp>
        <p:nvSpPr>
          <p:cNvPr id="5" name="Slide Number Placeholder 1">
            <a:extLst>
              <a:ext uri="{FF2B5EF4-FFF2-40B4-BE49-F238E27FC236}">
                <a16:creationId xmlns:a16="http://schemas.microsoft.com/office/drawing/2014/main" id="{820394AB-71EF-4F34-9DFD-ED99F906C2A0}"/>
              </a:ext>
            </a:extLst>
          </p:cNvPr>
          <p:cNvSpPr txBox="1">
            <a:spLocks/>
          </p:cNvSpPr>
          <p:nvPr/>
        </p:nvSpPr>
        <p:spPr>
          <a:xfrm>
            <a:off x="8778134" y="6377940"/>
            <a:ext cx="2804050" cy="251159"/>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1632"/>
              <a:pPr/>
              <a:t>11</a:t>
            </a:fld>
            <a:endParaRPr lang="fr-FR" sz="1632"/>
          </a:p>
        </p:txBody>
      </p:sp>
      <p:sp>
        <p:nvSpPr>
          <p:cNvPr id="10" name="Rectangle 9">
            <a:extLst>
              <a:ext uri="{FF2B5EF4-FFF2-40B4-BE49-F238E27FC236}">
                <a16:creationId xmlns:a16="http://schemas.microsoft.com/office/drawing/2014/main" id="{E74D9E6E-0119-4941-9D53-A35D1B22524C}"/>
              </a:ext>
            </a:extLst>
          </p:cNvPr>
          <p:cNvSpPr/>
          <p:nvPr/>
        </p:nvSpPr>
        <p:spPr>
          <a:xfrm>
            <a:off x="0" y="-22284"/>
            <a:ext cx="12176645" cy="11894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Les Termes de références de l’activité 1 &amp; 2 </a:t>
            </a:r>
          </a:p>
        </p:txBody>
      </p:sp>
      <p:sp>
        <p:nvSpPr>
          <p:cNvPr id="13" name="Rectangle 12">
            <a:extLst>
              <a:ext uri="{FF2B5EF4-FFF2-40B4-BE49-F238E27FC236}">
                <a16:creationId xmlns:a16="http://schemas.microsoft.com/office/drawing/2014/main" id="{B32182A7-9B76-4CBE-B6B8-5F8134EBEB7A}"/>
              </a:ext>
            </a:extLst>
          </p:cNvPr>
          <p:cNvSpPr/>
          <p:nvPr/>
        </p:nvSpPr>
        <p:spPr>
          <a:xfrm>
            <a:off x="3122258" y="1271930"/>
            <a:ext cx="5034392" cy="427168"/>
          </a:xfrm>
          <a:prstGeom prst="rect">
            <a:avLst/>
          </a:prstGeom>
        </p:spPr>
        <p:txBody>
          <a:bodyPr wrap="none">
            <a:spAutoFit/>
          </a:bodyPr>
          <a:lstStyle/>
          <a:p>
            <a:pPr algn="ctr"/>
            <a:r>
              <a:rPr lang="fr-FR" sz="2176" b="1" u="sng" cap="all" dirty="0">
                <a:solidFill>
                  <a:srgbClr val="0000FF"/>
                </a:solidFill>
                <a:latin typeface="Times New Roman" panose="02020603050405020304" pitchFamily="18" charset="0"/>
                <a:ea typeface="SimSun" panose="02010600030101010101" pitchFamily="2" charset="-122"/>
              </a:rPr>
              <a:t>personnel clé </a:t>
            </a:r>
            <a:r>
              <a:rPr lang="fr-FR" sz="2176" b="1" cap="all" dirty="0">
                <a:solidFill>
                  <a:srgbClr val="0000FF"/>
                </a:solidFill>
                <a:latin typeface="Times New Roman" panose="02020603050405020304" pitchFamily="18" charset="0"/>
                <a:ea typeface="SimSun" panose="02010600030101010101" pitchFamily="2" charset="-122"/>
              </a:rPr>
              <a:t>:  </a:t>
            </a:r>
            <a:r>
              <a:rPr lang="fr-FR" sz="1900" b="1" dirty="0">
                <a:latin typeface="Corbel" panose="020B0503020204020204" pitchFamily="34" charset="0"/>
                <a:cs typeface="Sakkal Majalla" panose="02000000000000000000" pitchFamily="2" charset="-78"/>
              </a:rPr>
              <a:t>Prestations de base</a:t>
            </a:r>
          </a:p>
        </p:txBody>
      </p:sp>
      <p:graphicFrame>
        <p:nvGraphicFramePr>
          <p:cNvPr id="14" name="Tableau 13"/>
          <p:cNvGraphicFramePr>
            <a:graphicFrameLocks noGrp="1"/>
          </p:cNvGraphicFramePr>
          <p:nvPr>
            <p:extLst>
              <p:ext uri="{D42A27DB-BD31-4B8C-83A1-F6EECF244321}">
                <p14:modId xmlns:p14="http://schemas.microsoft.com/office/powerpoint/2010/main" val="2430676119"/>
              </p:ext>
            </p:extLst>
          </p:nvPr>
        </p:nvGraphicFramePr>
        <p:xfrm>
          <a:off x="870674" y="1996148"/>
          <a:ext cx="9984910" cy="3991037"/>
        </p:xfrm>
        <a:graphic>
          <a:graphicData uri="http://schemas.openxmlformats.org/drawingml/2006/table">
            <a:tbl>
              <a:tblPr firstRow="1" bandRow="1">
                <a:tableStyleId>{5C22544A-7EE6-4342-B048-85BDC9FD1C3A}</a:tableStyleId>
              </a:tblPr>
              <a:tblGrid>
                <a:gridCol w="9984910">
                  <a:extLst>
                    <a:ext uri="{9D8B030D-6E8A-4147-A177-3AD203B41FA5}">
                      <a16:colId xmlns:a16="http://schemas.microsoft.com/office/drawing/2014/main" val="3760077850"/>
                    </a:ext>
                  </a:extLst>
                </a:gridCol>
              </a:tblGrid>
              <a:tr h="405676">
                <a:tc>
                  <a:txBody>
                    <a:bodyPr/>
                    <a:lstStyle/>
                    <a:p>
                      <a:pPr marL="0" algn="ctr" defTabSz="914400" rtl="0" eaLnBrk="1" latinLnBrk="0" hangingPunct="1">
                        <a:lnSpc>
                          <a:spcPct val="107000"/>
                        </a:lnSpc>
                        <a:spcAft>
                          <a:spcPts val="0"/>
                        </a:spcAft>
                      </a:pPr>
                      <a:r>
                        <a:rPr lang="fr-FR" sz="1600" b="1" dirty="0">
                          <a:effectLst/>
                          <a:latin typeface="Times New Roman" panose="02020603050405020304" pitchFamily="18" charset="0"/>
                          <a:ea typeface="SimSun" panose="02010600030101010101" pitchFamily="2" charset="-122"/>
                          <a:cs typeface="Arial" panose="020B0604020202020204" pitchFamily="34" charset="0"/>
                        </a:rPr>
                        <a:t>Poste</a:t>
                      </a:r>
                      <a:endParaRPr lang="fr-FR" sz="900" kern="12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14748" marR="14748" marT="7374" marB="7374">
                    <a:solidFill>
                      <a:srgbClr val="00B0F0"/>
                    </a:solidFill>
                  </a:tcPr>
                </a:tc>
                <a:extLst>
                  <a:ext uri="{0D108BD9-81ED-4DB2-BD59-A6C34878D82A}">
                    <a16:rowId xmlns:a16="http://schemas.microsoft.com/office/drawing/2014/main" val="2339907689"/>
                  </a:ext>
                </a:extLst>
              </a:tr>
              <a:tr h="424351">
                <a:tc>
                  <a:txBody>
                    <a:bodyPr/>
                    <a:lstStyle/>
                    <a:p>
                      <a:pPr>
                        <a:lnSpc>
                          <a:spcPct val="107000"/>
                        </a:lnSpc>
                        <a:spcAft>
                          <a:spcPts val="0"/>
                        </a:spcAft>
                      </a:pPr>
                      <a:r>
                        <a:rPr lang="fr-FR" sz="1600" b="1" dirty="0">
                          <a:solidFill>
                            <a:schemeClr val="tx1"/>
                          </a:solidFill>
                          <a:effectLst/>
                          <a:latin typeface="+mn-lt"/>
                          <a:ea typeface="SimSun" panose="02010600030101010101" pitchFamily="2" charset="-122"/>
                          <a:cs typeface="Arial" panose="020B0604020202020204" pitchFamily="34" charset="0"/>
                        </a:rPr>
                        <a:t>Un (1) chef de projet ( à plein temps)</a:t>
                      </a:r>
                      <a:endParaRPr lang="fr-FR" sz="1600" dirty="0">
                        <a:effectLst/>
                        <a:latin typeface="+mn-lt"/>
                        <a:ea typeface="Times New Roman" panose="02020603050405020304" pitchFamily="18" charset="0"/>
                        <a:cs typeface="Arial" panose="020B0604020202020204" pitchFamily="34" charset="0"/>
                      </a:endParaRPr>
                    </a:p>
                  </a:txBody>
                  <a:tcPr marL="14748" marR="14748" marT="7374" marB="7374">
                    <a:solidFill>
                      <a:srgbClr val="00B0F0"/>
                    </a:solidFill>
                  </a:tcPr>
                </a:tc>
                <a:extLst>
                  <a:ext uri="{0D108BD9-81ED-4DB2-BD59-A6C34878D82A}">
                    <a16:rowId xmlns:a16="http://schemas.microsoft.com/office/drawing/2014/main" val="2988004828"/>
                  </a:ext>
                </a:extLst>
              </a:tr>
              <a:tr h="1188979">
                <a:tc>
                  <a:txBody>
                    <a:bodyPr/>
                    <a:lstStyle/>
                    <a:p>
                      <a:pPr>
                        <a:lnSpc>
                          <a:spcPct val="107000"/>
                        </a:lnSpc>
                        <a:spcAft>
                          <a:spcPts val="0"/>
                        </a:spcAft>
                      </a:pPr>
                      <a:r>
                        <a:rPr lang="fr-FR" sz="1600" b="1" dirty="0">
                          <a:solidFill>
                            <a:schemeClr val="tx1"/>
                          </a:solidFill>
                          <a:effectLst/>
                          <a:latin typeface="+mn-lt"/>
                          <a:ea typeface="SimSun" panose="02010600030101010101" pitchFamily="2" charset="-122"/>
                          <a:cs typeface="Arial" panose="020B0604020202020204" pitchFamily="34" charset="0"/>
                        </a:rPr>
                        <a:t>Deux (2) spécialistes en ingénierie de formation et l’assurance qualité dans les centres de formation professionnelle, dont un coordonnateur de l’assistance technique</a:t>
                      </a:r>
                    </a:p>
                    <a:p>
                      <a:pPr marL="536575" lvl="0" indent="-271463">
                        <a:lnSpc>
                          <a:spcPct val="107000"/>
                        </a:lnSpc>
                        <a:spcAft>
                          <a:spcPts val="0"/>
                        </a:spcAft>
                        <a:buFont typeface="Wingdings" panose="05000000000000000000" pitchFamily="2" charset="2"/>
                        <a:buChar char=""/>
                        <a:tabLst>
                          <a:tab pos="457200" algn="l"/>
                        </a:tabLst>
                      </a:pPr>
                      <a:r>
                        <a:rPr lang="fr-FR" sz="1600" b="1" dirty="0">
                          <a:solidFill>
                            <a:schemeClr val="tx1"/>
                          </a:solidFill>
                          <a:effectLst/>
                          <a:latin typeface="+mn-lt"/>
                          <a:ea typeface="SimSun" panose="02010600030101010101" pitchFamily="2" charset="-122"/>
                          <a:cs typeface="Arial" panose="020B0604020202020204" pitchFamily="34" charset="0"/>
                        </a:rPr>
                        <a:t>1 à plein temps </a:t>
                      </a:r>
                    </a:p>
                    <a:p>
                      <a:pPr marL="536575" lvl="0" indent="-271463">
                        <a:lnSpc>
                          <a:spcPct val="107000"/>
                        </a:lnSpc>
                        <a:spcAft>
                          <a:spcPts val="0"/>
                        </a:spcAft>
                        <a:buFont typeface="Wingdings" panose="05000000000000000000" pitchFamily="2" charset="2"/>
                        <a:buChar char=""/>
                        <a:tabLst>
                          <a:tab pos="457200" algn="l"/>
                        </a:tabLst>
                      </a:pPr>
                      <a:r>
                        <a:rPr lang="fr-FR" sz="1600" b="1" dirty="0">
                          <a:solidFill>
                            <a:schemeClr val="tx1"/>
                          </a:solidFill>
                          <a:effectLst/>
                          <a:latin typeface="+mn-lt"/>
                          <a:ea typeface="SimSun" panose="02010600030101010101" pitchFamily="2" charset="-122"/>
                          <a:cs typeface="Arial" panose="020B0604020202020204" pitchFamily="34" charset="0"/>
                        </a:rPr>
                        <a:t>1 à temps partiel</a:t>
                      </a:r>
                    </a:p>
                    <a:p>
                      <a:pPr algn="just">
                        <a:lnSpc>
                          <a:spcPct val="107000"/>
                        </a:lnSpc>
                        <a:spcAft>
                          <a:spcPts val="0"/>
                        </a:spcAft>
                      </a:pPr>
                      <a:endParaRPr lang="fr-FR" sz="1600" dirty="0">
                        <a:effectLst/>
                        <a:latin typeface="+mn-lt"/>
                        <a:ea typeface="Times New Roman" panose="02020603050405020304" pitchFamily="18" charset="0"/>
                        <a:cs typeface="Arial" panose="020B0604020202020204" pitchFamily="34" charset="0"/>
                      </a:endParaRPr>
                    </a:p>
                  </a:txBody>
                  <a:tcPr marL="11061" marR="11061" marT="1536" marB="0">
                    <a:solidFill>
                      <a:srgbClr val="00B0F0"/>
                    </a:solidFill>
                  </a:tcPr>
                </a:tc>
                <a:extLst>
                  <a:ext uri="{0D108BD9-81ED-4DB2-BD59-A6C34878D82A}">
                    <a16:rowId xmlns:a16="http://schemas.microsoft.com/office/drawing/2014/main" val="1634965733"/>
                  </a:ext>
                </a:extLst>
              </a:tr>
              <a:tr h="4546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mn-lt"/>
                          <a:ea typeface="SimSun" panose="02010600030101010101" pitchFamily="2" charset="-122"/>
                          <a:cs typeface="Times New Roman" panose="02020603050405020304" pitchFamily="18" charset="0"/>
                        </a:rPr>
                        <a:t>Un (1)</a:t>
                      </a:r>
                      <a:r>
                        <a:rPr lang="fr-FR" sz="1600" b="1" baseline="0" dirty="0">
                          <a:solidFill>
                            <a:schemeClr val="tx1"/>
                          </a:solidFill>
                          <a:effectLst/>
                          <a:latin typeface="+mn-lt"/>
                          <a:ea typeface="SimSun" panose="02010600030101010101" pitchFamily="2" charset="-122"/>
                          <a:cs typeface="Times New Roman" panose="02020603050405020304" pitchFamily="18" charset="0"/>
                        </a:rPr>
                        <a:t> </a:t>
                      </a:r>
                      <a:r>
                        <a:rPr lang="fr-FR" sz="1600" b="1" dirty="0">
                          <a:solidFill>
                            <a:schemeClr val="tx1"/>
                          </a:solidFill>
                          <a:effectLst/>
                          <a:latin typeface="+mn-lt"/>
                          <a:ea typeface="SimSun" panose="02010600030101010101" pitchFamily="2" charset="-122"/>
                          <a:cs typeface="Times New Roman" panose="02020603050405020304" pitchFamily="18" charset="0"/>
                        </a:rPr>
                        <a:t>spécialiste senior  en gestion de projets, suivi et évaluation et </a:t>
                      </a:r>
                      <a:r>
                        <a:rPr lang="fr-FR" sz="1600" b="1" dirty="0" err="1">
                          <a:solidFill>
                            <a:schemeClr val="tx1"/>
                          </a:solidFill>
                          <a:effectLst/>
                          <a:latin typeface="+mn-lt"/>
                          <a:ea typeface="SimSun" panose="02010600030101010101" pitchFamily="2" charset="-122"/>
                          <a:cs typeface="Times New Roman" panose="02020603050405020304" pitchFamily="18" charset="0"/>
                        </a:rPr>
                        <a:t>reporting</a:t>
                      </a:r>
                      <a:r>
                        <a:rPr lang="fr-FR" sz="1600" b="1" dirty="0">
                          <a:solidFill>
                            <a:schemeClr val="tx1"/>
                          </a:solidFill>
                          <a:effectLst/>
                          <a:latin typeface="+mn-lt"/>
                          <a:ea typeface="SimSun" panose="02010600030101010101" pitchFamily="2" charset="-122"/>
                          <a:cs typeface="Times New Roman" panose="02020603050405020304" pitchFamily="18" charset="0"/>
                        </a:rPr>
                        <a:t>  </a:t>
                      </a:r>
                      <a:r>
                        <a:rPr lang="en-US" sz="1600" b="1" dirty="0">
                          <a:solidFill>
                            <a:schemeClr val="tx1"/>
                          </a:solidFill>
                          <a:effectLst/>
                          <a:latin typeface="+mn-lt"/>
                          <a:ea typeface="SimSun" panose="02010600030101010101" pitchFamily="2" charset="-122"/>
                          <a:cs typeface="Times New Roman" panose="02020603050405020304" pitchFamily="18" charset="0"/>
                        </a:rPr>
                        <a:t>(à temps </a:t>
                      </a:r>
                      <a:r>
                        <a:rPr lang="en-US" sz="1600" b="1" dirty="0" err="1">
                          <a:solidFill>
                            <a:schemeClr val="tx1"/>
                          </a:solidFill>
                          <a:effectLst/>
                          <a:latin typeface="+mn-lt"/>
                          <a:ea typeface="SimSun" panose="02010600030101010101" pitchFamily="2" charset="-122"/>
                          <a:cs typeface="Times New Roman" panose="02020603050405020304" pitchFamily="18" charset="0"/>
                        </a:rPr>
                        <a:t>plein</a:t>
                      </a:r>
                      <a:r>
                        <a:rPr lang="en-US" sz="1600" b="1" dirty="0">
                          <a:solidFill>
                            <a:schemeClr val="tx1"/>
                          </a:solidFill>
                          <a:effectLst/>
                          <a:latin typeface="+mn-lt"/>
                          <a:ea typeface="SimSun" panose="02010600030101010101" pitchFamily="2" charset="-122"/>
                          <a:cs typeface="Times New Roman" panose="02020603050405020304" pitchFamily="18" charset="0"/>
                        </a:rPr>
                        <a:t>)</a:t>
                      </a:r>
                      <a:endParaRPr lang="fr-FR" sz="1600" b="1" dirty="0">
                        <a:solidFill>
                          <a:schemeClr val="tx1"/>
                        </a:solidFill>
                        <a:effectLst/>
                        <a:latin typeface="+mn-lt"/>
                        <a:ea typeface="SimSun" panose="02010600030101010101" pitchFamily="2" charset="-122"/>
                      </a:endParaRPr>
                    </a:p>
                    <a:p>
                      <a:pPr algn="just">
                        <a:spcAft>
                          <a:spcPts val="0"/>
                        </a:spcAft>
                      </a:pPr>
                      <a:endParaRPr lang="fr-FR" sz="1600" b="1" dirty="0">
                        <a:effectLst/>
                        <a:latin typeface="+mn-lt"/>
                        <a:ea typeface="SimSun" panose="02010600030101010101" pitchFamily="2" charset="-122"/>
                      </a:endParaRPr>
                    </a:p>
                  </a:txBody>
                  <a:tcPr marL="62188" marR="62188" marT="0" marB="0">
                    <a:solidFill>
                      <a:srgbClr val="00B0F0"/>
                    </a:solidFill>
                  </a:tcPr>
                </a:tc>
                <a:extLst>
                  <a:ext uri="{0D108BD9-81ED-4DB2-BD59-A6C34878D82A}">
                    <a16:rowId xmlns:a16="http://schemas.microsoft.com/office/drawing/2014/main" val="2299310250"/>
                  </a:ext>
                </a:extLst>
              </a:tr>
              <a:tr h="403447">
                <a:tc>
                  <a:txBody>
                    <a:bodyPr/>
                    <a:lstStyle/>
                    <a:p>
                      <a:pPr algn="just">
                        <a:spcAft>
                          <a:spcPts val="0"/>
                        </a:spcAft>
                      </a:pPr>
                      <a:r>
                        <a:rPr lang="fr-FR" sz="1600" b="1" dirty="0">
                          <a:solidFill>
                            <a:schemeClr val="tx1"/>
                          </a:solidFill>
                          <a:effectLst/>
                          <a:latin typeface="+mn-lt"/>
                          <a:ea typeface="SimSun" panose="02010600030101010101" pitchFamily="2" charset="-122"/>
                          <a:cs typeface="Times New Roman" panose="02020603050405020304" pitchFamily="18" charset="0"/>
                        </a:rPr>
                        <a:t>Un (1) spécialiste junior  en gestion de projets, suivi et évaluation et </a:t>
                      </a:r>
                      <a:r>
                        <a:rPr lang="fr-FR" sz="1600" b="1" dirty="0" err="1">
                          <a:solidFill>
                            <a:schemeClr val="tx1"/>
                          </a:solidFill>
                          <a:effectLst/>
                          <a:latin typeface="+mn-lt"/>
                          <a:ea typeface="SimSun" panose="02010600030101010101" pitchFamily="2" charset="-122"/>
                          <a:cs typeface="Times New Roman" panose="02020603050405020304" pitchFamily="18" charset="0"/>
                        </a:rPr>
                        <a:t>reporting</a:t>
                      </a:r>
                      <a:r>
                        <a:rPr lang="fr-FR" sz="1600" b="1" dirty="0">
                          <a:solidFill>
                            <a:schemeClr val="tx1"/>
                          </a:solidFill>
                          <a:effectLst/>
                          <a:latin typeface="+mn-lt"/>
                          <a:ea typeface="SimSun" panose="02010600030101010101" pitchFamily="2" charset="-122"/>
                          <a:cs typeface="Times New Roman" panose="02020603050405020304" pitchFamily="18" charset="0"/>
                        </a:rPr>
                        <a:t> </a:t>
                      </a:r>
                      <a:r>
                        <a:rPr lang="en-US" sz="1600" b="1" dirty="0">
                          <a:solidFill>
                            <a:schemeClr val="tx1"/>
                          </a:solidFill>
                          <a:effectLst/>
                          <a:latin typeface="+mn-lt"/>
                          <a:ea typeface="SimSun" panose="02010600030101010101" pitchFamily="2" charset="-122"/>
                          <a:cs typeface="Times New Roman" panose="02020603050405020304" pitchFamily="18" charset="0"/>
                        </a:rPr>
                        <a:t>(à temps </a:t>
                      </a:r>
                      <a:r>
                        <a:rPr lang="en-US" sz="1600" b="1" dirty="0" err="1">
                          <a:solidFill>
                            <a:schemeClr val="tx1"/>
                          </a:solidFill>
                          <a:effectLst/>
                          <a:latin typeface="+mn-lt"/>
                          <a:ea typeface="SimSun" panose="02010600030101010101" pitchFamily="2" charset="-122"/>
                          <a:cs typeface="Times New Roman" panose="02020603050405020304" pitchFamily="18" charset="0"/>
                        </a:rPr>
                        <a:t>partiel</a:t>
                      </a:r>
                      <a:r>
                        <a:rPr lang="en-US" sz="1600" b="1" dirty="0">
                          <a:solidFill>
                            <a:schemeClr val="tx1"/>
                          </a:solidFill>
                          <a:effectLst/>
                          <a:latin typeface="+mn-lt"/>
                          <a:ea typeface="SimSun" panose="02010600030101010101" pitchFamily="2" charset="-122"/>
                          <a:cs typeface="Times New Roman" panose="02020603050405020304" pitchFamily="18" charset="0"/>
                        </a:rPr>
                        <a:t>)</a:t>
                      </a:r>
                      <a:endParaRPr lang="fr-FR" sz="1600" b="1" dirty="0">
                        <a:solidFill>
                          <a:schemeClr val="tx1"/>
                        </a:solidFill>
                        <a:effectLst/>
                        <a:latin typeface="+mn-lt"/>
                        <a:ea typeface="SimSun" panose="02010600030101010101" pitchFamily="2" charset="-122"/>
                      </a:endParaRPr>
                    </a:p>
                  </a:txBody>
                  <a:tcPr marL="62188" marR="62188" marT="0" marB="0">
                    <a:solidFill>
                      <a:srgbClr val="00B0F0"/>
                    </a:solidFill>
                  </a:tcPr>
                </a:tc>
                <a:extLst>
                  <a:ext uri="{0D108BD9-81ED-4DB2-BD59-A6C34878D82A}">
                    <a16:rowId xmlns:a16="http://schemas.microsoft.com/office/drawing/2014/main" val="4217487166"/>
                  </a:ext>
                </a:extLst>
              </a:tr>
              <a:tr h="4546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mn-lt"/>
                          <a:ea typeface="SimSun" panose="02010600030101010101" pitchFamily="2" charset="-122"/>
                          <a:cs typeface="Times New Roman" panose="02020603050405020304" pitchFamily="18" charset="0"/>
                        </a:rPr>
                        <a:t>Un ( 1)  responsable en gestion administrative et financière des subventions  </a:t>
                      </a:r>
                      <a:r>
                        <a:rPr lang="en-US" sz="1600" b="1" dirty="0">
                          <a:solidFill>
                            <a:schemeClr val="tx1"/>
                          </a:solidFill>
                          <a:effectLst/>
                          <a:latin typeface="+mn-lt"/>
                          <a:ea typeface="SimSun" panose="02010600030101010101" pitchFamily="2" charset="-122"/>
                          <a:cs typeface="Times New Roman" panose="02020603050405020304" pitchFamily="18" charset="0"/>
                        </a:rPr>
                        <a:t>(à </a:t>
                      </a:r>
                      <a:r>
                        <a:rPr lang="en-US" sz="1600" b="1" dirty="0" err="1">
                          <a:solidFill>
                            <a:schemeClr val="tx1"/>
                          </a:solidFill>
                          <a:effectLst/>
                          <a:latin typeface="+mn-lt"/>
                          <a:ea typeface="SimSun" panose="02010600030101010101" pitchFamily="2" charset="-122"/>
                          <a:cs typeface="Times New Roman" panose="02020603050405020304" pitchFamily="18" charset="0"/>
                        </a:rPr>
                        <a:t>plein</a:t>
                      </a:r>
                      <a:r>
                        <a:rPr lang="en-US" sz="1600" b="1" dirty="0">
                          <a:solidFill>
                            <a:schemeClr val="tx1"/>
                          </a:solidFill>
                          <a:effectLst/>
                          <a:latin typeface="+mn-lt"/>
                          <a:ea typeface="SimSun" panose="02010600030101010101" pitchFamily="2" charset="-122"/>
                          <a:cs typeface="Times New Roman" panose="02020603050405020304" pitchFamily="18" charset="0"/>
                        </a:rPr>
                        <a:t> temps)</a:t>
                      </a:r>
                    </a:p>
                    <a:p>
                      <a:pPr algn="just">
                        <a:spcAft>
                          <a:spcPts val="0"/>
                        </a:spcAft>
                      </a:pPr>
                      <a:endParaRPr lang="fr-FR" sz="1600" b="1" dirty="0">
                        <a:effectLst/>
                        <a:latin typeface="+mn-lt"/>
                        <a:ea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2312482737"/>
                  </a:ext>
                </a:extLst>
              </a:tr>
              <a:tr h="4546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mn-lt"/>
                          <a:ea typeface="SimSun" panose="02010600030101010101" pitchFamily="2" charset="-122"/>
                          <a:cs typeface="Times New Roman" panose="02020603050405020304" pitchFamily="18" charset="0"/>
                        </a:rPr>
                        <a:t>Un (1) responsable junior en gestion administrative et financière des subventions  (à</a:t>
                      </a:r>
                      <a:r>
                        <a:rPr lang="fr-FR" sz="1600" b="1" baseline="0" dirty="0">
                          <a:solidFill>
                            <a:schemeClr val="tx1"/>
                          </a:solidFill>
                          <a:effectLst/>
                          <a:latin typeface="+mn-lt"/>
                          <a:ea typeface="SimSun" panose="02010600030101010101" pitchFamily="2" charset="-122"/>
                          <a:cs typeface="Times New Roman" panose="02020603050405020304" pitchFamily="18" charset="0"/>
                        </a:rPr>
                        <a:t> </a:t>
                      </a:r>
                      <a:r>
                        <a:rPr lang="en-US" sz="1600" b="1" dirty="0">
                          <a:solidFill>
                            <a:schemeClr val="tx1"/>
                          </a:solidFill>
                          <a:effectLst/>
                          <a:latin typeface="+mn-lt"/>
                          <a:ea typeface="SimSun" panose="02010600030101010101" pitchFamily="2" charset="-122"/>
                          <a:cs typeface="Times New Roman" panose="02020603050405020304" pitchFamily="18" charset="0"/>
                        </a:rPr>
                        <a:t>temps </a:t>
                      </a:r>
                      <a:r>
                        <a:rPr lang="en-US" sz="1600" b="1" dirty="0" err="1">
                          <a:solidFill>
                            <a:schemeClr val="tx1"/>
                          </a:solidFill>
                          <a:effectLst/>
                          <a:latin typeface="+mn-lt"/>
                          <a:ea typeface="SimSun" panose="02010600030101010101" pitchFamily="2" charset="-122"/>
                          <a:cs typeface="Times New Roman" panose="02020603050405020304" pitchFamily="18" charset="0"/>
                        </a:rPr>
                        <a:t>partiel</a:t>
                      </a:r>
                      <a:r>
                        <a:rPr lang="en-US" sz="1600" b="1" dirty="0">
                          <a:solidFill>
                            <a:schemeClr val="tx1"/>
                          </a:solidFill>
                          <a:effectLst/>
                          <a:latin typeface="+mn-lt"/>
                          <a:ea typeface="SimSun" panose="02010600030101010101" pitchFamily="2" charset="-122"/>
                          <a:cs typeface="Times New Roman" panose="02020603050405020304" pitchFamily="18" charset="0"/>
                        </a:rPr>
                        <a:t>)</a:t>
                      </a:r>
                      <a:endParaRPr lang="fr-FR" sz="1600" b="1" dirty="0">
                        <a:solidFill>
                          <a:schemeClr val="tx1"/>
                        </a:solidFill>
                        <a:effectLst/>
                        <a:latin typeface="+mn-lt"/>
                        <a:ea typeface="SimSun" panose="02010600030101010101" pitchFamily="2" charset="-122"/>
                        <a:cs typeface="Times New Roman" panose="02020603050405020304" pitchFamily="18" charset="0"/>
                      </a:endParaRPr>
                    </a:p>
                    <a:p>
                      <a:pPr algn="just">
                        <a:spcAft>
                          <a:spcPts val="0"/>
                        </a:spcAft>
                      </a:pPr>
                      <a:endParaRPr lang="fr-FR" sz="1600" b="1" dirty="0">
                        <a:effectLst/>
                        <a:latin typeface="+mn-lt"/>
                        <a:ea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3325728497"/>
                  </a:ext>
                </a:extLst>
              </a:tr>
            </a:tbl>
          </a:graphicData>
        </a:graphic>
      </p:graphicFrame>
    </p:spTree>
    <p:extLst>
      <p:ext uri="{BB962C8B-B14F-4D97-AF65-F5344CB8AC3E}">
        <p14:creationId xmlns:p14="http://schemas.microsoft.com/office/powerpoint/2010/main" val="244645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CA1513-4BA9-4CDB-888E-EE2CE86B6548}"/>
              </a:ext>
            </a:extLst>
          </p:cNvPr>
          <p:cNvSpPr>
            <a:spLocks noGrp="1"/>
          </p:cNvSpPr>
          <p:nvPr>
            <p:ph type="sldNum" sz="quarter" idx="7"/>
          </p:nvPr>
        </p:nvSpPr>
        <p:spPr/>
        <p:txBody>
          <a:bodyPr/>
          <a:lstStyle/>
          <a:p>
            <a:fld id="{B6F15528-21DE-4FAA-801E-634DDDAF4B2B}" type="slidenum">
              <a:rPr lang="en-US" smtClean="0"/>
              <a:t>12</a:t>
            </a:fld>
            <a:endParaRPr lang="en-US"/>
          </a:p>
        </p:txBody>
      </p:sp>
      <p:sp>
        <p:nvSpPr>
          <p:cNvPr id="7" name="Rectangle 6">
            <a:extLst>
              <a:ext uri="{FF2B5EF4-FFF2-40B4-BE49-F238E27FC236}">
                <a16:creationId xmlns:a16="http://schemas.microsoft.com/office/drawing/2014/main" id="{B32182A7-9B76-4CBE-B6B8-5F8134EBEB7A}"/>
              </a:ext>
            </a:extLst>
          </p:cNvPr>
          <p:cNvSpPr/>
          <p:nvPr/>
        </p:nvSpPr>
        <p:spPr>
          <a:xfrm>
            <a:off x="3349769" y="1005659"/>
            <a:ext cx="4978606" cy="384721"/>
          </a:xfrm>
          <a:prstGeom prst="rect">
            <a:avLst/>
          </a:prstGeom>
        </p:spPr>
        <p:txBody>
          <a:bodyPr wrap="none">
            <a:spAutoFit/>
          </a:bodyPr>
          <a:lstStyle/>
          <a:p>
            <a:pPr algn="ctr"/>
            <a:r>
              <a:rPr lang="fr-FR" sz="1900" b="1" u="sng" cap="all" dirty="0">
                <a:solidFill>
                  <a:srgbClr val="0000FF"/>
                </a:solidFill>
                <a:latin typeface="Times New Roman" panose="02020603050405020304" pitchFamily="18" charset="0"/>
                <a:ea typeface="SimSun" panose="02010600030101010101" pitchFamily="2" charset="-122"/>
              </a:rPr>
              <a:t>personnel clé </a:t>
            </a:r>
            <a:r>
              <a:rPr lang="fr-FR" sz="1900" b="1" cap="all" dirty="0">
                <a:solidFill>
                  <a:srgbClr val="0000FF"/>
                </a:solidFill>
                <a:latin typeface="Times New Roman" panose="02020603050405020304" pitchFamily="18" charset="0"/>
                <a:ea typeface="SimSun" panose="02010600030101010101" pitchFamily="2" charset="-122"/>
              </a:rPr>
              <a:t>: </a:t>
            </a:r>
            <a:r>
              <a:rPr lang="fr-FR" sz="1900" b="1" dirty="0">
                <a:latin typeface="Corbel" panose="020B0503020204020204" pitchFamily="34" charset="0"/>
                <a:cs typeface="Sakkal Majalla" panose="02000000000000000000" pitchFamily="2" charset="-78"/>
              </a:rPr>
              <a:t>Prestations optionnelles</a:t>
            </a:r>
            <a:endParaRPr lang="fr-FR" sz="1900" b="1" u="sng" cap="all" dirty="0">
              <a:solidFill>
                <a:srgbClr val="0000FF"/>
              </a:solidFill>
              <a:latin typeface="Times New Roman" panose="02020603050405020304" pitchFamily="18" charset="0"/>
              <a:ea typeface="SimSun" panose="02010600030101010101" pitchFamily="2" charset="-122"/>
            </a:endParaRPr>
          </a:p>
        </p:txBody>
      </p:sp>
      <p:graphicFrame>
        <p:nvGraphicFramePr>
          <p:cNvPr id="18" name="Tableau 17"/>
          <p:cNvGraphicFramePr>
            <a:graphicFrameLocks noGrp="1"/>
          </p:cNvGraphicFramePr>
          <p:nvPr>
            <p:extLst>
              <p:ext uri="{D42A27DB-BD31-4B8C-83A1-F6EECF244321}">
                <p14:modId xmlns:p14="http://schemas.microsoft.com/office/powerpoint/2010/main" val="3054442708"/>
              </p:ext>
            </p:extLst>
          </p:nvPr>
        </p:nvGraphicFramePr>
        <p:xfrm>
          <a:off x="558121" y="1422038"/>
          <a:ext cx="11401209" cy="2830746"/>
        </p:xfrm>
        <a:graphic>
          <a:graphicData uri="http://schemas.openxmlformats.org/drawingml/2006/table">
            <a:tbl>
              <a:tblPr firstRow="1" bandRow="1">
                <a:tableStyleId>{5C22544A-7EE6-4342-B048-85BDC9FD1C3A}</a:tableStyleId>
              </a:tblPr>
              <a:tblGrid>
                <a:gridCol w="9540036">
                  <a:extLst>
                    <a:ext uri="{9D8B030D-6E8A-4147-A177-3AD203B41FA5}">
                      <a16:colId xmlns:a16="http://schemas.microsoft.com/office/drawing/2014/main" val="3760077850"/>
                    </a:ext>
                  </a:extLst>
                </a:gridCol>
                <a:gridCol w="1861173">
                  <a:extLst>
                    <a:ext uri="{9D8B030D-6E8A-4147-A177-3AD203B41FA5}">
                      <a16:colId xmlns:a16="http://schemas.microsoft.com/office/drawing/2014/main" val="1386872653"/>
                    </a:ext>
                  </a:extLst>
                </a:gridCol>
              </a:tblGrid>
              <a:tr h="339944">
                <a:tc>
                  <a:txBody>
                    <a:bodyPr/>
                    <a:lstStyle/>
                    <a:p>
                      <a:pPr marL="0" algn="ctr" defTabSz="914400" rtl="0" eaLnBrk="1" latinLnBrk="0" hangingPunct="1">
                        <a:lnSpc>
                          <a:spcPct val="107000"/>
                        </a:lnSpc>
                        <a:spcAft>
                          <a:spcPts val="0"/>
                        </a:spcAft>
                      </a:pPr>
                      <a:r>
                        <a:rPr lang="fr-FR" sz="1600" b="1" dirty="0">
                          <a:effectLst/>
                          <a:latin typeface="Times New Roman" panose="02020603050405020304" pitchFamily="18" charset="0"/>
                          <a:ea typeface="SimSun" panose="02010600030101010101" pitchFamily="2" charset="-122"/>
                          <a:cs typeface="Arial" panose="020B0604020202020204" pitchFamily="34" charset="0"/>
                        </a:rPr>
                        <a:t>Poste</a:t>
                      </a:r>
                      <a:endParaRPr lang="fr-FR" sz="900" kern="12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14748" marR="14748" marT="7374" marB="7374">
                    <a:solidFill>
                      <a:srgbClr val="00B0F0"/>
                    </a:solidFill>
                  </a:tcPr>
                </a:tc>
                <a:tc>
                  <a:txBody>
                    <a:bodyPr/>
                    <a:lstStyle/>
                    <a:p>
                      <a:pPr algn="ctr">
                        <a:lnSpc>
                          <a:spcPct val="107000"/>
                        </a:lnSpc>
                        <a:spcAft>
                          <a:spcPts val="0"/>
                        </a:spcAft>
                      </a:pPr>
                      <a:r>
                        <a:rPr lang="fr-FR" sz="1600" b="1" dirty="0">
                          <a:effectLst/>
                          <a:latin typeface="+mn-lt"/>
                          <a:ea typeface="SimSun" panose="02010600030101010101" pitchFamily="2" charset="-122"/>
                          <a:cs typeface="Arial" panose="020B0604020202020204" pitchFamily="34" charset="0"/>
                        </a:rPr>
                        <a:t>Niveau d’effort</a:t>
                      </a:r>
                      <a:endParaRPr lang="fr-FR" sz="1600" dirty="0">
                        <a:effectLst/>
                        <a:latin typeface="+mn-lt"/>
                        <a:ea typeface="SimSun" panose="02010600030101010101" pitchFamily="2" charset="-122"/>
                        <a:cs typeface="Arial" panose="020B0604020202020204" pitchFamily="34" charset="0"/>
                      </a:endParaRPr>
                    </a:p>
                  </a:txBody>
                  <a:tcPr marL="0" marR="0" marT="0" marB="0">
                    <a:solidFill>
                      <a:srgbClr val="00B0F0"/>
                    </a:solidFill>
                  </a:tcPr>
                </a:tc>
                <a:extLst>
                  <a:ext uri="{0D108BD9-81ED-4DB2-BD59-A6C34878D82A}">
                    <a16:rowId xmlns:a16="http://schemas.microsoft.com/office/drawing/2014/main" val="2339907689"/>
                  </a:ext>
                </a:extLst>
              </a:tr>
              <a:tr h="332546">
                <a:tc>
                  <a:txBody>
                    <a:bodyPr/>
                    <a:lstStyle/>
                    <a:p>
                      <a:pPr algn="just">
                        <a:lnSpc>
                          <a:spcPct val="107000"/>
                        </a:lnSpc>
                        <a:spcAft>
                          <a:spcPts val="0"/>
                        </a:spcAft>
                      </a:pPr>
                      <a:r>
                        <a:rPr lang="fr-FR" sz="1300" b="1" dirty="0">
                          <a:solidFill>
                            <a:srgbClr val="000000"/>
                          </a:solidFill>
                          <a:effectLst/>
                          <a:latin typeface="+mn-lt"/>
                          <a:ea typeface="Calibri" panose="020F0502020204030204" pitchFamily="34" charset="0"/>
                          <a:cs typeface="Arial" panose="020B0604020202020204" pitchFamily="34" charset="0"/>
                        </a:rPr>
                        <a:t>Un (1) Spécialiste Communication et organisation des événements au besoin</a:t>
                      </a:r>
                      <a:r>
                        <a:rPr lang="fr-FR" sz="1300" dirty="0">
                          <a:solidFill>
                            <a:srgbClr val="000000"/>
                          </a:solidFill>
                          <a:effectLst/>
                          <a:latin typeface="+mn-lt"/>
                          <a:ea typeface="Calibri" panose="020F0502020204030204" pitchFamily="34" charset="0"/>
                          <a:cs typeface="Arial" panose="020B0604020202020204" pitchFamily="34" charset="0"/>
                        </a:rPr>
                        <a:t>  </a:t>
                      </a:r>
                      <a:endParaRPr lang="fr-FR" sz="1300" dirty="0">
                        <a:effectLst/>
                        <a:latin typeface="+mn-lt"/>
                        <a:ea typeface="Times New Roman" panose="02020603050405020304" pitchFamily="18" charset="0"/>
                        <a:cs typeface="Arial" panose="020B0604020202020204" pitchFamily="34" charset="0"/>
                      </a:endParaRPr>
                    </a:p>
                  </a:txBody>
                  <a:tcPr marL="14748" marR="14748" marT="7374" marB="7374">
                    <a:solidFill>
                      <a:srgbClr val="00B0F0"/>
                    </a:solidFill>
                  </a:tcPr>
                </a:tc>
                <a:tc>
                  <a:txBody>
                    <a:bodyPr/>
                    <a:lstStyle/>
                    <a:p>
                      <a:pPr marL="0" indent="0" algn="l" defTabSz="914400" rtl="0" eaLnBrk="1" latinLnBrk="0" hangingPunct="1">
                        <a:lnSpc>
                          <a:spcPct val="107000"/>
                        </a:lnSpc>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  Act 1 : mission 7  40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p>
                      <a:pPr marL="0" indent="0" algn="l" defTabSz="914400" rtl="0" eaLnBrk="1" latinLnBrk="0" hangingPunct="1">
                        <a:lnSpc>
                          <a:spcPct val="107000"/>
                        </a:lnSpc>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  Act 2 : 300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0" marR="0" marT="0" marB="0">
                    <a:solidFill>
                      <a:srgbClr val="00B0F0"/>
                    </a:solidFill>
                  </a:tcPr>
                </a:tc>
                <a:extLst>
                  <a:ext uri="{0D108BD9-81ED-4DB2-BD59-A6C34878D82A}">
                    <a16:rowId xmlns:a16="http://schemas.microsoft.com/office/drawing/2014/main" val="2988004828"/>
                  </a:ext>
                </a:extLst>
              </a:tr>
              <a:tr h="364026">
                <a:tc>
                  <a:txBody>
                    <a:bodyPr/>
                    <a:lstStyle/>
                    <a:p>
                      <a:pPr algn="just">
                        <a:lnSpc>
                          <a:spcPct val="107000"/>
                        </a:lnSpc>
                        <a:spcAft>
                          <a:spcPts val="0"/>
                        </a:spcAft>
                      </a:pPr>
                      <a:r>
                        <a:rPr lang="fr-FR" sz="1300" b="1" dirty="0">
                          <a:solidFill>
                            <a:srgbClr val="000000"/>
                          </a:solidFill>
                          <a:effectLst/>
                          <a:latin typeface="+mn-lt"/>
                          <a:ea typeface="Calibri" panose="020F0502020204030204" pitchFamily="34" charset="0"/>
                          <a:cs typeface="Arial" panose="020B0604020202020204" pitchFamily="34" charset="0"/>
                        </a:rPr>
                        <a:t>Deux (2) économistes  </a:t>
                      </a:r>
                      <a:endParaRPr lang="fr-FR" sz="1300" dirty="0">
                        <a:effectLst/>
                        <a:latin typeface="+mn-lt"/>
                        <a:ea typeface="Times New Roman" panose="02020603050405020304" pitchFamily="18" charset="0"/>
                        <a:cs typeface="Arial" panose="020B0604020202020204" pitchFamily="34" charset="0"/>
                      </a:endParaRPr>
                    </a:p>
                  </a:txBody>
                  <a:tcPr marL="11061" marR="11061" marT="1536" marB="0">
                    <a:solidFill>
                      <a:srgbClr val="00B0F0"/>
                    </a:solidFill>
                  </a:tcPr>
                </a:tc>
                <a:tc>
                  <a:txBody>
                    <a:bodyPr/>
                    <a:lstStyle/>
                    <a:p>
                      <a:pPr marL="0" indent="0" algn="l" defTabSz="914400" rtl="0" eaLnBrk="1" latinLnBrk="0" hangingPunct="1">
                        <a:lnSpc>
                          <a:spcPct val="107000"/>
                        </a:lnSpc>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  Act 1 : mission 5 et 6   160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p>
                      <a:pPr marL="0" indent="0" algn="l" defTabSz="914400" rtl="0" eaLnBrk="1" latinLnBrk="0" hangingPunct="1">
                        <a:lnSpc>
                          <a:spcPct val="107000"/>
                        </a:lnSpc>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   Act 2 :   200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0" marR="0" marT="0" marB="0">
                    <a:solidFill>
                      <a:srgbClr val="00B0F0"/>
                    </a:solidFill>
                  </a:tcPr>
                </a:tc>
                <a:extLst>
                  <a:ext uri="{0D108BD9-81ED-4DB2-BD59-A6C34878D82A}">
                    <a16:rowId xmlns:a16="http://schemas.microsoft.com/office/drawing/2014/main" val="1634965733"/>
                  </a:ext>
                </a:extLst>
              </a:tr>
              <a:tr h="215972">
                <a:tc>
                  <a:txBody>
                    <a:bodyPr/>
                    <a:lstStyle/>
                    <a:p>
                      <a:pPr algn="just">
                        <a:spcAft>
                          <a:spcPts val="0"/>
                        </a:spcAft>
                      </a:pPr>
                      <a:r>
                        <a:rPr lang="fr-FR" sz="1300" b="1" dirty="0">
                          <a:solidFill>
                            <a:srgbClr val="000000"/>
                          </a:solidFill>
                          <a:effectLst/>
                          <a:latin typeface="+mn-lt"/>
                          <a:ea typeface="Calibri" panose="020F0502020204030204" pitchFamily="34" charset="0"/>
                        </a:rPr>
                        <a:t>Un (1) Spécialiste </a:t>
                      </a:r>
                      <a:r>
                        <a:rPr lang="fr-FR" sz="1300" b="1" dirty="0">
                          <a:effectLst/>
                          <a:latin typeface="+mn-lt"/>
                          <a:ea typeface="Times New Roman" panose="02020603050405020304" pitchFamily="18" charset="0"/>
                        </a:rPr>
                        <a:t>en passation de marchés</a:t>
                      </a:r>
                      <a:r>
                        <a:rPr lang="fr-FR" sz="1300" b="1" dirty="0">
                          <a:solidFill>
                            <a:srgbClr val="000000"/>
                          </a:solidFill>
                          <a:effectLst/>
                          <a:latin typeface="+mn-lt"/>
                          <a:ea typeface="SimSun" panose="02010600030101010101" pitchFamily="2" charset="-122"/>
                          <a:cs typeface="Times New Roman" panose="02020603050405020304" pitchFamily="18" charset="0"/>
                        </a:rPr>
                        <a:t>  </a:t>
                      </a:r>
                      <a:endParaRPr lang="fr-FR" sz="1300" b="1" dirty="0">
                        <a:effectLst/>
                        <a:latin typeface="+mn-lt"/>
                        <a:ea typeface="SimSun" panose="02010600030101010101" pitchFamily="2" charset="-122"/>
                      </a:endParaRPr>
                    </a:p>
                  </a:txBody>
                  <a:tcPr marL="62188" marR="62188" marT="0" marB="0">
                    <a:solidFill>
                      <a:srgbClr val="00B0F0"/>
                    </a:solidFill>
                  </a:tcPr>
                </a:tc>
                <a:tc>
                  <a:txBody>
                    <a:bodyPr/>
                    <a:lstStyle/>
                    <a:p>
                      <a:pPr marL="0" algn="l" defTabSz="914400" rtl="0" eaLnBrk="1" latinLnBrk="0" hangingPunct="1">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Act 2 : 300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2299310250"/>
                  </a:ext>
                </a:extLst>
              </a:tr>
              <a:tr h="338076">
                <a:tc>
                  <a:txBody>
                    <a:bodyPr/>
                    <a:lstStyle/>
                    <a:p>
                      <a:pPr algn="just">
                        <a:spcAft>
                          <a:spcPts val="0"/>
                        </a:spcAft>
                      </a:pPr>
                      <a:r>
                        <a:rPr lang="fr-FR" sz="1300" b="1" dirty="0">
                          <a:solidFill>
                            <a:srgbClr val="000000"/>
                          </a:solidFill>
                          <a:effectLst/>
                          <a:latin typeface="+mn-lt"/>
                          <a:ea typeface="Calibri" panose="020F0502020204030204" pitchFamily="34" charset="0"/>
                        </a:rPr>
                        <a:t>Deux (2) Spécialistes en ingénierie de formation/formation de formateurs</a:t>
                      </a:r>
                      <a:endParaRPr lang="fr-FR" sz="1300" b="1" dirty="0">
                        <a:effectLst/>
                        <a:latin typeface="+mn-lt"/>
                        <a:ea typeface="Times New Roman" panose="02020603050405020304" pitchFamily="18" charset="0"/>
                      </a:endParaRPr>
                    </a:p>
                  </a:txBody>
                  <a:tcPr marL="62188" marR="62188" marT="0" marB="0">
                    <a:solidFill>
                      <a:srgbClr val="00B0F0"/>
                    </a:solidFill>
                  </a:tcPr>
                </a:tc>
                <a:tc>
                  <a:txBody>
                    <a:bodyPr/>
                    <a:lstStyle/>
                    <a:p>
                      <a:pPr marL="0" algn="l" defTabSz="914400" rtl="0" eaLnBrk="1" latinLnBrk="0" hangingPunct="1">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Act 2 :  400 j/e </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p>
                      <a:pPr marL="0" algn="l" defTabSz="914400" rtl="0" eaLnBrk="1" latinLnBrk="0" hangingPunct="1">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 </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4217487166"/>
                  </a:ext>
                </a:extLst>
              </a:tr>
              <a:tr h="341627">
                <a:tc>
                  <a:txBody>
                    <a:bodyPr/>
                    <a:lstStyle/>
                    <a:p>
                      <a:pPr algn="just">
                        <a:spcAft>
                          <a:spcPts val="0"/>
                        </a:spcAft>
                      </a:pPr>
                      <a:r>
                        <a:rPr lang="fr-FR" sz="1300" b="1" dirty="0">
                          <a:solidFill>
                            <a:srgbClr val="000000"/>
                          </a:solidFill>
                          <a:effectLst/>
                          <a:latin typeface="+mn-lt"/>
                          <a:ea typeface="Calibri" panose="020F0502020204030204" pitchFamily="34" charset="0"/>
                        </a:rPr>
                        <a:t>Deux (2) spécialistes en élaboration des spécifications techniques des équipements/ plans d’implantation/réception des équipements</a:t>
                      </a:r>
                      <a:endParaRPr lang="fr-FR" sz="1300" b="1" dirty="0">
                        <a:effectLst/>
                        <a:latin typeface="+mn-lt"/>
                        <a:ea typeface="Times New Roman" panose="02020603050405020304" pitchFamily="18" charset="0"/>
                      </a:endParaRPr>
                    </a:p>
                  </a:txBody>
                  <a:tcPr marL="62188" marR="62188" marT="0" marB="0">
                    <a:solidFill>
                      <a:srgbClr val="00B0F0"/>
                    </a:solidFill>
                  </a:tcPr>
                </a:tc>
                <a:tc>
                  <a:txBody>
                    <a:bodyPr/>
                    <a:lstStyle/>
                    <a:p>
                      <a:pPr marL="0" algn="l" defTabSz="914400" rtl="0" eaLnBrk="1" latinLnBrk="0" hangingPunct="1">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Act 2 : 400 j/e  </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2312482737"/>
                  </a:ext>
                </a:extLst>
              </a:tr>
              <a:tr h="314583">
                <a:tc>
                  <a:txBody>
                    <a:bodyPr/>
                    <a:lstStyle/>
                    <a:p>
                      <a:pPr algn="just">
                        <a:spcAft>
                          <a:spcPts val="0"/>
                        </a:spcAft>
                      </a:pPr>
                      <a:r>
                        <a:rPr lang="fr-FR" sz="1300" b="1" dirty="0">
                          <a:solidFill>
                            <a:srgbClr val="000000"/>
                          </a:solidFill>
                          <a:effectLst/>
                          <a:latin typeface="+mn-lt"/>
                          <a:ea typeface="Calibri" panose="020F0502020204030204" pitchFamily="34" charset="0"/>
                        </a:rPr>
                        <a:t>Un (1) Spécialiste au moins dans la mise en œuvre de modèles de gestion de centres de FP dans le cadre de partenariat public-privé</a:t>
                      </a:r>
                      <a:endParaRPr lang="fr-FR" sz="1300" b="1" dirty="0">
                        <a:effectLst/>
                        <a:latin typeface="+mn-lt"/>
                        <a:ea typeface="Times New Roman" panose="02020603050405020304" pitchFamily="18" charset="0"/>
                      </a:endParaRPr>
                    </a:p>
                  </a:txBody>
                  <a:tcPr marL="62188" marR="62188" marT="0" marB="0">
                    <a:solidFill>
                      <a:srgbClr val="00B0F0"/>
                    </a:solidFill>
                  </a:tcPr>
                </a:tc>
                <a:tc>
                  <a:txBody>
                    <a:bodyPr/>
                    <a:lstStyle/>
                    <a:p>
                      <a:pPr marL="0" algn="l" defTabSz="914400" rtl="0" eaLnBrk="1" latinLnBrk="0" hangingPunct="1">
                        <a:spcAft>
                          <a:spcPts val="0"/>
                        </a:spcAft>
                      </a:pPr>
                      <a:r>
                        <a:rPr lang="en-US" sz="1100" b="1" kern="1200" dirty="0">
                          <a:solidFill>
                            <a:srgbClr val="000000"/>
                          </a:solidFill>
                          <a:effectLst/>
                          <a:latin typeface="+mn-lt"/>
                          <a:ea typeface="SimSun" panose="02010600030101010101" pitchFamily="2" charset="-122"/>
                          <a:cs typeface="Times New Roman" panose="02020603050405020304" pitchFamily="18" charset="0"/>
                        </a:rPr>
                        <a:t>Act 2 :  200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3325728497"/>
                  </a:ext>
                </a:extLst>
              </a:tr>
              <a:tr h="320375">
                <a:tc>
                  <a:txBody>
                    <a:bodyPr/>
                    <a:lstStyle/>
                    <a:p>
                      <a:r>
                        <a:rPr lang="fr-FR" sz="1300" b="1" dirty="0">
                          <a:solidFill>
                            <a:srgbClr val="000000"/>
                          </a:solidFill>
                          <a:effectLst/>
                          <a:latin typeface="+mn-lt"/>
                          <a:ea typeface="Calibri" panose="020F0502020204030204" pitchFamily="34" charset="0"/>
                          <a:cs typeface="+mn-cs"/>
                        </a:rPr>
                        <a:t>Deux (2) Spécialistes internationaux au minimum dans les stratégies de développement de la FP/animation de conférences</a:t>
                      </a:r>
                    </a:p>
                  </a:txBody>
                  <a:tcPr marL="82918" marR="82918" marT="41459" marB="41459">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mn-lt"/>
                          <a:ea typeface="SimSun" panose="02010600030101010101" pitchFamily="2" charset="-122"/>
                          <a:cs typeface="Times New Roman" panose="02020603050405020304" pitchFamily="18" charset="0"/>
                        </a:rPr>
                        <a:t>Act 2 : 100 j/e</a:t>
                      </a:r>
                      <a:endParaRPr lang="fr-FR" sz="1100" b="1" kern="1200" dirty="0">
                        <a:solidFill>
                          <a:srgbClr val="000000"/>
                        </a:solidFill>
                        <a:effectLst/>
                        <a:latin typeface="+mn-lt"/>
                        <a:ea typeface="SimSun" panose="02010600030101010101" pitchFamily="2" charset="-122"/>
                        <a:cs typeface="Times New Roman" panose="02020603050405020304" pitchFamily="18" charset="0"/>
                      </a:endParaRPr>
                    </a:p>
                  </a:txBody>
                  <a:tcPr marL="82918" marR="82918" marT="41459" marB="41459">
                    <a:solidFill>
                      <a:srgbClr val="00B0F0"/>
                    </a:solidFill>
                  </a:tcPr>
                </a:tc>
                <a:extLst>
                  <a:ext uri="{0D108BD9-81ED-4DB2-BD59-A6C34878D82A}">
                    <a16:rowId xmlns:a16="http://schemas.microsoft.com/office/drawing/2014/main" val="678658666"/>
                  </a:ext>
                </a:extLst>
              </a:tr>
              <a:tr h="245305">
                <a:tc>
                  <a:txBody>
                    <a:bodyPr/>
                    <a:lstStyle/>
                    <a:p>
                      <a:pPr algn="just">
                        <a:spcAft>
                          <a:spcPts val="0"/>
                        </a:spcAft>
                      </a:pPr>
                      <a:r>
                        <a:rPr lang="fr-FR" sz="1300" b="1" dirty="0">
                          <a:effectLst/>
                          <a:latin typeface="+mn-lt"/>
                          <a:ea typeface="SimSun" panose="02010600030101010101" pitchFamily="2" charset="-122"/>
                          <a:cs typeface="Times New Roman" panose="02020603050405020304" pitchFamily="18" charset="0"/>
                        </a:rPr>
                        <a:t>Un</a:t>
                      </a:r>
                      <a:r>
                        <a:rPr lang="fr-FR" sz="1300" b="1" baseline="0" dirty="0">
                          <a:effectLst/>
                          <a:latin typeface="+mn-lt"/>
                          <a:ea typeface="SimSun" panose="02010600030101010101" pitchFamily="2" charset="-122"/>
                          <a:cs typeface="Times New Roman" panose="02020603050405020304" pitchFamily="18" charset="0"/>
                        </a:rPr>
                        <a:t> (</a:t>
                      </a:r>
                      <a:r>
                        <a:rPr lang="fr-FR" sz="1300" b="1" dirty="0">
                          <a:effectLst/>
                          <a:latin typeface="+mn-lt"/>
                          <a:ea typeface="SimSun" panose="02010600030101010101" pitchFamily="2" charset="-122"/>
                          <a:cs typeface="Times New Roman" panose="02020603050405020304" pitchFamily="18" charset="0"/>
                        </a:rPr>
                        <a:t>1) Expert(e) inclusion sociale et Genre</a:t>
                      </a:r>
                      <a:endParaRPr lang="fr-FR" sz="1300" dirty="0">
                        <a:effectLst/>
                        <a:latin typeface="+mn-lt"/>
                        <a:ea typeface="Times New Roman" panose="02020603050405020304" pitchFamily="18" charset="0"/>
                      </a:endParaRPr>
                    </a:p>
                  </a:txBody>
                  <a:tcPr marL="62188" marR="62188" marT="0" marB="0">
                    <a:solidFill>
                      <a:srgbClr val="00B0F0"/>
                    </a:solidFill>
                  </a:tcPr>
                </a:tc>
                <a:tc>
                  <a:txBody>
                    <a:bodyPr/>
                    <a:lstStyle/>
                    <a:p>
                      <a:pPr>
                        <a:spcAft>
                          <a:spcPts val="0"/>
                        </a:spcAft>
                      </a:pPr>
                      <a:r>
                        <a:rPr lang="en-US" sz="1100" b="1" dirty="0">
                          <a:solidFill>
                            <a:srgbClr val="000000"/>
                          </a:solidFill>
                          <a:effectLst/>
                          <a:latin typeface="+mn-lt"/>
                          <a:ea typeface="SimSun" panose="02010600030101010101" pitchFamily="2" charset="-122"/>
                          <a:cs typeface="Times New Roman" panose="02020603050405020304" pitchFamily="18" charset="0"/>
                        </a:rPr>
                        <a:t>Act 2 : 300 j/e</a:t>
                      </a:r>
                      <a:endParaRPr lang="fr-FR" sz="1100" dirty="0">
                        <a:effectLst/>
                        <a:latin typeface="+mn-lt"/>
                        <a:ea typeface="SimSun" panose="02010600030101010101" pitchFamily="2" charset="-122"/>
                      </a:endParaRPr>
                    </a:p>
                  </a:txBody>
                  <a:tcPr marL="62188" marR="62188" marT="0" marB="0">
                    <a:solidFill>
                      <a:srgbClr val="00B0F0"/>
                    </a:solidFill>
                  </a:tcPr>
                </a:tc>
                <a:extLst>
                  <a:ext uri="{0D108BD9-81ED-4DB2-BD59-A6C34878D82A}">
                    <a16:rowId xmlns:a16="http://schemas.microsoft.com/office/drawing/2014/main" val="194578684"/>
                  </a:ext>
                </a:extLst>
              </a:tr>
            </a:tbl>
          </a:graphicData>
        </a:graphic>
      </p:graphicFrame>
      <p:sp>
        <p:nvSpPr>
          <p:cNvPr id="8" name="Rectangle 7">
            <a:extLst>
              <a:ext uri="{FF2B5EF4-FFF2-40B4-BE49-F238E27FC236}">
                <a16:creationId xmlns:a16="http://schemas.microsoft.com/office/drawing/2014/main" id="{E74D9E6E-0119-4941-9D53-A35D1B22524C}"/>
              </a:ext>
            </a:extLst>
          </p:cNvPr>
          <p:cNvSpPr/>
          <p:nvPr/>
        </p:nvSpPr>
        <p:spPr>
          <a:xfrm>
            <a:off x="14726" y="3472"/>
            <a:ext cx="12177273" cy="9705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Les Termes de références de l’activité 1 &amp; 2 </a:t>
            </a:r>
          </a:p>
        </p:txBody>
      </p:sp>
      <p:sp>
        <p:nvSpPr>
          <p:cNvPr id="6" name="Rectangle 5">
            <a:extLst>
              <a:ext uri="{FF2B5EF4-FFF2-40B4-BE49-F238E27FC236}">
                <a16:creationId xmlns:a16="http://schemas.microsoft.com/office/drawing/2014/main" id="{B32182A7-9B76-4CBE-B6B8-5F8134EBEB7A}"/>
              </a:ext>
            </a:extLst>
          </p:cNvPr>
          <p:cNvSpPr/>
          <p:nvPr/>
        </p:nvSpPr>
        <p:spPr>
          <a:xfrm>
            <a:off x="4225541" y="4294956"/>
            <a:ext cx="2724785" cy="384721"/>
          </a:xfrm>
          <a:prstGeom prst="rect">
            <a:avLst/>
          </a:prstGeom>
        </p:spPr>
        <p:txBody>
          <a:bodyPr wrap="none">
            <a:spAutoFit/>
          </a:bodyPr>
          <a:lstStyle/>
          <a:p>
            <a:pPr algn="ctr"/>
            <a:r>
              <a:rPr lang="fr-FR" sz="1900" b="1" u="sng" cap="all" dirty="0">
                <a:solidFill>
                  <a:srgbClr val="0000FF"/>
                </a:solidFill>
                <a:latin typeface="Times New Roman" panose="02020603050405020304" pitchFamily="18" charset="0"/>
                <a:ea typeface="SimSun" panose="02010600030101010101" pitchFamily="2" charset="-122"/>
              </a:rPr>
              <a:t>personnel D’appui</a:t>
            </a:r>
          </a:p>
        </p:txBody>
      </p:sp>
      <p:graphicFrame>
        <p:nvGraphicFramePr>
          <p:cNvPr id="9" name="Tableau 8"/>
          <p:cNvGraphicFramePr>
            <a:graphicFrameLocks noGrp="1"/>
          </p:cNvGraphicFramePr>
          <p:nvPr>
            <p:extLst>
              <p:ext uri="{D42A27DB-BD31-4B8C-83A1-F6EECF244321}">
                <p14:modId xmlns:p14="http://schemas.microsoft.com/office/powerpoint/2010/main" val="1687797090"/>
              </p:ext>
            </p:extLst>
          </p:nvPr>
        </p:nvGraphicFramePr>
        <p:xfrm>
          <a:off x="595479" y="4729301"/>
          <a:ext cx="9984910" cy="866429"/>
        </p:xfrm>
        <a:graphic>
          <a:graphicData uri="http://schemas.openxmlformats.org/drawingml/2006/table">
            <a:tbl>
              <a:tblPr firstRow="1" bandRow="1">
                <a:tableStyleId>{5C22544A-7EE6-4342-B048-85BDC9FD1C3A}</a:tableStyleId>
              </a:tblPr>
              <a:tblGrid>
                <a:gridCol w="9984910">
                  <a:extLst>
                    <a:ext uri="{9D8B030D-6E8A-4147-A177-3AD203B41FA5}">
                      <a16:colId xmlns:a16="http://schemas.microsoft.com/office/drawing/2014/main" val="3760077850"/>
                    </a:ext>
                  </a:extLst>
                </a:gridCol>
              </a:tblGrid>
              <a:tr h="293061">
                <a:tc>
                  <a:txBody>
                    <a:bodyPr/>
                    <a:lstStyle/>
                    <a:p>
                      <a:pPr marL="0" algn="ctr" defTabSz="914400" rtl="0" eaLnBrk="1" latinLnBrk="0" hangingPunct="1">
                        <a:lnSpc>
                          <a:spcPct val="107000"/>
                        </a:lnSpc>
                        <a:spcAft>
                          <a:spcPts val="0"/>
                        </a:spcAft>
                      </a:pPr>
                      <a:r>
                        <a:rPr lang="fr-FR" sz="1600" b="1" dirty="0">
                          <a:effectLst/>
                          <a:latin typeface="Times New Roman" panose="02020603050405020304" pitchFamily="18" charset="0"/>
                          <a:ea typeface="SimSun" panose="02010600030101010101" pitchFamily="2" charset="-122"/>
                          <a:cs typeface="Arial" panose="020B0604020202020204" pitchFamily="34" charset="0"/>
                        </a:rPr>
                        <a:t>Poste</a:t>
                      </a:r>
                      <a:endParaRPr lang="fr-FR" sz="900" kern="12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14748" marR="14748" marT="7374" marB="7374">
                    <a:solidFill>
                      <a:srgbClr val="00B0F0"/>
                    </a:solidFill>
                  </a:tcPr>
                </a:tc>
                <a:extLst>
                  <a:ext uri="{0D108BD9-81ED-4DB2-BD59-A6C34878D82A}">
                    <a16:rowId xmlns:a16="http://schemas.microsoft.com/office/drawing/2014/main" val="2339907689"/>
                  </a:ext>
                </a:extLst>
              </a:tr>
              <a:tr h="28668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300" b="1" dirty="0">
                          <a:effectLst/>
                          <a:latin typeface="+mn-lt"/>
                          <a:ea typeface="SimSun" panose="02010600030101010101" pitchFamily="2" charset="-122"/>
                          <a:cs typeface="Times New Roman" panose="02020603050405020304" pitchFamily="18" charset="0"/>
                        </a:rPr>
                        <a:t>Un (1) Juriste   (à temps partiel et au besoin)</a:t>
                      </a:r>
                      <a:endParaRPr lang="fr-FR" sz="1300" dirty="0">
                        <a:effectLst/>
                        <a:latin typeface="+mn-lt"/>
                        <a:ea typeface="Times New Roman" panose="02020603050405020304" pitchFamily="18" charset="0"/>
                      </a:endParaRPr>
                    </a:p>
                  </a:txBody>
                  <a:tcPr marL="62188" marR="62188" marT="0" marB="0">
                    <a:solidFill>
                      <a:srgbClr val="00B0F0"/>
                    </a:solidFill>
                  </a:tcPr>
                </a:tc>
                <a:extLst>
                  <a:ext uri="{0D108BD9-81ED-4DB2-BD59-A6C34878D82A}">
                    <a16:rowId xmlns:a16="http://schemas.microsoft.com/office/drawing/2014/main" val="3153388458"/>
                  </a:ext>
                </a:extLst>
              </a:tr>
              <a:tr h="28668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300" b="1" dirty="0">
                          <a:effectLst/>
                          <a:latin typeface="+mn-lt"/>
                          <a:ea typeface="SimSun" panose="02010600030101010101" pitchFamily="2" charset="-122"/>
                          <a:cs typeface="Times New Roman" panose="02020603050405020304" pitchFamily="18" charset="0"/>
                        </a:rPr>
                        <a:t>Autres profils à proposer par le consultant au besoin</a:t>
                      </a:r>
                      <a:endParaRPr lang="fr-FR" sz="1300" b="1" dirty="0">
                        <a:effectLst/>
                        <a:latin typeface="+mn-lt"/>
                        <a:ea typeface="SimSun" panose="02010600030101010101" pitchFamily="2" charset="-122"/>
                      </a:endParaRPr>
                    </a:p>
                  </a:txBody>
                  <a:tcPr marL="62188" marR="62188" marT="0" marB="0">
                    <a:solidFill>
                      <a:srgbClr val="00B0F0"/>
                    </a:solidFill>
                  </a:tcPr>
                </a:tc>
                <a:extLst>
                  <a:ext uri="{0D108BD9-81ED-4DB2-BD59-A6C34878D82A}">
                    <a16:rowId xmlns:a16="http://schemas.microsoft.com/office/drawing/2014/main" val="727516093"/>
                  </a:ext>
                </a:extLst>
              </a:tr>
            </a:tbl>
          </a:graphicData>
        </a:graphic>
      </p:graphicFrame>
      <p:sp>
        <p:nvSpPr>
          <p:cNvPr id="10" name="Rectangle 9"/>
          <p:cNvSpPr/>
          <p:nvPr/>
        </p:nvSpPr>
        <p:spPr>
          <a:xfrm>
            <a:off x="495801" y="5713581"/>
            <a:ext cx="10198704" cy="738664"/>
          </a:xfrm>
          <a:prstGeom prst="rect">
            <a:avLst/>
          </a:prstGeom>
        </p:spPr>
        <p:txBody>
          <a:bodyPr wrap="square">
            <a:spAutoFit/>
          </a:bodyPr>
          <a:lstStyle/>
          <a:p>
            <a:pPr algn="just"/>
            <a:r>
              <a:rPr lang="fr-FR" sz="1400" b="1" dirty="0">
                <a:solidFill>
                  <a:srgbClr val="0070C0"/>
                </a:solidFill>
                <a:ea typeface="SimSun" panose="02010600030101010101" pitchFamily="2" charset="-122"/>
                <a:cs typeface="Times New Roman" panose="02020603050405020304" pitchFamily="18" charset="0"/>
              </a:rPr>
              <a:t>NB :</a:t>
            </a:r>
            <a:r>
              <a:rPr lang="fr-FR" sz="1400" dirty="0">
                <a:solidFill>
                  <a:srgbClr val="0070C0"/>
                </a:solidFill>
                <a:ea typeface="SimSun" panose="02010600030101010101" pitchFamily="2" charset="-122"/>
                <a:cs typeface="Times New Roman" panose="02020603050405020304" pitchFamily="18" charset="0"/>
              </a:rPr>
              <a:t> </a:t>
            </a:r>
            <a:r>
              <a:rPr lang="fr-FR" sz="1400" b="1" i="1" dirty="0">
                <a:solidFill>
                  <a:srgbClr val="0070C0"/>
                </a:solidFill>
                <a:ea typeface="SimSun" panose="02010600030101010101" pitchFamily="2" charset="-122"/>
                <a:cs typeface="Times New Roman" panose="02020603050405020304" pitchFamily="18" charset="0"/>
              </a:rPr>
              <a:t>Cette liste est minimale et indicative et le Consultant sera appelé éventuellement à renforcer l’équipe de projet en nombre suffisant de personnel cadre et d’assistance pour lui permettre d'assurer avec efficacité et sans retard l'ensemble des tâches qui lui sont dévolues par le présent marché, et ce sans prétendre à aucune indemnité supplémentaire. </a:t>
            </a:r>
          </a:p>
        </p:txBody>
      </p:sp>
    </p:spTree>
    <p:extLst>
      <p:ext uri="{BB962C8B-B14F-4D97-AF65-F5344CB8AC3E}">
        <p14:creationId xmlns:p14="http://schemas.microsoft.com/office/powerpoint/2010/main" val="352851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EB5BF-A8EE-4EB3-9BE5-D409E28607D3}"/>
              </a:ext>
            </a:extLst>
          </p:cNvPr>
          <p:cNvSpPr>
            <a:spLocks noGrp="1"/>
          </p:cNvSpPr>
          <p:nvPr>
            <p:ph type="sldNum" sz="quarter" idx="7"/>
          </p:nvPr>
        </p:nvSpPr>
        <p:spPr/>
        <p:txBody>
          <a:bodyPr/>
          <a:lstStyle/>
          <a:p>
            <a:fld id="{B6F15528-21DE-4FAA-801E-634DDDAF4B2B}" type="slidenum">
              <a:rPr lang="en-US" smtClean="0"/>
              <a:t>13</a:t>
            </a:fld>
            <a:endParaRPr lang="en-US" dirty="0"/>
          </a:p>
        </p:txBody>
      </p:sp>
      <p:sp>
        <p:nvSpPr>
          <p:cNvPr id="6" name="Rectangle 5">
            <a:extLst>
              <a:ext uri="{FF2B5EF4-FFF2-40B4-BE49-F238E27FC236}">
                <a16:creationId xmlns:a16="http://schemas.microsoft.com/office/drawing/2014/main" id="{7A1DD71F-CDD2-47BD-A7EC-7BEB65306582}"/>
              </a:ext>
            </a:extLst>
          </p:cNvPr>
          <p:cNvSpPr/>
          <p:nvPr/>
        </p:nvSpPr>
        <p:spPr>
          <a:xfrm>
            <a:off x="1190025" y="1877049"/>
            <a:ext cx="9950146" cy="2303644"/>
          </a:xfrm>
          <a:prstGeom prst="rect">
            <a:avLst/>
          </a:prstGeom>
        </p:spPr>
        <p:txBody>
          <a:bodyPr wrap="square">
            <a:spAutoFit/>
          </a:bodyPr>
          <a:lstStyle/>
          <a:p>
            <a:pPr algn="just"/>
            <a:r>
              <a:rPr lang="fr-FR" sz="1632" dirty="0">
                <a:latin typeface="Times New Roman" panose="02020603050405020304" pitchFamily="18" charset="0"/>
                <a:ea typeface="SimSun" panose="02010600030101010101" pitchFamily="2" charset="-122"/>
              </a:rPr>
              <a:t> </a:t>
            </a:r>
          </a:p>
          <a:p>
            <a:pPr algn="just"/>
            <a:endParaRPr lang="fr-FR" sz="1814" dirty="0">
              <a:solidFill>
                <a:schemeClr val="tx2"/>
              </a:solidFill>
            </a:endParaRPr>
          </a:p>
          <a:p>
            <a:pPr algn="just">
              <a:spcBef>
                <a:spcPts val="1088"/>
              </a:spcBef>
              <a:spcAft>
                <a:spcPts val="1088"/>
              </a:spcAft>
            </a:pPr>
            <a:r>
              <a:rPr lang="fr-FR" sz="1814" dirty="0"/>
              <a:t>Le délai global est de trente six mois </a:t>
            </a:r>
            <a:r>
              <a:rPr lang="fr-FR" sz="1814" dirty="0">
                <a:solidFill>
                  <a:srgbClr val="C00000"/>
                </a:solidFill>
              </a:rPr>
              <a:t>(</a:t>
            </a:r>
            <a:r>
              <a:rPr lang="fr-FR" sz="1814" b="1" dirty="0">
                <a:solidFill>
                  <a:srgbClr val="C00000"/>
                </a:solidFill>
              </a:rPr>
              <a:t>36) mois maximum </a:t>
            </a:r>
            <a:r>
              <a:rPr lang="fr-FR" sz="1814" dirty="0"/>
              <a:t>à partir de la date de signature du contrat</a:t>
            </a:r>
          </a:p>
          <a:p>
            <a:pPr algn="just">
              <a:spcBef>
                <a:spcPts val="1088"/>
              </a:spcBef>
              <a:spcAft>
                <a:spcPts val="1088"/>
              </a:spcAft>
            </a:pPr>
            <a:r>
              <a:rPr lang="fr-FR" sz="1814" dirty="0"/>
              <a:t>sans toutefois dépasser la date de fin de compact : </a:t>
            </a:r>
            <a:r>
              <a:rPr lang="fr-FR" sz="1814" b="1" dirty="0">
                <a:solidFill>
                  <a:srgbClr val="C00000"/>
                </a:solidFill>
              </a:rPr>
              <a:t>30 juin 2022</a:t>
            </a:r>
            <a:r>
              <a:rPr lang="fr-FR" sz="1814" dirty="0"/>
              <a:t>.</a:t>
            </a:r>
          </a:p>
          <a:p>
            <a:pPr algn="just"/>
            <a:endParaRPr lang="fr-FR" sz="1814" dirty="0"/>
          </a:p>
          <a:p>
            <a:pPr marL="259118" indent="-259118" algn="just">
              <a:buFont typeface="Wingdings" panose="05000000000000000000" pitchFamily="2" charset="2"/>
              <a:buChar char="q"/>
            </a:pPr>
            <a:endParaRPr lang="fr-FR" sz="1814" dirty="0"/>
          </a:p>
        </p:txBody>
      </p:sp>
      <p:sp>
        <p:nvSpPr>
          <p:cNvPr id="7" name="Parallelogram 6">
            <a:extLst>
              <a:ext uri="{FF2B5EF4-FFF2-40B4-BE49-F238E27FC236}">
                <a16:creationId xmlns:a16="http://schemas.microsoft.com/office/drawing/2014/main" id="{3826DCA4-84D6-456A-A499-0B3BE65A64B7}"/>
              </a:ext>
            </a:extLst>
          </p:cNvPr>
          <p:cNvSpPr/>
          <p:nvPr/>
        </p:nvSpPr>
        <p:spPr>
          <a:xfrm>
            <a:off x="1026071" y="1643842"/>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u="sng" cap="all" dirty="0">
                <a:solidFill>
                  <a:schemeClr val="bg1"/>
                </a:solidFill>
                <a:latin typeface="Times New Roman" panose="02020603050405020304" pitchFamily="18" charset="0"/>
                <a:ea typeface="SimSun" panose="02010600030101010101" pitchFamily="2" charset="-122"/>
              </a:rPr>
              <a:t>délais</a:t>
            </a:r>
          </a:p>
        </p:txBody>
      </p:sp>
      <p:sp>
        <p:nvSpPr>
          <p:cNvPr id="8" name="Rectangle 7">
            <a:extLst>
              <a:ext uri="{FF2B5EF4-FFF2-40B4-BE49-F238E27FC236}">
                <a16:creationId xmlns:a16="http://schemas.microsoft.com/office/drawing/2014/main" id="{E74D9E6E-0119-4941-9D53-A35D1B22524C}"/>
              </a:ext>
            </a:extLst>
          </p:cNvPr>
          <p:cNvSpPr/>
          <p:nvPr/>
        </p:nvSpPr>
        <p:spPr>
          <a:xfrm>
            <a:off x="-14876" y="-22285"/>
            <a:ext cx="12191521" cy="1120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6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264" b="1" dirty="0">
                <a:solidFill>
                  <a:schemeClr val="bg1"/>
                </a:solidFill>
                <a:latin typeface="Corbel" panose="020B0503020204020204" pitchFamily="34" charset="0"/>
                <a:cs typeface="Sakkal Majalla" panose="02000000000000000000" pitchFamily="2" charset="-78"/>
              </a:rPr>
              <a:t>Les Termes de références de l’activité 1 &amp; 2</a:t>
            </a:r>
          </a:p>
        </p:txBody>
      </p:sp>
    </p:spTree>
    <p:extLst>
      <p:ext uri="{BB962C8B-B14F-4D97-AF65-F5344CB8AC3E}">
        <p14:creationId xmlns:p14="http://schemas.microsoft.com/office/powerpoint/2010/main" val="35980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EB5BF-A8EE-4EB3-9BE5-D409E28607D3}"/>
              </a:ext>
            </a:extLst>
          </p:cNvPr>
          <p:cNvSpPr>
            <a:spLocks noGrp="1"/>
          </p:cNvSpPr>
          <p:nvPr>
            <p:ph type="sldNum" sz="quarter" idx="7"/>
          </p:nvPr>
        </p:nvSpPr>
        <p:spPr/>
        <p:txBody>
          <a:bodyPr/>
          <a:lstStyle/>
          <a:p>
            <a:fld id="{B6F15528-21DE-4FAA-801E-634DDDAF4B2B}" type="slidenum">
              <a:rPr lang="en-US" smtClean="0"/>
              <a:t>14</a:t>
            </a:fld>
            <a:endParaRPr lang="en-US"/>
          </a:p>
        </p:txBody>
      </p:sp>
      <p:pic>
        <p:nvPicPr>
          <p:cNvPr id="3" name="Picture 2">
            <a:extLst>
              <a:ext uri="{FF2B5EF4-FFF2-40B4-BE49-F238E27FC236}">
                <a16:creationId xmlns:a16="http://schemas.microsoft.com/office/drawing/2014/main" id="{BE18F818-56CD-44EF-9E31-3A574DA61834}"/>
              </a:ext>
            </a:extLst>
          </p:cNvPr>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5" name="Slide Number Placeholder 1">
            <a:extLst>
              <a:ext uri="{FF2B5EF4-FFF2-40B4-BE49-F238E27FC236}">
                <a16:creationId xmlns:a16="http://schemas.microsoft.com/office/drawing/2014/main" id="{0EF5C78D-39EE-416C-B7E4-B5FB737E3E1B}"/>
              </a:ext>
            </a:extLst>
          </p:cNvPr>
          <p:cNvSpPr txBox="1">
            <a:spLocks/>
          </p:cNvSpPr>
          <p:nvPr/>
        </p:nvSpPr>
        <p:spPr>
          <a:xfrm>
            <a:off x="8778134" y="6377940"/>
            <a:ext cx="2804050" cy="251159"/>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1632"/>
              <a:pPr/>
              <a:t>14</a:t>
            </a:fld>
            <a:endParaRPr lang="fr-FR" sz="1632"/>
          </a:p>
        </p:txBody>
      </p:sp>
      <p:sp>
        <p:nvSpPr>
          <p:cNvPr id="6" name="Rectangle 5">
            <a:extLst>
              <a:ext uri="{FF2B5EF4-FFF2-40B4-BE49-F238E27FC236}">
                <a16:creationId xmlns:a16="http://schemas.microsoft.com/office/drawing/2014/main" id="{7A1DD71F-CDD2-47BD-A7EC-7BEB65306582}"/>
              </a:ext>
            </a:extLst>
          </p:cNvPr>
          <p:cNvSpPr/>
          <p:nvPr/>
        </p:nvSpPr>
        <p:spPr>
          <a:xfrm>
            <a:off x="270910" y="1957728"/>
            <a:ext cx="11262121" cy="4308872"/>
          </a:xfrm>
          <a:prstGeom prst="rect">
            <a:avLst/>
          </a:prstGeom>
        </p:spPr>
        <p:txBody>
          <a:bodyPr wrap="square">
            <a:spAutoFit/>
          </a:bodyPr>
          <a:lstStyle/>
          <a:p>
            <a:pPr marL="246163" indent="-246163">
              <a:buFont typeface="Wingdings" panose="05000000000000000000" pitchFamily="2" charset="2"/>
              <a:buChar char="q"/>
            </a:pPr>
            <a:r>
              <a:rPr lang="fr-FR" sz="1700" b="1" dirty="0">
                <a:solidFill>
                  <a:srgbClr val="C00000"/>
                </a:solidFill>
              </a:rPr>
              <a:t>Périodes de base : </a:t>
            </a:r>
            <a:r>
              <a:rPr lang="fr-FR" sz="1700" dirty="0"/>
              <a:t>le budget estimatif s’élève à </a:t>
            </a:r>
            <a:r>
              <a:rPr lang="fr-FR" sz="1700" b="1" dirty="0">
                <a:solidFill>
                  <a:srgbClr val="C00000"/>
                </a:solidFill>
                <a:latin typeface="Arial" panose="020B0604020202020204" pitchFamily="34" charset="0"/>
                <a:cs typeface="Arial" panose="020B0604020202020204" pitchFamily="34" charset="0"/>
              </a:rPr>
              <a:t>3 480 000,00 </a:t>
            </a:r>
            <a:r>
              <a:rPr lang="fr-FR" sz="1700" b="1" dirty="0">
                <a:solidFill>
                  <a:srgbClr val="C00000"/>
                </a:solidFill>
              </a:rPr>
              <a:t>USD</a:t>
            </a:r>
            <a:r>
              <a:rPr lang="fr-FR" sz="1700" b="1" dirty="0"/>
              <a:t> </a:t>
            </a:r>
            <a:r>
              <a:rPr lang="fr-FR" sz="1700" dirty="0"/>
              <a:t>pour :</a:t>
            </a:r>
          </a:p>
          <a:p>
            <a:endParaRPr lang="fr-FR" sz="1050" dirty="0"/>
          </a:p>
          <a:p>
            <a:pPr marL="1461139" indent="-401634" defTabSz="1053747">
              <a:buFont typeface="Wingdings" panose="05000000000000000000" pitchFamily="2" charset="2"/>
              <a:buChar char="ü"/>
              <a:tabLst>
                <a:tab pos="1868529" algn="l"/>
              </a:tabLst>
            </a:pPr>
            <a:r>
              <a:rPr lang="fr-FR" sz="1700" dirty="0"/>
              <a:t>Activité 1 : les missions </a:t>
            </a:r>
            <a:r>
              <a:rPr lang="fr-FR" sz="1400" dirty="0">
                <a:latin typeface="Arial" panose="020B0604020202020204" pitchFamily="34" charset="0"/>
                <a:cs typeface="Arial" panose="020B0604020202020204" pitchFamily="34" charset="0"/>
              </a:rPr>
              <a:t>1, 2, 3 et 4</a:t>
            </a:r>
          </a:p>
          <a:p>
            <a:pPr marL="1461139" indent="-401634" defTabSz="1053747"/>
            <a:endParaRPr lang="fr-FR" sz="400" dirty="0"/>
          </a:p>
          <a:p>
            <a:pPr marL="1461139" indent="-401634" defTabSz="934265">
              <a:buFont typeface="Wingdings" panose="05000000000000000000" pitchFamily="2" charset="2"/>
              <a:buChar char="ü"/>
            </a:pPr>
            <a:r>
              <a:rPr lang="fr-FR" sz="1700" dirty="0"/>
              <a:t>Activité 2 : les Prestations d’assurance qualité</a:t>
            </a:r>
          </a:p>
          <a:p>
            <a:pPr marL="482248"/>
            <a:endParaRPr lang="fr-FR" sz="1700" dirty="0"/>
          </a:p>
          <a:p>
            <a:pPr marL="259118" indent="-259118" algn="just">
              <a:buFont typeface="Wingdings" panose="05000000000000000000" pitchFamily="2" charset="2"/>
              <a:buChar char="q"/>
            </a:pPr>
            <a:r>
              <a:rPr lang="fr-FR" sz="1700" b="1" dirty="0">
                <a:solidFill>
                  <a:srgbClr val="C00000"/>
                </a:solidFill>
              </a:rPr>
              <a:t>Prestations techniques à la demande de MCA :</a:t>
            </a:r>
          </a:p>
          <a:p>
            <a:pPr marL="1461139" lvl="1" indent="-407392" algn="just">
              <a:buFont typeface="Wingdings" panose="05000000000000000000" pitchFamily="2" charset="2"/>
              <a:buChar char="ü"/>
            </a:pPr>
            <a:r>
              <a:rPr lang="fr-FR" sz="1700" dirty="0"/>
              <a:t>Activité 1 : les missions </a:t>
            </a:r>
            <a:r>
              <a:rPr lang="fr-FR" sz="1400" dirty="0">
                <a:latin typeface="Arial" panose="020B0604020202020204" pitchFamily="34" charset="0"/>
                <a:cs typeface="Arial" panose="020B0604020202020204" pitchFamily="34" charset="0"/>
              </a:rPr>
              <a:t>5, 6 et 7 </a:t>
            </a:r>
            <a:r>
              <a:rPr lang="fr-FR" sz="1700" dirty="0"/>
              <a:t>: </a:t>
            </a:r>
            <a:r>
              <a:rPr lang="fr-FR" sz="1700" b="1" dirty="0">
                <a:solidFill>
                  <a:srgbClr val="C00000"/>
                </a:solidFill>
                <a:latin typeface="Arial" panose="020B0604020202020204" pitchFamily="34" charset="0"/>
                <a:cs typeface="Arial" panose="020B0604020202020204" pitchFamily="34" charset="0"/>
              </a:rPr>
              <a:t>200</a:t>
            </a:r>
            <a:r>
              <a:rPr lang="fr-FR" sz="1700" b="1" dirty="0">
                <a:solidFill>
                  <a:srgbClr val="C00000"/>
                </a:solidFill>
              </a:rPr>
              <a:t> j/e</a:t>
            </a:r>
          </a:p>
          <a:p>
            <a:pPr marL="1461139" lvl="1" indent="-407392" algn="just">
              <a:buFont typeface="Wingdings" panose="05000000000000000000" pitchFamily="2" charset="2"/>
              <a:buChar char="ü"/>
            </a:pPr>
            <a:r>
              <a:rPr lang="fr-FR" sz="1700" dirty="0"/>
              <a:t>Activité 2 : la mission </a:t>
            </a:r>
            <a:r>
              <a:rPr lang="fr-FR" sz="1400" dirty="0">
                <a:latin typeface="Arial" panose="020B0604020202020204" pitchFamily="34" charset="0"/>
                <a:cs typeface="Arial" panose="020B0604020202020204" pitchFamily="34" charset="0"/>
              </a:rPr>
              <a:t>2</a:t>
            </a:r>
            <a:r>
              <a:rPr lang="fr-FR" sz="1700" dirty="0"/>
              <a:t> : </a:t>
            </a:r>
            <a:r>
              <a:rPr lang="fr-FR" sz="1700" b="1" dirty="0">
                <a:solidFill>
                  <a:srgbClr val="C00000"/>
                </a:solidFill>
                <a:latin typeface="Arial" panose="020B0604020202020204" pitchFamily="34" charset="0"/>
                <a:cs typeface="Arial" panose="020B0604020202020204" pitchFamily="34" charset="0"/>
              </a:rPr>
              <a:t>2 200 </a:t>
            </a:r>
            <a:r>
              <a:rPr lang="fr-FR" sz="1700" b="1" dirty="0">
                <a:solidFill>
                  <a:srgbClr val="C00000"/>
                </a:solidFill>
              </a:rPr>
              <a:t>j/e </a:t>
            </a:r>
          </a:p>
          <a:p>
            <a:pPr marL="1053747" lvl="1" algn="just"/>
            <a:endParaRPr lang="fr-FR" sz="1700" b="1" dirty="0">
              <a:solidFill>
                <a:srgbClr val="C00000"/>
              </a:solidFill>
            </a:endParaRPr>
          </a:p>
          <a:p>
            <a:pPr marL="360363" lvl="1" algn="just"/>
            <a:r>
              <a:rPr lang="fr-FR" sz="1700" b="1" i="1" dirty="0">
                <a:solidFill>
                  <a:srgbClr val="0070C0"/>
                </a:solidFill>
                <a:ea typeface="SimSun" panose="02010600030101010101" pitchFamily="2" charset="-122"/>
                <a:cs typeface="Times New Roman" panose="02020603050405020304" pitchFamily="18" charset="0"/>
              </a:rPr>
              <a:t>NB : Cette répartition par expert pourrait connaitre des révisions en baisse ou en hausse en fonction</a:t>
            </a:r>
          </a:p>
          <a:p>
            <a:pPr marL="360363" algn="just"/>
            <a:r>
              <a:rPr lang="fr-FR" sz="1700" b="1" i="1" dirty="0">
                <a:solidFill>
                  <a:srgbClr val="0070C0"/>
                </a:solidFill>
                <a:ea typeface="SimSun" panose="02010600030101010101" pitchFamily="2" charset="-122"/>
                <a:cs typeface="Times New Roman" panose="02020603050405020304" pitchFamily="18" charset="0"/>
              </a:rPr>
              <a:t>des besoins réels d’assistance technique tout en restant dans le volume global de </a:t>
            </a:r>
            <a:r>
              <a:rPr lang="fr-FR" sz="1700" b="1" dirty="0">
                <a:solidFill>
                  <a:srgbClr val="0070C0"/>
                </a:solidFill>
                <a:latin typeface="Arial" panose="020B0604020202020204" pitchFamily="34" charset="0"/>
                <a:cs typeface="Arial" panose="020B0604020202020204" pitchFamily="34" charset="0"/>
              </a:rPr>
              <a:t>2 400 </a:t>
            </a:r>
            <a:r>
              <a:rPr lang="fr-FR" sz="1700" b="1" i="1" dirty="0">
                <a:solidFill>
                  <a:srgbClr val="0070C0"/>
                </a:solidFill>
                <a:ea typeface="SimSun" panose="02010600030101010101" pitchFamily="2" charset="-122"/>
                <a:cs typeface="Times New Roman" panose="02020603050405020304" pitchFamily="18" charset="0"/>
              </a:rPr>
              <a:t>j/e.</a:t>
            </a:r>
          </a:p>
          <a:p>
            <a:pPr marL="259118" indent="-259118" algn="just">
              <a:buFont typeface="Wingdings" panose="05000000000000000000" pitchFamily="2" charset="2"/>
              <a:buChar char="q"/>
            </a:pPr>
            <a:endParaRPr lang="fr-FR" sz="1100" b="1" i="1" dirty="0">
              <a:solidFill>
                <a:srgbClr val="0070C0"/>
              </a:solidFill>
              <a:ea typeface="SimSun" panose="02010600030101010101" pitchFamily="2" charset="-122"/>
              <a:cs typeface="Times New Roman" panose="02020603050405020304" pitchFamily="18" charset="0"/>
            </a:endParaRPr>
          </a:p>
          <a:p>
            <a:pPr marL="259118" indent="-259118" algn="just">
              <a:buFont typeface="Wingdings" panose="05000000000000000000" pitchFamily="2" charset="2"/>
              <a:buChar char="q"/>
            </a:pPr>
            <a:r>
              <a:rPr lang="fr-FR" sz="1700" b="1" dirty="0">
                <a:solidFill>
                  <a:srgbClr val="C00000"/>
                </a:solidFill>
              </a:rPr>
              <a:t>Une provision de </a:t>
            </a:r>
            <a:r>
              <a:rPr lang="fr-FR" sz="1700" b="1" dirty="0">
                <a:solidFill>
                  <a:srgbClr val="C00000"/>
                </a:solidFill>
                <a:latin typeface="Arial" panose="020B0604020202020204" pitchFamily="34" charset="0"/>
                <a:cs typeface="Arial" panose="020B0604020202020204" pitchFamily="34" charset="0"/>
              </a:rPr>
              <a:t>800 </a:t>
            </a:r>
            <a:r>
              <a:rPr lang="fr-FR" sz="1700" b="1" dirty="0">
                <a:solidFill>
                  <a:srgbClr val="C00000"/>
                </a:solidFill>
              </a:rPr>
              <a:t>j/e </a:t>
            </a:r>
            <a:r>
              <a:rPr lang="fr-FR" sz="1700" dirty="0"/>
              <a:t>est prévue également au cas où </a:t>
            </a:r>
            <a:r>
              <a:rPr lang="fr-FR" sz="1700" b="1" dirty="0">
                <a:solidFill>
                  <a:srgbClr val="C00000"/>
                </a:solidFill>
              </a:rPr>
              <a:t>des besoins additionnels </a:t>
            </a:r>
            <a:r>
              <a:rPr lang="fr-FR" sz="1700" dirty="0"/>
              <a:t>se font sentir lors de l’exécution du contrat. Mais cette provision, de </a:t>
            </a:r>
            <a:r>
              <a:rPr lang="fr-FR" sz="1700" dirty="0">
                <a:latin typeface="Arial" panose="020B0604020202020204" pitchFamily="34" charset="0"/>
                <a:cs typeface="Arial" panose="020B0604020202020204" pitchFamily="34" charset="0"/>
              </a:rPr>
              <a:t>800</a:t>
            </a:r>
            <a:r>
              <a:rPr lang="fr-FR" sz="1700" dirty="0"/>
              <a:t> j/e, ne doit pas être incluse dans la proposition financière ;</a:t>
            </a:r>
          </a:p>
          <a:p>
            <a:pPr marL="259118" indent="-259118" algn="just">
              <a:buFont typeface="Wingdings" panose="05000000000000000000" pitchFamily="2" charset="2"/>
              <a:buChar char="q"/>
            </a:pPr>
            <a:endParaRPr lang="fr-FR" sz="1700" dirty="0"/>
          </a:p>
          <a:p>
            <a:pPr algn="just"/>
            <a:r>
              <a:rPr lang="fr-FR" sz="1700" dirty="0"/>
              <a:t>					</a:t>
            </a:r>
            <a:r>
              <a:rPr lang="fr-FR" sz="1700" b="1" dirty="0">
                <a:solidFill>
                  <a:srgbClr val="C00000"/>
                </a:solidFill>
              </a:rPr>
              <a:t>Soit un total de </a:t>
            </a:r>
            <a:r>
              <a:rPr lang="fr-FR" sz="1700" b="1" dirty="0">
                <a:solidFill>
                  <a:srgbClr val="C00000"/>
                </a:solidFill>
                <a:latin typeface="Arial" panose="020B0604020202020204" pitchFamily="34" charset="0"/>
                <a:cs typeface="Arial" panose="020B0604020202020204" pitchFamily="34" charset="0"/>
              </a:rPr>
              <a:t>3 200 </a:t>
            </a:r>
            <a:r>
              <a:rPr lang="fr-FR" sz="1700" b="1" dirty="0">
                <a:solidFill>
                  <a:srgbClr val="C00000"/>
                </a:solidFill>
              </a:rPr>
              <a:t>j/e</a:t>
            </a:r>
            <a:r>
              <a:rPr lang="fr-FR" sz="1700" dirty="0"/>
              <a:t>. </a:t>
            </a:r>
          </a:p>
          <a:p>
            <a:pPr marL="259118" indent="-259118" algn="just">
              <a:buFont typeface="Wingdings" panose="05000000000000000000" pitchFamily="2" charset="2"/>
              <a:buChar char="q"/>
            </a:pPr>
            <a:endParaRPr lang="fr-FR" sz="1050" b="1" i="1" dirty="0">
              <a:solidFill>
                <a:srgbClr val="0070C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7" name="Parallelogram 6">
            <a:extLst>
              <a:ext uri="{FF2B5EF4-FFF2-40B4-BE49-F238E27FC236}">
                <a16:creationId xmlns:a16="http://schemas.microsoft.com/office/drawing/2014/main" id="{3826DCA4-84D6-456A-A499-0B3BE65A64B7}"/>
              </a:ext>
            </a:extLst>
          </p:cNvPr>
          <p:cNvSpPr/>
          <p:nvPr/>
        </p:nvSpPr>
        <p:spPr>
          <a:xfrm>
            <a:off x="952644" y="1267879"/>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u="sng" cap="all" dirty="0">
                <a:solidFill>
                  <a:schemeClr val="bg1"/>
                </a:solidFill>
                <a:latin typeface="Times New Roman" panose="02020603050405020304" pitchFamily="18" charset="0"/>
                <a:ea typeface="SimSun" panose="02010600030101010101" pitchFamily="2" charset="-122"/>
              </a:rPr>
              <a:t>Budget</a:t>
            </a:r>
          </a:p>
        </p:txBody>
      </p:sp>
      <p:sp>
        <p:nvSpPr>
          <p:cNvPr id="8" name="Rectangle 7"/>
          <p:cNvSpPr/>
          <p:nvPr/>
        </p:nvSpPr>
        <p:spPr>
          <a:xfrm>
            <a:off x="84453" y="7547849"/>
            <a:ext cx="10392159" cy="929870"/>
          </a:xfrm>
          <a:prstGeom prst="rect">
            <a:avLst/>
          </a:prstGeom>
        </p:spPr>
        <p:txBody>
          <a:bodyPr wrap="square">
            <a:spAutoFit/>
          </a:bodyPr>
          <a:lstStyle/>
          <a:p>
            <a:pPr marL="482248" indent="-482248" algn="just"/>
            <a:r>
              <a:rPr lang="fr-FR" sz="1814" b="1" i="1" dirty="0"/>
              <a:t>NB : </a:t>
            </a:r>
            <a:r>
              <a:rPr lang="fr-FR" sz="1814" b="1" i="1" dirty="0">
                <a:solidFill>
                  <a:srgbClr val="0070C0"/>
                </a:solidFill>
                <a:latin typeface="Calibri" panose="020F0502020204030204" pitchFamily="34" charset="0"/>
                <a:ea typeface="SimSun" panose="02010600030101010101" pitchFamily="2" charset="-122"/>
                <a:cs typeface="Times New Roman" panose="02020603050405020304" pitchFamily="18" charset="0"/>
              </a:rPr>
              <a:t>Ce budget est uniquement une estimation. La proposition financière du soumissionnaire ne sera pas rejetée si elle dépasse l’estimation sauf si elle est justifiée non raisonnable suite à l’analyse du caractère raisonnable des prix requise par le Program </a:t>
            </a:r>
            <a:r>
              <a:rPr lang="fr-FR" sz="1814" b="1" i="1" dirty="0" err="1">
                <a:solidFill>
                  <a:srgbClr val="0070C0"/>
                </a:solidFill>
                <a:latin typeface="Calibri" panose="020F0502020204030204" pitchFamily="34" charset="0"/>
                <a:ea typeface="SimSun" panose="02010600030101010101" pitchFamily="2" charset="-122"/>
                <a:cs typeface="Times New Roman" panose="02020603050405020304" pitchFamily="18" charset="0"/>
              </a:rPr>
              <a:t>Procurement</a:t>
            </a:r>
            <a:r>
              <a:rPr lang="fr-FR" sz="1814" b="1" i="1" dirty="0">
                <a:solidFill>
                  <a:srgbClr val="0070C0"/>
                </a:solidFill>
                <a:latin typeface="Calibri" panose="020F0502020204030204" pitchFamily="34" charset="0"/>
                <a:ea typeface="SimSun" panose="02010600030101010101" pitchFamily="2" charset="-122"/>
                <a:cs typeface="Times New Roman" panose="02020603050405020304" pitchFamily="18" charset="0"/>
              </a:rPr>
              <a:t> Guidelines (PPG).</a:t>
            </a:r>
          </a:p>
        </p:txBody>
      </p:sp>
      <p:sp>
        <p:nvSpPr>
          <p:cNvPr id="9" name="Rectangle 8">
            <a:extLst>
              <a:ext uri="{FF2B5EF4-FFF2-40B4-BE49-F238E27FC236}">
                <a16:creationId xmlns:a16="http://schemas.microsoft.com/office/drawing/2014/main" id="{E74D9E6E-0119-4941-9D53-A35D1B22524C}"/>
              </a:ext>
            </a:extLst>
          </p:cNvPr>
          <p:cNvSpPr/>
          <p:nvPr/>
        </p:nvSpPr>
        <p:spPr>
          <a:xfrm>
            <a:off x="-14876" y="-22285"/>
            <a:ext cx="12191521" cy="1120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6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264" b="1" dirty="0">
                <a:solidFill>
                  <a:schemeClr val="bg1"/>
                </a:solidFill>
                <a:latin typeface="Corbel" panose="020B0503020204020204" pitchFamily="34" charset="0"/>
                <a:cs typeface="Sakkal Majalla" panose="02000000000000000000" pitchFamily="2" charset="-78"/>
              </a:rPr>
              <a:t>Les Termes de références de l’activité 1 &amp; 2</a:t>
            </a:r>
          </a:p>
        </p:txBody>
      </p:sp>
    </p:spTree>
    <p:extLst>
      <p:ext uri="{BB962C8B-B14F-4D97-AF65-F5344CB8AC3E}">
        <p14:creationId xmlns:p14="http://schemas.microsoft.com/office/powerpoint/2010/main" val="88068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15</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endParaRPr lang="en-US" sz="2000"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647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alibri" panose="020F050202020403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alibri" panose="020F0502020204030204" pitchFamily="34" charset="0"/>
              </a:rPr>
              <a:t>Des procédures ouvertes, équitables et concurrentielles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alibri" panose="020F050202020403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alibri" panose="020F0502020204030204" pitchFamily="34" charset="0"/>
              </a:rPr>
              <a:t>Les appels d'offres sont basés sur une description claire et précise des besoins;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alibri" panose="020F050202020403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alibri" panose="020F0502020204030204" pitchFamily="34" charset="0"/>
              </a:rPr>
              <a:t>Sélectionner des entrepreneurs qualifiés qui exécuteront les contrats conformément à leurs clauses, et en respectant les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alibri" panose="020F0502020204030204" pitchFamily="34" charset="0"/>
              </a:rPr>
              <a:t>Des prix commercialement raisonnables.</a:t>
            </a:r>
            <a:endParaRPr lang="fr-FR" sz="2000" kern="0" dirty="0">
              <a:solidFill>
                <a:schemeClr val="tx1"/>
              </a:solidFill>
              <a:latin typeface="Calibri" panose="020F050202020403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rPr>
              <a:t>Principes de passation de marchés de la MCC</a:t>
            </a:r>
            <a:endParaRPr lang="fr-FR" sz="2800" dirty="0">
              <a:solidFill>
                <a:srgbClr val="C00000"/>
              </a:solidFill>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1991544" y="1819051"/>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mn-lt"/>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mn-lt"/>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mn-lt"/>
              </a:rPr>
              <a:t>MCA-</a:t>
            </a:r>
            <a:r>
              <a:rPr lang="fr-FR" sz="2800" dirty="0" err="1">
                <a:solidFill>
                  <a:schemeClr val="tx1"/>
                </a:solidFill>
                <a:latin typeface="+mn-lt"/>
              </a:rPr>
              <a:t>Morocco</a:t>
            </a:r>
            <a:r>
              <a:rPr lang="fr-FR" sz="2800" dirty="0">
                <a:solidFill>
                  <a:schemeClr val="tx1"/>
                </a:solidFill>
                <a:latin typeface="+mn-lt"/>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mn-lt"/>
              </a:rPr>
              <a:t>Agent de Passation des Marchés – </a:t>
            </a:r>
            <a:r>
              <a:rPr lang="fr-FR" sz="2800" dirty="0" err="1">
                <a:solidFill>
                  <a:schemeClr val="tx1"/>
                </a:solidFill>
                <a:latin typeface="+mn-lt"/>
              </a:rPr>
              <a:t>Cardno</a:t>
            </a:r>
            <a:r>
              <a:rPr lang="fr-FR" sz="2800" dirty="0">
                <a:solidFill>
                  <a:schemeClr val="tx1"/>
                </a:solidFill>
                <a:latin typeface="+mn-lt"/>
              </a:rPr>
              <a:t> PA</a:t>
            </a:r>
            <a:r>
              <a:rPr lang="fr-FR" sz="3600" dirty="0">
                <a:solidFill>
                  <a:schemeClr val="tx1"/>
                </a:solidFill>
                <a:latin typeface="+mn-lt"/>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alibri" panose="020F050202020403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mn-lt"/>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mn-lt"/>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mn-lt"/>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mn-lt"/>
              </a:rPr>
              <a:t>Pays objet de sanctions ou de restrictions en vertu des lois ou des  politiques des États-Unis: Cuba, Iran, Corée du Nord, Soudan et Syrie</a:t>
            </a: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1933560" y="1846126"/>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rPr>
              <a:t>TYPES DE SOUMISSION: </a:t>
            </a:r>
          </a:p>
          <a:p>
            <a:pPr algn="ctr"/>
            <a:endParaRPr lang="fr-FR" sz="2800" b="1" dirty="0">
              <a:solidFill>
                <a:srgbClr val="FFFFFF"/>
              </a:solidFill>
            </a:endParaRPr>
          </a:p>
          <a:p>
            <a:pPr algn="ctr"/>
            <a:endParaRPr lang="fr-FR" sz="2800" b="1" dirty="0">
              <a:solidFill>
                <a:schemeClr val="tx1"/>
              </a:solidFill>
            </a:endParaRPr>
          </a:p>
          <a:p>
            <a:pPr algn="ctr"/>
            <a:r>
              <a:rPr lang="fr-FR" sz="2800" b="1" dirty="0">
                <a:solidFill>
                  <a:schemeClr val="tx1"/>
                </a:solidFill>
              </a:rPr>
              <a:t> par voie électronique</a:t>
            </a:r>
          </a:p>
          <a:p>
            <a:pPr algn="ctr"/>
            <a:r>
              <a:rPr lang="fr-FR" sz="2800" b="1" dirty="0">
                <a:solidFill>
                  <a:srgbClr val="FF0000"/>
                </a:solidFill>
              </a:rPr>
              <a:t>Les soumissions sous format papier ne seront pas acceptées</a:t>
            </a:r>
            <a:r>
              <a:rPr lang="fr-FR" sz="2800" b="1" dirty="0">
                <a:solidFill>
                  <a:srgbClr val="FFFFFF"/>
                </a:solidFill>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latin typeface="Corbel" panose="020B0503020204020204" pitchFamily="34" charset="0"/>
                <a:cs typeface="Sakkal Majalla" panose="02000000000000000000" pitchFamily="2" charset="-78"/>
              </a:rPr>
              <a:t>Plan</a:t>
            </a:r>
            <a:endParaRPr lang="ar-SA" sz="4897"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15267" y="1744472"/>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88104" y="1527351"/>
                <a:ext cx="527611"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171762" y="3236494"/>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166581"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r>
              <a:rPr lang="fr-FR" sz="2000" b="1" dirty="0">
                <a:latin typeface="Corbel" panose="020B0503020204020204" pitchFamily="34" charset="0"/>
              </a:rPr>
              <a:t>Présentation des 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1323439"/>
          </a:xfrm>
          <a:prstGeom prst="rect">
            <a:avLst/>
          </a:prstGeom>
        </p:spPr>
        <p:txBody>
          <a:bodyPr wrap="square">
            <a:spAutoFit/>
          </a:bodyPr>
          <a:lstStyle/>
          <a:p>
            <a:pPr algn="just"/>
            <a:r>
              <a:rPr lang="fr-FR" sz="2000" b="1" dirty="0">
                <a:latin typeface="Corbel" panose="020B0503020204020204" pitchFamily="34" charset="0"/>
              </a:rPr>
              <a:t>Description</a:t>
            </a:r>
            <a:r>
              <a:rPr lang="fr-FR" sz="1632" b="1" kern="0" dirty="0">
                <a:cs typeface="Arial" panose="020B0604020202020204" pitchFamily="34" charset="0"/>
              </a:rPr>
              <a:t> </a:t>
            </a:r>
            <a:r>
              <a:rPr lang="fr-FR" sz="2000" b="1" dirty="0">
                <a:latin typeface="Corbel" panose="020B0503020204020204" pitchFamily="34" charset="0"/>
              </a:rPr>
              <a:t>du processus de passation des marchés selon les lignes directrices de MCC.</a:t>
            </a:r>
          </a:p>
          <a:p>
            <a:pPr algn="just"/>
            <a:endParaRPr lang="fr-FR" sz="2000" b="1" dirty="0">
              <a:solidFill>
                <a:schemeClr val="tx2"/>
              </a:solidFill>
              <a:latin typeface="Corbel" panose="020B0503020204020204" pitchFamily="34" charset="0"/>
            </a:endParaRPr>
          </a:p>
          <a:p>
            <a:pPr algn="just"/>
            <a:endParaRPr lang="fr-FR" sz="2000" b="1" dirty="0">
              <a:solidFill>
                <a:schemeClr val="tx2"/>
              </a:solidFill>
              <a:latin typeface="Corbel" panose="020B0503020204020204" pitchFamily="34" charset="0"/>
            </a:endParaRP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dirty="0">
                <a:latin typeface="Corbel" panose="020B0503020204020204" pitchFamily="34" charset="0"/>
              </a:rPr>
              <a:t>Présentation des dispositions fiscales pour les consultants</a:t>
            </a:r>
            <a:r>
              <a:rPr lang="fr-FR" sz="1632" b="1" kern="0" dirty="0">
                <a:cs typeface="Arial" panose="020B0604020202020204" pitchFamily="34" charset="0"/>
              </a:rPr>
              <a:t>.</a:t>
            </a:r>
          </a:p>
        </p:txBody>
      </p:sp>
    </p:spTree>
    <p:extLst>
      <p:ext uri="{BB962C8B-B14F-4D97-AF65-F5344CB8AC3E}">
        <p14:creationId xmlns:p14="http://schemas.microsoft.com/office/powerpoint/2010/main" val="81595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7782" y="1513829"/>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endParaRPr>
          </a:p>
          <a:p>
            <a:pPr marL="342900" indent="-342900">
              <a:buClr>
                <a:schemeClr val="accent5">
                  <a:lumMod val="75000"/>
                </a:schemeClr>
              </a:buClr>
              <a:buFont typeface="Wingdings" panose="05000000000000000000" pitchFamily="2" charset="2"/>
              <a:buChar char="v"/>
            </a:pPr>
            <a:r>
              <a:rPr lang="fr-FR" sz="2000" kern="0" dirty="0">
                <a:solidFill>
                  <a:schemeClr val="tx1"/>
                </a:solidFill>
                <a:latin typeface="+mn-lt"/>
              </a:rPr>
              <a:t>Via le lien ci-dessous uniquement: </a:t>
            </a:r>
            <a:r>
              <a:rPr lang="fr-FR" sz="2000" u="sng" dirty="0">
                <a:solidFill>
                  <a:srgbClr val="0000FF"/>
                </a:solidFill>
                <a:latin typeface="+mn-lt"/>
                <a:ea typeface="SimSun" panose="02010600030101010101" pitchFamily="2" charset="-122"/>
                <a:hlinkClick r:id="rId4"/>
              </a:rPr>
              <a:t>https://www.dropbox.com/request/Rb1GQyvwVkFBAcFIUfXU</a:t>
            </a:r>
            <a:endParaRPr lang="fr-FR" sz="2000" kern="0" dirty="0">
              <a:solidFill>
                <a:schemeClr val="accent3"/>
              </a:solidFill>
              <a:latin typeface="+mn-lt"/>
            </a:endParaRPr>
          </a:p>
          <a:p>
            <a:pPr marL="342900" indent="-342900">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Prière de lancer le processus de téléchargement en temps utile avant l’expiration de la date et l’heure limites de soumission des propositions</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ctr">
              <a:buClr>
                <a:schemeClr val="accent5">
                  <a:lumMod val="75000"/>
                </a:schemeClr>
              </a:buClr>
              <a:buFont typeface="Wingdings" panose="05000000000000000000" pitchFamily="2" charset="2"/>
              <a:buChar char="v"/>
            </a:pPr>
            <a:r>
              <a:rPr lang="fr-FR" sz="2000" kern="0" dirty="0">
                <a:solidFill>
                  <a:schemeClr val="tx1"/>
                </a:solidFill>
                <a:latin typeface="+mn-lt"/>
              </a:rPr>
              <a:t>Soumission d’une PROPOSITION COMPLÈTE:</a:t>
            </a: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mn-lt"/>
            </a:endParaRPr>
          </a:p>
          <a:p>
            <a:pPr marL="342900" indent="-342900" algn="ctr">
              <a:buClr>
                <a:schemeClr val="accent5">
                  <a:lumMod val="75000"/>
                </a:schemeClr>
              </a:buClr>
              <a:buFont typeface="Wingdings" panose="05000000000000000000" pitchFamily="2" charset="2"/>
              <a:buChar char="v"/>
            </a:pPr>
            <a:r>
              <a:rPr lang="fr-FR" sz="2000" kern="0" dirty="0">
                <a:solidFill>
                  <a:schemeClr val="accent2">
                    <a:lumMod val="50000"/>
                  </a:schemeClr>
                </a:solidFill>
                <a:latin typeface="+mn-lt"/>
              </a:rPr>
              <a:t> </a:t>
            </a:r>
          </a:p>
          <a:p>
            <a:pPr marL="342900" indent="-342900" algn="just">
              <a:buClr>
                <a:schemeClr val="accent5">
                  <a:lumMod val="75000"/>
                </a:schemeClr>
              </a:buClr>
              <a:buFont typeface="Wingdings" panose="05000000000000000000" pitchFamily="2" charset="2"/>
              <a:buChar char="v"/>
            </a:pPr>
            <a:endParaRPr lang="fr-FR" sz="1814" dirty="0">
              <a:latin typeface="+mn-lt"/>
            </a:endParaRPr>
          </a:p>
          <a:p>
            <a:pPr marL="342900" indent="-342900" algn="just">
              <a:buClr>
                <a:schemeClr val="accent5">
                  <a:lumMod val="75000"/>
                </a:schemeClr>
              </a:buClr>
              <a:buFont typeface="Wingdings" panose="05000000000000000000" pitchFamily="2" charset="2"/>
              <a:buChar char="v"/>
            </a:pPr>
            <a:endParaRPr lang="fr-FR" sz="1814" dirty="0">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Joindre un sommaire de tous les documents à la première page de chaque proposition</a:t>
            </a:r>
          </a:p>
          <a:p>
            <a:pPr marL="342900" indent="-342900" algn="just">
              <a:buClr>
                <a:schemeClr val="accent5">
                  <a:lumMod val="75000"/>
                </a:schemeClr>
              </a:buClr>
              <a:buFont typeface="Wingdings" panose="05000000000000000000" pitchFamily="2" charset="2"/>
              <a:buChar char="v"/>
            </a:pPr>
            <a:endParaRPr lang="fr-FR" sz="1814" dirty="0"/>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470" y="77434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rPr>
              <a:t>PAR VOIE ELECTRONIQUE</a:t>
            </a:r>
          </a:p>
        </p:txBody>
      </p:sp>
      <p:sp>
        <p:nvSpPr>
          <p:cNvPr id="4" name="Rounded Rectangle 3"/>
          <p:cNvSpPr/>
          <p:nvPr/>
        </p:nvSpPr>
        <p:spPr>
          <a:xfrm>
            <a:off x="3403137" y="4416778"/>
            <a:ext cx="5582469" cy="5910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kern="0" dirty="0">
                <a:solidFill>
                  <a:srgbClr val="C00000"/>
                </a:solidFill>
                <a:latin typeface="Calibri" panose="020F0502020204030204" pitchFamily="34" charset="0"/>
              </a:rPr>
              <a:t>Proposition Complète = Proposition Technique + </a:t>
            </a:r>
          </a:p>
          <a:p>
            <a:pPr algn="ctr"/>
            <a:r>
              <a:rPr lang="fr-FR" kern="0" dirty="0">
                <a:solidFill>
                  <a:srgbClr val="C00000"/>
                </a:solidFill>
                <a:latin typeface="Calibri" panose="020F0502020204030204" pitchFamily="34" charset="0"/>
              </a:rPr>
              <a:t>Proposition Financière verrouillée avec mot de passe</a:t>
            </a:r>
          </a:p>
        </p:txBody>
      </p:sp>
    </p:spTree>
    <p:extLst>
      <p:ext uri="{BB962C8B-B14F-4D97-AF65-F5344CB8AC3E}">
        <p14:creationId xmlns:p14="http://schemas.microsoft.com/office/powerpoint/2010/main" val="384338608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1200" y="1563348"/>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La proposition ainsi que toute correspondance doivent être rédigées en français</a:t>
            </a:r>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La date limite de dépôt des Propositions est le 19 février 2019 à 14h00min (GMT+1), heure locale du Maroc</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Des clarifications peuvent être demandées par courriel dans un délai ne dépassant pas le 28 janvier 2019 </a:t>
            </a:r>
            <a:r>
              <a:rPr lang="fr-FR" altLang="fr-FR" sz="2000" kern="0" dirty="0">
                <a:solidFill>
                  <a:schemeClr val="tx1"/>
                </a:solidFill>
                <a:latin typeface="+mn-lt"/>
              </a:rPr>
              <a:t>à 17 heures</a:t>
            </a:r>
            <a:r>
              <a:rPr lang="fr-FR" sz="2000" kern="0" dirty="0">
                <a:solidFill>
                  <a:schemeClr val="tx1"/>
                </a:solidFill>
                <a:latin typeface="+mn-lt"/>
              </a:rPr>
              <a:t> (GMT+1)</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L’Agence MCA-Morocco fournira des réponses à tous les Consultants dans un délai ne dépassant pas le 04 février 2019</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mn-lt"/>
              </a:rPr>
              <a:t>Dans le cas d’une sous-traitance : préciser le(s) nom(s) des sous-traitants et les tâches à sous-traiter.</a:t>
            </a: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Méthode de sélection</a:t>
            </a:r>
            <a:endParaRPr lang="fr-FR" sz="2539" b="1" dirty="0">
              <a:solidFill>
                <a:srgbClr val="FFC000"/>
              </a:solidFill>
            </a:endParaRPr>
          </a:p>
        </p:txBody>
      </p:sp>
      <p:sp>
        <p:nvSpPr>
          <p:cNvPr id="9" name="Content Placeholder 2"/>
          <p:cNvSpPr txBox="1">
            <a:spLocks/>
          </p:cNvSpPr>
          <p:nvPr/>
        </p:nvSpPr>
        <p:spPr>
          <a:xfrm>
            <a:off x="1987782" y="1407862"/>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lnSpc>
                <a:spcPct val="150000"/>
              </a:lnSpc>
            </a:pPr>
            <a:r>
              <a:rPr lang="fr-FR" altLang="fr-FR" sz="2000" dirty="0">
                <a:solidFill>
                  <a:schemeClr val="tx1"/>
                </a:solidFill>
                <a:latin typeface="+mn-lt"/>
              </a:rPr>
              <a:t>Sélection Basée sur la Qualité et le Coût (SBQC/QCBS) avec une pondération de points techniques et du prix. La procédure d’évaluation consiste à : </a:t>
            </a:r>
          </a:p>
          <a:p>
            <a:pPr algn="just">
              <a:lnSpc>
                <a:spcPct val="150000"/>
              </a:lnSpc>
            </a:pPr>
            <a:endParaRPr lang="fr-FR" altLang="fr-FR" sz="2000" dirty="0">
              <a:solidFill>
                <a:schemeClr val="tx1"/>
              </a:solidFill>
              <a:latin typeface="+mn-lt"/>
            </a:endParaRP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Analyse des documents administratifs et de la capacité financière.</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Analyse des propositions techniques.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Entretien avec le(s) prestataire(s) qualifié(s).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Approbation du rapport technique par MCC.</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Ouverture des propositions financières.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Analyse des propositions financières.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Pondération :  </a:t>
            </a:r>
            <a:r>
              <a:rPr lang="fr-FR" altLang="fr-FR" sz="2000" b="1" dirty="0">
                <a:solidFill>
                  <a:schemeClr val="tx1"/>
                </a:solidFill>
              </a:rPr>
              <a:t>80%</a:t>
            </a:r>
            <a:r>
              <a:rPr lang="fr-FR" altLang="fr-FR" sz="2000" dirty="0">
                <a:solidFill>
                  <a:schemeClr val="tx1"/>
                </a:solidFill>
              </a:rPr>
              <a:t> Qualité, </a:t>
            </a:r>
            <a:r>
              <a:rPr lang="fr-FR" altLang="fr-FR" sz="2000" b="1" dirty="0">
                <a:solidFill>
                  <a:schemeClr val="tx1"/>
                </a:solidFill>
              </a:rPr>
              <a:t>20%</a:t>
            </a:r>
            <a:r>
              <a:rPr lang="fr-FR" altLang="fr-FR" sz="2000" dirty="0">
                <a:solidFill>
                  <a:schemeClr val="tx1"/>
                </a:solidFill>
              </a:rPr>
              <a:t> Prix.</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rPr>
              <a:t>Approbation du rapport d’évaluation combiné par MCC</a:t>
            </a:r>
            <a:r>
              <a:rPr lang="fr-FR" altLang="fr-FR" sz="2000" dirty="0">
                <a:solidFill>
                  <a:schemeClr val="tx2"/>
                </a:solidFill>
              </a:rPr>
              <a:t>.</a:t>
            </a:r>
          </a:p>
        </p:txBody>
      </p:sp>
      <p:sp>
        <p:nvSpPr>
          <p:cNvPr id="3" name="Rectangle 2"/>
          <p:cNvSpPr/>
          <p:nvPr/>
        </p:nvSpPr>
        <p:spPr>
          <a:xfrm>
            <a:off x="1773250" y="1166047"/>
            <a:ext cx="8581345" cy="47677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21396352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1981199" y="2844984"/>
            <a:ext cx="8229600" cy="264302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lnSpcReduction="1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buClr>
                <a:schemeClr val="accent5">
                  <a:lumMod val="75000"/>
                </a:schemeClr>
              </a:buClr>
            </a:pPr>
            <a:r>
              <a:rPr lang="fr-FR" altLang="fr-FR" sz="2200" dirty="0">
                <a:solidFill>
                  <a:schemeClr val="tx1"/>
                </a:solidFill>
                <a:latin typeface="Calibri" panose="020F0502020204030204" pitchFamily="34" charset="0"/>
              </a:rPr>
              <a:t>Il est demandé aux Consultants de soumettre une Proposition technique qui doit contenir les informations sur:</a:t>
            </a:r>
          </a:p>
          <a:p>
            <a:pPr marL="342900" indent="-342900" algn="just">
              <a:buClr>
                <a:schemeClr val="accent5">
                  <a:lumMod val="75000"/>
                </a:schemeClr>
              </a:buClr>
              <a:buFont typeface="Wingdings" panose="05000000000000000000" pitchFamily="2" charset="2"/>
              <a:buChar char="v"/>
            </a:pPr>
            <a:endParaRPr lang="fr-FR" altLang="fr-FR" sz="2200" dirty="0">
              <a:solidFill>
                <a:schemeClr val="tx1"/>
              </a:solidFill>
              <a:latin typeface="Calibri" panose="020F0502020204030204" pitchFamily="34" charset="0"/>
            </a:endParaRP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alibri" panose="020F0502020204030204" pitchFamily="34" charset="0"/>
              </a:rPr>
              <a:t> </a:t>
            </a:r>
            <a:r>
              <a:rPr lang="fr-FR" sz="2200" dirty="0">
                <a:solidFill>
                  <a:schemeClr val="tx1"/>
                </a:solidFill>
                <a:latin typeface="Calibri" panose="020F0502020204030204" pitchFamily="34" charset="0"/>
              </a:rPr>
              <a:t>Capacités et expériences </a:t>
            </a:r>
            <a:r>
              <a:rPr lang="fr-FR" altLang="fr-FR" sz="2200" dirty="0">
                <a:solidFill>
                  <a:schemeClr val="tx1"/>
                </a:solidFill>
                <a:latin typeface="Calibri" panose="020F0502020204030204" pitchFamily="34" charset="0"/>
              </a:rPr>
              <a:t> </a:t>
            </a:r>
            <a:r>
              <a:rPr lang="fr-FR" altLang="fr-FR" sz="2200" b="1" dirty="0">
                <a:solidFill>
                  <a:schemeClr val="tx1"/>
                </a:solidFill>
                <a:latin typeface="Calibri" panose="020F0502020204030204" pitchFamily="34" charset="0"/>
              </a:rPr>
              <a:t>(30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alibri" panose="020F0502020204030204" pitchFamily="34" charset="0"/>
              </a:rPr>
              <a:t> </a:t>
            </a:r>
            <a:r>
              <a:rPr lang="fr-FR" sz="2200" dirty="0">
                <a:solidFill>
                  <a:schemeClr val="tx1"/>
                </a:solidFill>
                <a:latin typeface="Calibri" panose="020F0502020204030204" pitchFamily="34" charset="0"/>
              </a:rPr>
              <a:t>Approche, méthodologie et plan de travail </a:t>
            </a:r>
            <a:r>
              <a:rPr lang="fr-FR" altLang="fr-FR" sz="2200" b="1" dirty="0">
                <a:solidFill>
                  <a:schemeClr val="tx1"/>
                </a:solidFill>
                <a:latin typeface="Calibri" panose="020F0502020204030204" pitchFamily="34" charset="0"/>
              </a:rPr>
              <a:t>(30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alibri" panose="020F0502020204030204" pitchFamily="34" charset="0"/>
              </a:rPr>
              <a:t> Qualifications du personnel clé de la prestation </a:t>
            </a:r>
            <a:r>
              <a:rPr lang="fr-FR" altLang="fr-FR" sz="2200" b="1" dirty="0">
                <a:solidFill>
                  <a:schemeClr val="tx1"/>
                </a:solidFill>
                <a:latin typeface="Calibri" panose="020F0502020204030204" pitchFamily="34" charset="0"/>
              </a:rPr>
              <a:t>(40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alibri" panose="020F0502020204030204" pitchFamily="34" charset="0"/>
              </a:rPr>
              <a:t>Le score technique minimum exigé pour se qualifier est de </a:t>
            </a:r>
            <a:r>
              <a:rPr lang="fr-FR" altLang="fr-FR" sz="2200" b="1" dirty="0">
                <a:solidFill>
                  <a:schemeClr val="tx1"/>
                </a:solidFill>
                <a:latin typeface="Calibri" panose="020F0502020204030204" pitchFamily="34" charset="0"/>
              </a:rPr>
              <a:t>80</a:t>
            </a:r>
            <a:r>
              <a:rPr lang="fr-FR" altLang="fr-FR" sz="2200" dirty="0">
                <a:solidFill>
                  <a:schemeClr val="tx1"/>
                </a:solidFill>
                <a:latin typeface="Calibri" panose="020F0502020204030204" pitchFamily="34" charset="0"/>
              </a:rPr>
              <a:t> points sur 100.</a:t>
            </a:r>
          </a:p>
        </p:txBody>
      </p:sp>
      <p:sp>
        <p:nvSpPr>
          <p:cNvPr id="3" name="Rectangle 2"/>
          <p:cNvSpPr/>
          <p:nvPr/>
        </p:nvSpPr>
        <p:spPr>
          <a:xfrm>
            <a:off x="1805328" y="2225071"/>
            <a:ext cx="8581345"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rPr>
              <a:t>Dossier technique</a:t>
            </a:r>
          </a:p>
        </p:txBody>
      </p:sp>
    </p:spTree>
    <p:extLst>
      <p:ext uri="{BB962C8B-B14F-4D97-AF65-F5344CB8AC3E}">
        <p14:creationId xmlns:p14="http://schemas.microsoft.com/office/powerpoint/2010/main" val="170234425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2157401" y="1153467"/>
            <a:ext cx="7877198" cy="4031873"/>
          </a:xfrm>
          <a:prstGeom prst="rect">
            <a:avLst/>
          </a:prstGeom>
        </p:spPr>
        <p:txBody>
          <a:bodyPr wrap="square">
            <a:spAutoFit/>
          </a:bodyPr>
          <a:lstStyle/>
          <a:p>
            <a:pPr algn="just"/>
            <a:r>
              <a:rPr lang="fr-FR" sz="3200" dirty="0"/>
              <a:t>Le contrat sera pour une durée de </a:t>
            </a:r>
            <a:r>
              <a:rPr lang="fr-FR" sz="3200" b="1" dirty="0"/>
              <a:t>trente-six</a:t>
            </a:r>
            <a:r>
              <a:rPr lang="fr-FR" sz="3200" dirty="0"/>
              <a:t> </a:t>
            </a:r>
            <a:r>
              <a:rPr lang="fr-FR" sz="3200" b="1" dirty="0"/>
              <a:t>(36) mois maximum sans toutefois dépasser la fin de la période du Compact : 30 juin 2022</a:t>
            </a:r>
            <a:r>
              <a:rPr lang="fr-FR" sz="3200" dirty="0"/>
              <a:t>, avec des missions et prestations, de base et optionnelles (à la demande), qui peuvent se chevaucher dans le temps et qui seront activées à la discrétion de l’Agence MCA-Morocco. </a:t>
            </a:r>
          </a:p>
        </p:txBody>
      </p:sp>
      <p:sp>
        <p:nvSpPr>
          <p:cNvPr id="9" name="Rectangle 8"/>
          <p:cNvSpPr/>
          <p:nvPr/>
        </p:nvSpPr>
        <p:spPr>
          <a:xfrm>
            <a:off x="1656395" y="1012372"/>
            <a:ext cx="8587062" cy="43651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13293245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a:t>
            </a:r>
          </a:p>
        </p:txBody>
      </p:sp>
      <p:sp>
        <p:nvSpPr>
          <p:cNvPr id="3" name="Rectangle 2"/>
          <p:cNvSpPr/>
          <p:nvPr/>
        </p:nvSpPr>
        <p:spPr>
          <a:xfrm>
            <a:off x="1289344" y="1354639"/>
            <a:ext cx="10019244" cy="5078313"/>
          </a:xfrm>
          <a:prstGeom prst="rect">
            <a:avLst/>
          </a:prstGeom>
        </p:spPr>
        <p:txBody>
          <a:bodyPr wrap="square">
            <a:spAutoFit/>
          </a:bodyPr>
          <a:lstStyle/>
          <a:p>
            <a:pPr marL="221852" lvl="1" algn="ctr">
              <a:lnSpc>
                <a:spcPct val="150000"/>
              </a:lnSpc>
              <a:buClr>
                <a:schemeClr val="accent5">
                  <a:lumMod val="75000"/>
                </a:schemeClr>
              </a:buClr>
            </a:pPr>
            <a:r>
              <a:rPr lang="fr-FR" sz="2000" b="1" dirty="0">
                <a:solidFill>
                  <a:srgbClr val="C00000"/>
                </a:solidFill>
              </a:rPr>
              <a:t>Taxe sur la valeur ajoutée / droits et taxes à l’importation </a:t>
            </a:r>
          </a:p>
          <a:p>
            <a:pPr marL="507602" lvl="1" indent="-285750" algn="just">
              <a:lnSpc>
                <a:spcPct val="150000"/>
              </a:lnSpc>
              <a:buClr>
                <a:schemeClr val="accent5">
                  <a:lumMod val="75000"/>
                </a:schemeClr>
              </a:buClr>
              <a:buFont typeface="Wingdings" panose="05000000000000000000" pitchFamily="2" charset="2"/>
              <a:buChar char="v"/>
            </a:pPr>
            <a:r>
              <a:rPr lang="fr-FR" sz="1600" dirty="0"/>
              <a:t>Les prestations financées dans le cadre de l’Accord 609(g) ou du Compact sont exonérées de la taxe sur la valeur ajoutée, y compris la TVA et les droits à l’importation.</a:t>
            </a:r>
          </a:p>
          <a:p>
            <a:pPr marL="507602" lvl="1" indent="-285750" algn="just">
              <a:lnSpc>
                <a:spcPct val="150000"/>
              </a:lnSpc>
              <a:buClr>
                <a:schemeClr val="accent5">
                  <a:lumMod val="75000"/>
                </a:schemeClr>
              </a:buClr>
              <a:buFont typeface="Wingdings" panose="05000000000000000000" pitchFamily="2" charset="2"/>
              <a:buChar char="v"/>
            </a:pPr>
            <a:r>
              <a:rPr lang="fr-FR" sz="1600" dirty="0"/>
              <a:t>Afin de bénéficier de l’exonération de TVA, les fournisseurs ne disposant pas d’un identifiant fiscal au Maroc doivent demander un IF auprès du service des impôts.</a:t>
            </a:r>
          </a:p>
          <a:p>
            <a:pPr marL="507602" lvl="1" indent="-285750" algn="just">
              <a:lnSpc>
                <a:spcPct val="150000"/>
              </a:lnSpc>
              <a:buClr>
                <a:schemeClr val="accent5">
                  <a:lumMod val="75000"/>
                </a:schemeClr>
              </a:buClr>
              <a:buFont typeface="Wingdings" panose="05000000000000000000" pitchFamily="2" charset="2"/>
              <a:buChar char="v"/>
            </a:pPr>
            <a:r>
              <a:rPr lang="fr-FR" sz="1600" dirty="0"/>
              <a:t>L’Agence MCA-Morocco se chargera de formuler les demandes pour l’obtention des exonérations fiscales auprès des administrations compétentes.</a:t>
            </a:r>
          </a:p>
          <a:p>
            <a:pPr marL="221852" lvl="1" algn="ctr">
              <a:lnSpc>
                <a:spcPct val="150000"/>
              </a:lnSpc>
              <a:buClr>
                <a:schemeClr val="accent5">
                  <a:lumMod val="75000"/>
                </a:schemeClr>
              </a:buClr>
            </a:pPr>
            <a:r>
              <a:rPr lang="fr-FR" sz="2000" b="1" dirty="0">
                <a:solidFill>
                  <a:srgbClr val="C00000"/>
                </a:solidFill>
              </a:rPr>
              <a:t>Impôt sur les bénéfices / revenus </a:t>
            </a:r>
          </a:p>
          <a:p>
            <a:pPr marL="507602" lvl="1" indent="-285750" algn="just">
              <a:lnSpc>
                <a:spcPct val="150000"/>
              </a:lnSpc>
              <a:buClr>
                <a:schemeClr val="accent5">
                  <a:lumMod val="75000"/>
                </a:schemeClr>
              </a:buClr>
              <a:buFont typeface="Wingdings" panose="05000000000000000000" pitchFamily="2" charset="2"/>
              <a:buChar char="v"/>
            </a:pPr>
            <a:r>
              <a:rPr lang="fr-FR" sz="1600" dirty="0"/>
              <a:t>L’Agence MCA-Morocco procèdera à la retenue à la source de l’impôt sur les sociétés (IS) de 10% sur tous les montants bruts réglés (HT), en contrepartie de prestations de services, en faveur des entreprises non résidentes ne disposant pas d’un identifiant fiscal à la signature des contrats.</a:t>
            </a:r>
          </a:p>
          <a:p>
            <a:pPr marL="507602" lvl="1" indent="-285750" algn="just">
              <a:lnSpc>
                <a:spcPct val="150000"/>
              </a:lnSpc>
              <a:buClr>
                <a:schemeClr val="accent5">
                  <a:lumMod val="75000"/>
                </a:schemeClr>
              </a:buClr>
              <a:buFont typeface="Wingdings" panose="05000000000000000000" pitchFamily="2" charset="2"/>
              <a:buChar char="v"/>
            </a:pPr>
            <a:r>
              <a:rPr lang="fr-FR" sz="1600" dirty="0"/>
              <a:t>Pour tous les impôts sur les bénéfices, patrimoine, biens, taxes ad valorem, les retenues d'impôt, les entreprises concernées recevront du gouvernement du Maroc la preuve de paiement pour leur éviter la double imposition.</a:t>
            </a:r>
          </a:p>
        </p:txBody>
      </p:sp>
      <p:sp>
        <p:nvSpPr>
          <p:cNvPr id="6" name="Rectangle 5"/>
          <p:cNvSpPr/>
          <p:nvPr/>
        </p:nvSpPr>
        <p:spPr>
          <a:xfrm>
            <a:off x="1120927" y="1299596"/>
            <a:ext cx="10387901" cy="53079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16502124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Proposition financière</a:t>
            </a:r>
          </a:p>
        </p:txBody>
      </p:sp>
      <p:grpSp>
        <p:nvGrpSpPr>
          <p:cNvPr id="4" name="Groupe 3"/>
          <p:cNvGrpSpPr/>
          <p:nvPr/>
        </p:nvGrpSpPr>
        <p:grpSpPr>
          <a:xfrm>
            <a:off x="917962" y="1908839"/>
            <a:ext cx="10356077" cy="3525076"/>
            <a:chOff x="1235869" y="1421287"/>
            <a:chExt cx="11420452" cy="3887375"/>
          </a:xfrm>
        </p:grpSpPr>
        <p:sp>
          <p:nvSpPr>
            <p:cNvPr id="3" name="Rectangle 2"/>
            <p:cNvSpPr/>
            <p:nvPr/>
          </p:nvSpPr>
          <p:spPr>
            <a:xfrm>
              <a:off x="1421596" y="1643043"/>
              <a:ext cx="11049000" cy="3665619"/>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r>
                <a:rPr lang="fr-FR" sz="2000" dirty="0">
                  <a:solidFill>
                    <a:schemeClr val="tx2"/>
                  </a:solidFill>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4752" lvl="1" indent="-342900" algn="just">
                <a:lnSpc>
                  <a:spcPct val="150000"/>
                </a:lnSpc>
                <a:buClr>
                  <a:schemeClr val="accent5">
                    <a:lumMod val="75000"/>
                  </a:schemeClr>
                </a:buClr>
                <a:buFont typeface="Wingdings" panose="05000000000000000000" pitchFamily="2" charset="2"/>
                <a:buChar char="v"/>
              </a:pPr>
              <a:endParaRPr lang="fr-FR" sz="2000" dirty="0">
                <a:solidFill>
                  <a:schemeClr val="accent2">
                    <a:lumMod val="50000"/>
                  </a:schemeClr>
                </a:solidFill>
              </a:endParaRPr>
            </a:p>
            <a:p>
              <a:pPr marL="563567" lvl="1" indent="-342900" algn="just">
                <a:lnSpc>
                  <a:spcPct val="150000"/>
                </a:lnSpc>
                <a:buClr>
                  <a:schemeClr val="accent5">
                    <a:lumMod val="75000"/>
                  </a:schemeClr>
                </a:buClr>
                <a:buFont typeface="Wingdings" panose="05000000000000000000" pitchFamily="2" charset="2"/>
                <a:buChar char="v"/>
              </a:pPr>
              <a:r>
                <a:rPr lang="fr-FR" sz="2000" dirty="0">
                  <a:solidFill>
                    <a:schemeClr val="tx2"/>
                  </a:solidFill>
                </a:rPr>
                <a:t>Cette proposition ne devra pas inclure les montants de la TVA ainsi que les droits de douanes au Maroc quand ils existent et pour lesquels les fournisseurs recevront des certificats d’exonération et des franchises douanières.</a:t>
              </a:r>
            </a:p>
          </p:txBody>
        </p:sp>
        <p:sp>
          <p:nvSpPr>
            <p:cNvPr id="6" name="Rectangle 5"/>
            <p:cNvSpPr/>
            <p:nvPr/>
          </p:nvSpPr>
          <p:spPr>
            <a:xfrm>
              <a:off x="1235869" y="1421287"/>
              <a:ext cx="11420452" cy="3807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392670439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Remboursement de TAXES</a:t>
            </a:r>
          </a:p>
        </p:txBody>
      </p:sp>
      <p:grpSp>
        <p:nvGrpSpPr>
          <p:cNvPr id="4" name="Groupe 3"/>
          <p:cNvGrpSpPr/>
          <p:nvPr/>
        </p:nvGrpSpPr>
        <p:grpSpPr>
          <a:xfrm>
            <a:off x="917962" y="2199673"/>
            <a:ext cx="10356077" cy="2280242"/>
            <a:chOff x="1235869" y="1421287"/>
            <a:chExt cx="11420452" cy="2514600"/>
          </a:xfrm>
        </p:grpSpPr>
        <p:sp>
          <p:nvSpPr>
            <p:cNvPr id="3" name="Rectangle 2"/>
            <p:cNvSpPr/>
            <p:nvPr/>
          </p:nvSpPr>
          <p:spPr>
            <a:xfrm>
              <a:off x="1421596" y="1643043"/>
              <a:ext cx="10858500" cy="2138277"/>
            </a:xfrm>
            <a:prstGeom prst="rect">
              <a:avLst/>
            </a:prstGeom>
          </p:spPr>
          <p:txBody>
            <a:bodyPr wrap="square">
              <a:spAutoFit/>
            </a:bodyPr>
            <a:lstStyle/>
            <a:p>
              <a:pPr marL="221852" lvl="1" algn="just">
                <a:lnSpc>
                  <a:spcPct val="150000"/>
                </a:lnSpc>
              </a:pPr>
              <a:r>
                <a:rPr lang="fr-FR" sz="2000" dirty="0"/>
                <a:t>Selon l’</a:t>
              </a:r>
              <a:r>
                <a:rPr lang="fr-FR" sz="2000" b="1" dirty="0"/>
                <a:t>Article 103-5° </a:t>
              </a:r>
              <a:r>
                <a:rPr lang="fr-FR" sz="2000" dirty="0"/>
                <a:t>du Code Général des  Impôts : les prestataires non-résidents ayant supporté la TVA au nom de leur </a:t>
              </a:r>
              <a:r>
                <a:rPr lang="fr-FR" sz="2000"/>
                <a:t>sous-traitants formuleront une </a:t>
              </a:r>
              <a:r>
                <a:rPr lang="fr-FR" sz="2000" dirty="0"/>
                <a:t>demande de remboursement auprès du service local des Impôts à la fin de chaque trimestre de l’année civile au titre des opérations réalisées au cours du ou des trimestres écoulés.</a:t>
              </a:r>
            </a:p>
          </p:txBody>
        </p:sp>
        <p:sp>
          <p:nvSpPr>
            <p:cNvPr id="6" name="Rectangle 5"/>
            <p:cNvSpPr/>
            <p:nvPr/>
          </p:nvSpPr>
          <p:spPr>
            <a:xfrm>
              <a:off x="1235869" y="1421287"/>
              <a:ext cx="11420452" cy="2514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561251" y="2035829"/>
            <a:ext cx="10650517" cy="584775"/>
          </a:xfrm>
          <a:prstGeom prst="rect">
            <a:avLst/>
          </a:prstGeom>
          <a:noFill/>
        </p:spPr>
        <p:txBody>
          <a:bodyPr wrap="square" rtlCol="0">
            <a:spAutoFit/>
          </a:bodyPr>
          <a:lstStyle/>
          <a:p>
            <a:pPr algn="ctr"/>
            <a:r>
              <a:rPr lang="fr-FR" sz="1600" b="1" dirty="0">
                <a:solidFill>
                  <a:srgbClr val="002060"/>
                </a:solidFill>
              </a:rPr>
              <a:t>Projet : «Appuyer l’Agence MCA-Morocco dans la gestion, le suivi, l’assistance technique </a:t>
            </a:r>
          </a:p>
          <a:p>
            <a:pPr algn="ctr"/>
            <a:r>
              <a:rPr lang="fr-FR" sz="1600" b="1" dirty="0">
                <a:solidFill>
                  <a:srgbClr val="002060"/>
                </a:solidFill>
              </a:rPr>
              <a:t>et la clôture des activités du Fonds Charaka»</a:t>
            </a:r>
          </a:p>
        </p:txBody>
      </p:sp>
      <p:sp>
        <p:nvSpPr>
          <p:cNvPr id="9" name="Rectangle 8"/>
          <p:cNvSpPr/>
          <p:nvPr/>
        </p:nvSpPr>
        <p:spPr>
          <a:xfrm>
            <a:off x="3492400" y="4432331"/>
            <a:ext cx="5207200" cy="667875"/>
          </a:xfrm>
          <a:prstGeom prst="rect">
            <a:avLst/>
          </a:prstGeom>
        </p:spPr>
        <p:txBody>
          <a:bodyPr wrap="square">
            <a:spAutoFit/>
          </a:bodyPr>
          <a:lstStyle/>
          <a:p>
            <a:pPr algn="ctr"/>
            <a:r>
              <a:rPr lang="fr-FR" sz="1200" b="1" dirty="0">
                <a:solidFill>
                  <a:srgbClr val="002060"/>
                </a:solidFill>
              </a:rPr>
              <a:t>MARCHÉ DE SERVICES DE CONSULTANTS </a:t>
            </a:r>
          </a:p>
          <a:p>
            <a:pPr algn="ctr"/>
            <a:endParaRPr lang="fr-FR" altLang="fr-FR" sz="1270" b="1" dirty="0">
              <a:solidFill>
                <a:srgbClr val="002060"/>
              </a:solidFill>
              <a:cs typeface="Arial" panose="020B0604020202020204" pitchFamily="34" charset="0"/>
            </a:endParaRPr>
          </a:p>
          <a:p>
            <a:pPr algn="ctr"/>
            <a:r>
              <a:rPr lang="fr-FR" altLang="fr-FR" sz="1270" b="1" dirty="0">
                <a:solidFill>
                  <a:srgbClr val="002060"/>
                </a:solidFill>
                <a:cs typeface="Arial" panose="020B0604020202020204" pitchFamily="34" charset="0"/>
              </a:rPr>
              <a:t>Demande de Propositions </a:t>
            </a:r>
            <a:r>
              <a:rPr lang="en-US" sz="1270" b="1" dirty="0">
                <a:solidFill>
                  <a:srgbClr val="002060"/>
                </a:solidFill>
                <a:cs typeface="Arial" panose="020B0604020202020204" pitchFamily="34" charset="0"/>
              </a:rPr>
              <a:t>DP/QCBS/MCA-M/EW-11/Compact-PP-04</a:t>
            </a: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r>
              <a:rPr lang="fr-FR" sz="1632" dirty="0">
                <a:solidFill>
                  <a:srgbClr val="C00000"/>
                </a:solidFill>
                <a:latin typeface="Calibri" panose="020F0502020204030204" pitchFamily="34" charset="0"/>
                <a:cs typeface="Times New Roman" panose="02020603050405020304" pitchFamily="18" charset="0"/>
              </a:rPr>
              <a:t>Réunion d’information</a:t>
            </a:r>
          </a:p>
          <a:p>
            <a:pPr algn="ctr"/>
            <a:r>
              <a:rPr lang="fr-FR" sz="1632" dirty="0">
                <a:solidFill>
                  <a:srgbClr val="C00000"/>
                </a:solidFill>
                <a:latin typeface="Calibri" panose="020F0502020204030204" pitchFamily="34" charset="0"/>
                <a:cs typeface="Times New Roman" panose="02020603050405020304" pitchFamily="18" charset="0"/>
              </a:rPr>
              <a:t>préparatoire à la soumission des propositions</a:t>
            </a:r>
          </a:p>
        </p:txBody>
      </p:sp>
      <p:sp>
        <p:nvSpPr>
          <p:cNvPr id="11" name="Rectangle 10"/>
          <p:cNvSpPr/>
          <p:nvPr/>
        </p:nvSpPr>
        <p:spPr>
          <a:xfrm>
            <a:off x="5356860" y="5985635"/>
            <a:ext cx="1478289" cy="317523"/>
          </a:xfrm>
          <a:prstGeom prst="rect">
            <a:avLst/>
          </a:prstGeom>
        </p:spPr>
        <p:txBody>
          <a:bodyPr wrap="none">
            <a:spAutoFit/>
          </a:bodyPr>
          <a:lstStyle/>
          <a:p>
            <a:pPr algn="ctr">
              <a:lnSpc>
                <a:spcPct val="150000"/>
              </a:lnSpc>
            </a:pPr>
            <a:r>
              <a:rPr lang="fr-FR" sz="1088" b="1" dirty="0">
                <a:cs typeface="Times New Roman" panose="02020603050405020304" pitchFamily="18" charset="0"/>
              </a:rPr>
              <a:t>Rabat, 23 janvier 2019</a:t>
            </a:r>
          </a:p>
        </p:txBody>
      </p:sp>
      <p:grpSp>
        <p:nvGrpSpPr>
          <p:cNvPr id="12" name="Groupe 11"/>
          <p:cNvGrpSpPr/>
          <p:nvPr/>
        </p:nvGrpSpPr>
        <p:grpSpPr>
          <a:xfrm>
            <a:off x="2436232" y="2649553"/>
            <a:ext cx="7319532" cy="1689998"/>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7" name="Rectangle 6"/>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40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 et sur le fonds CHARAKA </a:t>
            </a:r>
          </a:p>
        </p:txBody>
      </p:sp>
      <p:graphicFrame>
        <p:nvGraphicFramePr>
          <p:cNvPr id="6" name="Tableau 32"/>
          <p:cNvGraphicFramePr>
            <a:graphicFrameLocks noGrp="1"/>
          </p:cNvGraphicFramePr>
          <p:nvPr>
            <p:extLst>
              <p:ext uri="{D42A27DB-BD31-4B8C-83A1-F6EECF244321}">
                <p14:modId xmlns:p14="http://schemas.microsoft.com/office/powerpoint/2010/main" val="2773846163"/>
              </p:ext>
            </p:extLst>
          </p:nvPr>
        </p:nvGraphicFramePr>
        <p:xfrm>
          <a:off x="2035629" y="2314820"/>
          <a:ext cx="8828150" cy="2917692"/>
        </p:xfrm>
        <a:graphic>
          <a:graphicData uri="http://schemas.openxmlformats.org/drawingml/2006/table">
            <a:tbl>
              <a:tblPr firstRow="1" bandRow="1">
                <a:tableStyleId>{3B4B98B0-60AC-42C2-AFA5-B58CD77FA1E5}</a:tableStyleId>
              </a:tblPr>
              <a:tblGrid>
                <a:gridCol w="4354039">
                  <a:extLst>
                    <a:ext uri="{9D8B030D-6E8A-4147-A177-3AD203B41FA5}">
                      <a16:colId xmlns:a16="http://schemas.microsoft.com/office/drawing/2014/main" val="2158021175"/>
                    </a:ext>
                  </a:extLst>
                </a:gridCol>
                <a:gridCol w="4474111">
                  <a:extLst>
                    <a:ext uri="{9D8B030D-6E8A-4147-A177-3AD203B41FA5}">
                      <a16:colId xmlns:a16="http://schemas.microsoft.com/office/drawing/2014/main" val="3803927807"/>
                    </a:ext>
                  </a:extLst>
                </a:gridCol>
              </a:tblGrid>
              <a:tr h="1105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Enveloppe budgétaire</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MCC: 450 millions de dollars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Gouvernement: 82 millions</a:t>
                      </a:r>
                      <a:r>
                        <a:rPr lang="fr-FR" sz="1800" b="0" kern="1200" baseline="0" dirty="0">
                          <a:solidFill>
                            <a:schemeClr val="tx1"/>
                          </a:solidFill>
                          <a:latin typeface="Corbel" panose="020B0503020204020204" pitchFamily="34" charset="0"/>
                          <a:ea typeface="+mn-ea"/>
                          <a:cs typeface="Sakkal Majalla" panose="02000000000000000000" pitchFamily="2" charset="-78"/>
                        </a:rPr>
                        <a:t> de dollars</a:t>
                      </a:r>
                      <a:endParaRPr lang="fr-FR" sz="1800" b="0" kern="1200" dirty="0">
                        <a:solidFill>
                          <a:schemeClr val="tx1"/>
                        </a:solidFill>
                        <a:latin typeface="Corbel" panose="020B0503020204020204" pitchFamily="34" charset="0"/>
                        <a:ea typeface="+mn-ea"/>
                        <a:cs typeface="Sakkal Majalla" panose="02000000000000000000" pitchFamily="2" charset="-78"/>
                      </a:endParaRP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51506136"/>
                  </a:ext>
                </a:extLst>
              </a:tr>
              <a:tr h="456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Date de signature</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30 novembre 2015</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898354270"/>
                  </a:ext>
                </a:extLst>
              </a:tr>
              <a:tr h="72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Date d’entrée en vigueur</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30 juin 2017 </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6956266"/>
                  </a:ext>
                </a:extLst>
              </a:tr>
              <a:tr h="635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Période d’exécution </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5 ans à partir de la date d’entrée en vigueur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tx1"/>
                        </a:solidFill>
                        <a:latin typeface="Corbel" panose="020B0503020204020204" pitchFamily="34" charset="0"/>
                        <a:ea typeface="+mn-ea"/>
                        <a:cs typeface="Sakkal Majalla" panose="02000000000000000000" pitchFamily="2" charset="-78"/>
                      </a:endParaRP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102417094"/>
                  </a:ext>
                </a:extLst>
              </a:tr>
            </a:tbl>
          </a:graphicData>
        </a:graphic>
      </p:graphicFrame>
      <p:sp>
        <p:nvSpPr>
          <p:cNvPr id="9" name="Parallelogram 8"/>
          <p:cNvSpPr/>
          <p:nvPr/>
        </p:nvSpPr>
        <p:spPr>
          <a:xfrm>
            <a:off x="1259124" y="1356053"/>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Données générales</a:t>
            </a:r>
          </a:p>
        </p:txBody>
      </p:sp>
      <p:sp>
        <p:nvSpPr>
          <p:cNvPr id="2" name="Slide Number Placeholder 1"/>
          <p:cNvSpPr>
            <a:spLocks noGrp="1"/>
          </p:cNvSpPr>
          <p:nvPr>
            <p:ph type="sldNum" sz="quarter" idx="7"/>
          </p:nvPr>
        </p:nvSpPr>
        <p:spPr/>
        <p:txBody>
          <a:bodyPr/>
          <a:lstStyle/>
          <a:p>
            <a:fld id="{B6F15528-21DE-4FAA-801E-634DDDAF4B2B}" type="slidenum">
              <a:rPr lang="fr-FR" smtClean="0"/>
              <a:t>3</a:t>
            </a:fld>
            <a:endParaRPr lang="fr-FR"/>
          </a:p>
        </p:txBody>
      </p:sp>
    </p:spTree>
    <p:extLst>
      <p:ext uri="{BB962C8B-B14F-4D97-AF65-F5344CB8AC3E}">
        <p14:creationId xmlns:p14="http://schemas.microsoft.com/office/powerpoint/2010/main" val="263064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9617220" y="5415120"/>
            <a:ext cx="2396307" cy="1482580"/>
          </a:xfrm>
          <a:prstGeom prst="rect">
            <a:avLst/>
          </a:prstGeom>
        </p:spPr>
      </p:pic>
      <p:sp>
        <p:nvSpPr>
          <p:cNvPr id="85" name="Parallelogram 84"/>
          <p:cNvSpPr/>
          <p:nvPr/>
        </p:nvSpPr>
        <p:spPr>
          <a:xfrm>
            <a:off x="1204969" y="1176334"/>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Deux projets structurants</a:t>
            </a:r>
          </a:p>
        </p:txBody>
      </p:sp>
      <p:sp>
        <p:nvSpPr>
          <p:cNvPr id="91" name="Rectangle 90">
            <a:extLst>
              <a:ext uri="{FF2B5EF4-FFF2-40B4-BE49-F238E27FC236}">
                <a16:creationId xmlns:a16="http://schemas.microsoft.com/office/drawing/2014/main" id="{469E6CBC-B67C-48AC-8A13-CB61B77A09FB}"/>
              </a:ext>
            </a:extLst>
          </p:cNvPr>
          <p:cNvSpPr/>
          <p:nvPr/>
        </p:nvSpPr>
        <p:spPr>
          <a:xfrm>
            <a:off x="1792579" y="3023543"/>
            <a:ext cx="3109421" cy="371512"/>
          </a:xfrm>
          <a:prstGeom prst="rect">
            <a:avLst/>
          </a:prstGeom>
        </p:spPr>
        <p:txBody>
          <a:bodyPr wrap="square" anchor="b">
            <a:spAutoFit/>
          </a:bodyPr>
          <a:lstStyle/>
          <a:p>
            <a:pPr algn="r"/>
            <a:r>
              <a:rPr lang="da-DK" sz="1814" b="1" cap="all" dirty="0">
                <a:solidFill>
                  <a:schemeClr val="tx2"/>
                </a:solidFill>
                <a:latin typeface="Corbel" panose="020B0503020204020204" pitchFamily="34" charset="0"/>
              </a:rPr>
              <a:t>Education secondaire</a:t>
            </a:r>
            <a:endParaRPr lang="en-US" sz="1814" b="1" cap="all" dirty="0">
              <a:solidFill>
                <a:schemeClr val="tx2"/>
              </a:solidFill>
              <a:latin typeface="Corbel" panose="020B0503020204020204" pitchFamily="34" charset="0"/>
            </a:endParaRPr>
          </a:p>
        </p:txBody>
      </p:sp>
      <p:cxnSp>
        <p:nvCxnSpPr>
          <p:cNvPr id="145" name="Straight Connector 144"/>
          <p:cNvCxnSpPr/>
          <p:nvPr/>
        </p:nvCxnSpPr>
        <p:spPr>
          <a:xfrm>
            <a:off x="6026902" y="1852027"/>
            <a:ext cx="0" cy="4207461"/>
          </a:xfrm>
          <a:prstGeom prst="line">
            <a:avLst/>
          </a:prstGeom>
        </p:spPr>
        <p:style>
          <a:lnRef idx="2">
            <a:schemeClr val="accent2"/>
          </a:lnRef>
          <a:fillRef idx="0">
            <a:schemeClr val="accent2"/>
          </a:fillRef>
          <a:effectRef idx="1">
            <a:schemeClr val="accent2"/>
          </a:effectRef>
          <a:fontRef idx="minor">
            <a:schemeClr val="tx1"/>
          </a:fontRef>
        </p:style>
      </p:cxnSp>
      <p:sp>
        <p:nvSpPr>
          <p:cNvPr id="160" name="Rectangle 159">
            <a:extLst>
              <a:ext uri="{FF2B5EF4-FFF2-40B4-BE49-F238E27FC236}">
                <a16:creationId xmlns:a16="http://schemas.microsoft.com/office/drawing/2014/main" id="{469E6CBC-B67C-48AC-8A13-CB61B77A09FB}"/>
              </a:ext>
            </a:extLst>
          </p:cNvPr>
          <p:cNvSpPr/>
          <p:nvPr/>
        </p:nvSpPr>
        <p:spPr>
          <a:xfrm>
            <a:off x="1792579" y="3852769"/>
            <a:ext cx="3735498" cy="371512"/>
          </a:xfrm>
          <a:prstGeom prst="rect">
            <a:avLst/>
          </a:prstGeom>
        </p:spPr>
        <p:txBody>
          <a:bodyPr wrap="square" anchor="b">
            <a:spAutoFit/>
          </a:bodyPr>
          <a:lstStyle/>
          <a:p>
            <a:pPr algn="r"/>
            <a:r>
              <a:rPr lang="da-DK" sz="1814" b="1" cap="all" dirty="0">
                <a:solidFill>
                  <a:srgbClr val="FF0000"/>
                </a:solidFill>
                <a:latin typeface="Corbel" panose="020B0503020204020204" pitchFamily="34" charset="0"/>
              </a:rPr>
              <a:t>Formation professionnelle</a:t>
            </a:r>
            <a:endParaRPr lang="en-US" sz="1814" b="1" cap="all" dirty="0">
              <a:solidFill>
                <a:srgbClr val="FF0000"/>
              </a:solidFill>
              <a:latin typeface="Corbel" panose="020B0503020204020204" pitchFamily="34" charset="0"/>
            </a:endParaRPr>
          </a:p>
        </p:txBody>
      </p:sp>
      <p:sp>
        <p:nvSpPr>
          <p:cNvPr id="161" name="Rectangle 160">
            <a:extLst>
              <a:ext uri="{FF2B5EF4-FFF2-40B4-BE49-F238E27FC236}">
                <a16:creationId xmlns:a16="http://schemas.microsoft.com/office/drawing/2014/main" id="{469E6CBC-B67C-48AC-8A13-CB61B77A09FB}"/>
              </a:ext>
            </a:extLst>
          </p:cNvPr>
          <p:cNvSpPr/>
          <p:nvPr/>
        </p:nvSpPr>
        <p:spPr>
          <a:xfrm>
            <a:off x="1559605" y="4787649"/>
            <a:ext cx="3735498" cy="371512"/>
          </a:xfrm>
          <a:prstGeom prst="rect">
            <a:avLst/>
          </a:prstGeom>
        </p:spPr>
        <p:txBody>
          <a:bodyPr wrap="square" anchor="b">
            <a:spAutoFit/>
          </a:bodyPr>
          <a:lstStyle/>
          <a:p>
            <a:pPr marL="488006"/>
            <a:r>
              <a:rPr lang="da-DK" sz="1814" b="1" cap="all" dirty="0">
                <a:solidFill>
                  <a:schemeClr val="tx2"/>
                </a:solidFill>
                <a:latin typeface="Corbel" panose="020B0503020204020204" pitchFamily="34" charset="0"/>
              </a:rPr>
              <a:t>Emploi</a:t>
            </a:r>
            <a:endParaRPr lang="en-US" sz="1814" b="1" cap="all" dirty="0">
              <a:solidFill>
                <a:schemeClr val="tx2"/>
              </a:solidFill>
              <a:latin typeface="Corbel" panose="020B0503020204020204" pitchFamily="34" charset="0"/>
            </a:endParaRPr>
          </a:p>
        </p:txBody>
      </p:sp>
      <p:sp>
        <p:nvSpPr>
          <p:cNvPr id="163" name="Rectangle 162">
            <a:extLst>
              <a:ext uri="{FF2B5EF4-FFF2-40B4-BE49-F238E27FC236}">
                <a16:creationId xmlns:a16="http://schemas.microsoft.com/office/drawing/2014/main" id="{469E6CBC-B67C-48AC-8A13-CB61B77A09FB}"/>
              </a:ext>
            </a:extLst>
          </p:cNvPr>
          <p:cNvSpPr/>
          <p:nvPr/>
        </p:nvSpPr>
        <p:spPr>
          <a:xfrm>
            <a:off x="7349679" y="3006928"/>
            <a:ext cx="3109421" cy="371512"/>
          </a:xfrm>
          <a:prstGeom prst="rect">
            <a:avLst/>
          </a:prstGeom>
        </p:spPr>
        <p:txBody>
          <a:bodyPr wrap="square" anchor="b">
            <a:spAutoFit/>
          </a:bodyPr>
          <a:lstStyle/>
          <a:p>
            <a:pPr marL="269875"/>
            <a:r>
              <a:rPr lang="da-DK" sz="1814" b="1" cap="all" dirty="0">
                <a:solidFill>
                  <a:schemeClr val="tx2"/>
                </a:solidFill>
                <a:latin typeface="Corbel" panose="020B0503020204020204" pitchFamily="34" charset="0"/>
              </a:rPr>
              <a:t>Foncier industriel</a:t>
            </a:r>
            <a:endParaRPr lang="en-US" sz="1814" b="1" cap="all" dirty="0">
              <a:solidFill>
                <a:schemeClr val="tx2"/>
              </a:solidFill>
              <a:latin typeface="Corbel" panose="020B0503020204020204" pitchFamily="34" charset="0"/>
            </a:endParaRPr>
          </a:p>
        </p:txBody>
      </p:sp>
      <p:sp>
        <p:nvSpPr>
          <p:cNvPr id="181" name="Rectangle 180">
            <a:extLst>
              <a:ext uri="{FF2B5EF4-FFF2-40B4-BE49-F238E27FC236}">
                <a16:creationId xmlns:a16="http://schemas.microsoft.com/office/drawing/2014/main" id="{469E6CBC-B67C-48AC-8A13-CB61B77A09FB}"/>
              </a:ext>
            </a:extLst>
          </p:cNvPr>
          <p:cNvSpPr/>
          <p:nvPr/>
        </p:nvSpPr>
        <p:spPr>
          <a:xfrm>
            <a:off x="7618302" y="3814067"/>
            <a:ext cx="3735498" cy="371512"/>
          </a:xfrm>
          <a:prstGeom prst="rect">
            <a:avLst/>
          </a:prstGeom>
        </p:spPr>
        <p:txBody>
          <a:bodyPr wrap="square" anchor="b">
            <a:spAutoFit/>
          </a:bodyPr>
          <a:lstStyle/>
          <a:p>
            <a:r>
              <a:rPr lang="da-DK" sz="1814" b="1" cap="all" dirty="0">
                <a:solidFill>
                  <a:schemeClr val="tx2"/>
                </a:solidFill>
                <a:latin typeface="Corbel" panose="020B0503020204020204" pitchFamily="34" charset="0"/>
              </a:rPr>
              <a:t>Foncier rural</a:t>
            </a:r>
            <a:endParaRPr lang="en-US" sz="1814" b="1" cap="all" dirty="0">
              <a:solidFill>
                <a:schemeClr val="tx2"/>
              </a:solidFill>
              <a:latin typeface="Corbel" panose="020B0503020204020204" pitchFamily="34" charset="0"/>
            </a:endParaRPr>
          </a:p>
        </p:txBody>
      </p:sp>
      <p:sp>
        <p:nvSpPr>
          <p:cNvPr id="182" name="Rectangle 181">
            <a:extLst>
              <a:ext uri="{FF2B5EF4-FFF2-40B4-BE49-F238E27FC236}">
                <a16:creationId xmlns:a16="http://schemas.microsoft.com/office/drawing/2014/main" id="{469E6CBC-B67C-48AC-8A13-CB61B77A09FB}"/>
              </a:ext>
            </a:extLst>
          </p:cNvPr>
          <p:cNvSpPr/>
          <p:nvPr/>
        </p:nvSpPr>
        <p:spPr>
          <a:xfrm>
            <a:off x="7279499" y="4748640"/>
            <a:ext cx="3735498" cy="371512"/>
          </a:xfrm>
          <a:prstGeom prst="rect">
            <a:avLst/>
          </a:prstGeom>
        </p:spPr>
        <p:txBody>
          <a:bodyPr wrap="square" anchor="b">
            <a:spAutoFit/>
          </a:bodyPr>
          <a:lstStyle/>
          <a:p>
            <a:pPr marL="360363"/>
            <a:r>
              <a:rPr lang="en-US" sz="1814" b="1" cap="all" dirty="0" err="1">
                <a:solidFill>
                  <a:schemeClr val="tx2"/>
                </a:solidFill>
                <a:latin typeface="Corbel" panose="020B0503020204020204" pitchFamily="34" charset="0"/>
              </a:rPr>
              <a:t>Gouvernance</a:t>
            </a:r>
            <a:r>
              <a:rPr lang="en-US" sz="1814" b="1" cap="all" dirty="0">
                <a:solidFill>
                  <a:schemeClr val="tx2"/>
                </a:solidFill>
                <a:latin typeface="Corbel" panose="020B0503020204020204" pitchFamily="34" charset="0"/>
              </a:rPr>
              <a:t> du </a:t>
            </a:r>
            <a:r>
              <a:rPr lang="en-US" sz="1814" b="1" cap="all" dirty="0" err="1">
                <a:solidFill>
                  <a:schemeClr val="tx2"/>
                </a:solidFill>
                <a:latin typeface="Corbel" panose="020B0503020204020204" pitchFamily="34" charset="0"/>
              </a:rPr>
              <a:t>foncier</a:t>
            </a:r>
            <a:endParaRPr lang="en-US" sz="1814" b="1" cap="all" dirty="0">
              <a:solidFill>
                <a:schemeClr val="tx2"/>
              </a:solidFill>
              <a:latin typeface="Corbel" panose="020B0503020204020204" pitchFamily="34" charset="0"/>
            </a:endParaRPr>
          </a:p>
        </p:txBody>
      </p:sp>
      <p:sp>
        <p:nvSpPr>
          <p:cNvPr id="183" name="Rectangle 182"/>
          <p:cNvSpPr/>
          <p:nvPr/>
        </p:nvSpPr>
        <p:spPr>
          <a:xfrm>
            <a:off x="1764461" y="1890747"/>
            <a:ext cx="2798844" cy="774579"/>
          </a:xfrm>
          <a:prstGeom prst="rect">
            <a:avLst/>
          </a:prstGeom>
          <a:solidFill>
            <a:schemeClr val="tx2">
              <a:lumMod val="60000"/>
              <a:lumOff val="40000"/>
              <a:alpha val="50000"/>
            </a:schemeClr>
          </a:solidFill>
          <a:ln w="38100"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algn="ctr" fontAlgn="base">
              <a:spcBef>
                <a:spcPct val="0"/>
              </a:spcBef>
              <a:spcAft>
                <a:spcPct val="0"/>
              </a:spcAft>
            </a:pPr>
            <a:r>
              <a:rPr lang="fr-FR" sz="1814" b="1" cap="small" dirty="0">
                <a:solidFill>
                  <a:schemeClr val="bg2">
                    <a:lumMod val="10000"/>
                  </a:schemeClr>
                </a:solidFill>
                <a:latin typeface="Corbel" panose="020B0503020204020204" pitchFamily="34" charset="0"/>
                <a:cs typeface="Arial" pitchFamily="34" charset="0"/>
              </a:rPr>
              <a:t>Education et formation pour l’employabilité </a:t>
            </a:r>
          </a:p>
        </p:txBody>
      </p:sp>
      <p:sp>
        <p:nvSpPr>
          <p:cNvPr id="184" name="Rectangle 183"/>
          <p:cNvSpPr/>
          <p:nvPr/>
        </p:nvSpPr>
        <p:spPr>
          <a:xfrm>
            <a:off x="7397948" y="1921819"/>
            <a:ext cx="2798844" cy="761249"/>
          </a:xfrm>
          <a:prstGeom prst="rect">
            <a:avLst/>
          </a:prstGeom>
          <a:solidFill>
            <a:schemeClr val="tx2">
              <a:lumMod val="60000"/>
              <a:lumOff val="40000"/>
              <a:alpha val="50000"/>
            </a:schemeClr>
          </a:solidFill>
          <a:ln w="38100"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algn="ctr" fontAlgn="base">
              <a:spcBef>
                <a:spcPct val="0"/>
              </a:spcBef>
              <a:spcAft>
                <a:spcPct val="0"/>
              </a:spcAft>
            </a:pPr>
            <a:r>
              <a:rPr lang="fr-FR" sz="1814" b="1" cap="small" dirty="0">
                <a:solidFill>
                  <a:schemeClr val="bg2">
                    <a:lumMod val="10000"/>
                  </a:schemeClr>
                </a:solidFill>
                <a:latin typeface="Corbel" panose="020B0503020204020204" pitchFamily="34" charset="0"/>
                <a:cs typeface="Arial" pitchFamily="34" charset="0"/>
              </a:rPr>
              <a:t>Productivité du foncier</a:t>
            </a:r>
          </a:p>
        </p:txBody>
      </p:sp>
      <p:grpSp>
        <p:nvGrpSpPr>
          <p:cNvPr id="53" name="Group 52"/>
          <p:cNvGrpSpPr/>
          <p:nvPr/>
        </p:nvGrpSpPr>
        <p:grpSpPr>
          <a:xfrm>
            <a:off x="998882" y="2907945"/>
            <a:ext cx="630981" cy="578171"/>
            <a:chOff x="670186" y="2783100"/>
            <a:chExt cx="695832" cy="728265"/>
          </a:xfrm>
        </p:grpSpPr>
        <p:grpSp>
          <p:nvGrpSpPr>
            <p:cNvPr id="54" name="Group 53"/>
            <p:cNvGrpSpPr/>
            <p:nvPr/>
          </p:nvGrpSpPr>
          <p:grpSpPr>
            <a:xfrm>
              <a:off x="670186" y="2783100"/>
              <a:ext cx="695832" cy="728265"/>
              <a:chOff x="1014999" y="2521525"/>
              <a:chExt cx="1643576" cy="1463946"/>
            </a:xfrm>
            <a:solidFill>
              <a:schemeClr val="tx2">
                <a:lumMod val="75000"/>
              </a:schemeClr>
            </a:solidFill>
          </p:grpSpPr>
          <p:sp>
            <p:nvSpPr>
              <p:cNvPr id="56" name="Rectangle 55"/>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57" name="Rectangle 5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55"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58" name="Group 57"/>
          <p:cNvGrpSpPr/>
          <p:nvPr/>
        </p:nvGrpSpPr>
        <p:grpSpPr>
          <a:xfrm>
            <a:off x="978264" y="3773260"/>
            <a:ext cx="630981" cy="578171"/>
            <a:chOff x="670186" y="2783100"/>
            <a:chExt cx="695832" cy="728265"/>
          </a:xfrm>
        </p:grpSpPr>
        <p:grpSp>
          <p:nvGrpSpPr>
            <p:cNvPr id="59" name="Group 58"/>
            <p:cNvGrpSpPr/>
            <p:nvPr/>
          </p:nvGrpSpPr>
          <p:grpSpPr>
            <a:xfrm>
              <a:off x="670186" y="2783100"/>
              <a:ext cx="695832" cy="728265"/>
              <a:chOff x="1014999" y="2521525"/>
              <a:chExt cx="1643576" cy="1463946"/>
            </a:xfrm>
            <a:solidFill>
              <a:schemeClr val="tx2">
                <a:lumMod val="75000"/>
              </a:schemeClr>
            </a:solidFill>
          </p:grpSpPr>
          <p:sp>
            <p:nvSpPr>
              <p:cNvPr id="61" name="Rectangle 60"/>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62" name="Rectangle 61"/>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60"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63" name="Group 62"/>
          <p:cNvGrpSpPr/>
          <p:nvPr/>
        </p:nvGrpSpPr>
        <p:grpSpPr>
          <a:xfrm>
            <a:off x="998679" y="4732813"/>
            <a:ext cx="630981" cy="578171"/>
            <a:chOff x="670186" y="2783100"/>
            <a:chExt cx="695832" cy="728265"/>
          </a:xfrm>
        </p:grpSpPr>
        <p:grpSp>
          <p:nvGrpSpPr>
            <p:cNvPr id="64" name="Group 63"/>
            <p:cNvGrpSpPr/>
            <p:nvPr/>
          </p:nvGrpSpPr>
          <p:grpSpPr>
            <a:xfrm>
              <a:off x="670186" y="2783100"/>
              <a:ext cx="695832" cy="728265"/>
              <a:chOff x="1014999" y="2521525"/>
              <a:chExt cx="1643576" cy="1463946"/>
            </a:xfrm>
            <a:solidFill>
              <a:schemeClr val="tx2">
                <a:lumMod val="75000"/>
              </a:schemeClr>
            </a:solidFill>
          </p:grpSpPr>
          <p:sp>
            <p:nvSpPr>
              <p:cNvPr id="67" name="Rectangle 66"/>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69" name="Rectangle 68"/>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65"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70" name="Group 69"/>
          <p:cNvGrpSpPr/>
          <p:nvPr/>
        </p:nvGrpSpPr>
        <p:grpSpPr>
          <a:xfrm>
            <a:off x="6628011" y="2907945"/>
            <a:ext cx="630981" cy="578171"/>
            <a:chOff x="670186" y="2783100"/>
            <a:chExt cx="695832" cy="728265"/>
          </a:xfrm>
        </p:grpSpPr>
        <p:grpSp>
          <p:nvGrpSpPr>
            <p:cNvPr id="71" name="Group 70"/>
            <p:cNvGrpSpPr/>
            <p:nvPr/>
          </p:nvGrpSpPr>
          <p:grpSpPr>
            <a:xfrm>
              <a:off x="670186" y="2783100"/>
              <a:ext cx="695832" cy="728265"/>
              <a:chOff x="1014999" y="2521525"/>
              <a:chExt cx="1643576" cy="1463946"/>
            </a:xfrm>
            <a:solidFill>
              <a:schemeClr val="tx2">
                <a:lumMod val="75000"/>
              </a:schemeClr>
            </a:solidFill>
          </p:grpSpPr>
          <p:sp>
            <p:nvSpPr>
              <p:cNvPr id="73" name="Rectangle 72"/>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74" name="Rectangle 7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72"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75" name="Group 74"/>
          <p:cNvGrpSpPr/>
          <p:nvPr/>
        </p:nvGrpSpPr>
        <p:grpSpPr>
          <a:xfrm>
            <a:off x="6635718" y="3778801"/>
            <a:ext cx="630981" cy="578171"/>
            <a:chOff x="670186" y="2783100"/>
            <a:chExt cx="695832" cy="728265"/>
          </a:xfrm>
        </p:grpSpPr>
        <p:grpSp>
          <p:nvGrpSpPr>
            <p:cNvPr id="76" name="Group 75"/>
            <p:cNvGrpSpPr/>
            <p:nvPr/>
          </p:nvGrpSpPr>
          <p:grpSpPr>
            <a:xfrm>
              <a:off x="670186" y="2783100"/>
              <a:ext cx="695832" cy="728265"/>
              <a:chOff x="1014999" y="2521525"/>
              <a:chExt cx="1643576" cy="1463946"/>
            </a:xfrm>
            <a:solidFill>
              <a:schemeClr val="tx2">
                <a:lumMod val="75000"/>
              </a:schemeClr>
            </a:solidFill>
          </p:grpSpPr>
          <p:sp>
            <p:nvSpPr>
              <p:cNvPr id="78" name="Rectangle 77"/>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79" name="Rectangle 78"/>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77"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80" name="Group 79"/>
          <p:cNvGrpSpPr/>
          <p:nvPr/>
        </p:nvGrpSpPr>
        <p:grpSpPr>
          <a:xfrm>
            <a:off x="6648518" y="4664749"/>
            <a:ext cx="630981" cy="578171"/>
            <a:chOff x="670186" y="2783100"/>
            <a:chExt cx="695832" cy="728265"/>
          </a:xfrm>
        </p:grpSpPr>
        <p:grpSp>
          <p:nvGrpSpPr>
            <p:cNvPr id="81" name="Group 80"/>
            <p:cNvGrpSpPr/>
            <p:nvPr/>
          </p:nvGrpSpPr>
          <p:grpSpPr>
            <a:xfrm>
              <a:off x="670186" y="2783100"/>
              <a:ext cx="695832" cy="728265"/>
              <a:chOff x="1014999" y="2521525"/>
              <a:chExt cx="1643576" cy="1463946"/>
            </a:xfrm>
            <a:solidFill>
              <a:schemeClr val="tx2">
                <a:lumMod val="75000"/>
              </a:schemeClr>
            </a:solidFill>
          </p:grpSpPr>
          <p:sp>
            <p:nvSpPr>
              <p:cNvPr id="83" name="Rectangle 82"/>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86" name="Rectangle 85"/>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82"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sp>
        <p:nvSpPr>
          <p:cNvPr id="2" name="Slide Number Placeholder 1"/>
          <p:cNvSpPr>
            <a:spLocks noGrp="1"/>
          </p:cNvSpPr>
          <p:nvPr>
            <p:ph type="sldNum" sz="quarter" idx="7"/>
          </p:nvPr>
        </p:nvSpPr>
        <p:spPr/>
        <p:txBody>
          <a:bodyPr/>
          <a:lstStyle/>
          <a:p>
            <a:fld id="{B6F15528-21DE-4FAA-801E-634DDDAF4B2B}" type="slidenum">
              <a:rPr lang="fr-FR" smtClean="0"/>
              <a:t>4</a:t>
            </a:fld>
            <a:endParaRPr lang="fr-FR"/>
          </a:p>
        </p:txBody>
      </p:sp>
      <p:sp>
        <p:nvSpPr>
          <p:cNvPr id="49" name="Rectangle 48"/>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40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 et sur le fonds CHARAKA </a:t>
            </a:r>
          </a:p>
        </p:txBody>
      </p:sp>
    </p:spTree>
    <p:extLst>
      <p:ext uri="{BB962C8B-B14F-4D97-AF65-F5344CB8AC3E}">
        <p14:creationId xmlns:p14="http://schemas.microsoft.com/office/powerpoint/2010/main" val="230729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blip>
          <a:srcRect t="33898" r="24347"/>
          <a:stretch/>
        </p:blipFill>
        <p:spPr>
          <a:xfrm>
            <a:off x="8583718" y="4478300"/>
            <a:ext cx="3597010" cy="2379701"/>
          </a:xfrm>
          <a:prstGeom prst="rect">
            <a:avLst/>
          </a:prstGeom>
        </p:spPr>
      </p:pic>
      <p:cxnSp>
        <p:nvCxnSpPr>
          <p:cNvPr id="6" name="Straight Connector 8"/>
          <p:cNvCxnSpPr/>
          <p:nvPr/>
        </p:nvCxnSpPr>
        <p:spPr>
          <a:xfrm>
            <a:off x="5973834" y="3689818"/>
            <a:ext cx="1" cy="2459909"/>
          </a:xfrm>
          <a:prstGeom prst="line">
            <a:avLst/>
          </a:prstGeom>
          <a:ln w="19050">
            <a:solidFill>
              <a:srgbClr val="BFBFBF"/>
            </a:solidFill>
            <a:prstDash val="sysDash"/>
            <a:bevel/>
          </a:ln>
        </p:spPr>
      </p:cxnSp>
      <p:cxnSp>
        <p:nvCxnSpPr>
          <p:cNvPr id="9" name="Straight Connector 25"/>
          <p:cNvCxnSpPr/>
          <p:nvPr/>
        </p:nvCxnSpPr>
        <p:spPr>
          <a:xfrm>
            <a:off x="6147529" y="4606658"/>
            <a:ext cx="4582973"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rot="10800000">
            <a:off x="1254527" y="4606543"/>
            <a:ext cx="4582973"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35"/>
          <p:cNvSpPr txBox="1"/>
          <p:nvPr/>
        </p:nvSpPr>
        <p:spPr>
          <a:xfrm>
            <a:off x="6956124" y="4665942"/>
            <a:ext cx="4326152" cy="1200329"/>
          </a:xfrm>
          <a:prstGeom prst="rect">
            <a:avLst/>
          </a:prstGeom>
          <a:noFill/>
        </p:spPr>
        <p:txBody>
          <a:bodyPr wrap="square" rtlCol="0">
            <a:spAutoFit/>
          </a:bodyPr>
          <a:lstStyle/>
          <a:p>
            <a:r>
              <a:rPr lang="fr-FR" b="1" dirty="0">
                <a:latin typeface="Corbel" panose="020B0503020204020204" pitchFamily="34" charset="0"/>
              </a:rPr>
              <a:t>Réhabilitation de centres publics de formation professionnelle et leur reconversion d’un modèle de gestion classique en un modèle de gestion en PPP</a:t>
            </a:r>
          </a:p>
        </p:txBody>
      </p:sp>
      <p:sp>
        <p:nvSpPr>
          <p:cNvPr id="12" name="TextBox 60"/>
          <p:cNvSpPr txBox="1"/>
          <p:nvPr/>
        </p:nvSpPr>
        <p:spPr>
          <a:xfrm>
            <a:off x="1604615" y="4693023"/>
            <a:ext cx="4441195" cy="1169551"/>
          </a:xfrm>
          <a:prstGeom prst="rect">
            <a:avLst/>
          </a:prstGeom>
          <a:noFill/>
        </p:spPr>
        <p:txBody>
          <a:bodyPr wrap="square" rtlCol="0">
            <a:spAutoFit/>
          </a:bodyPr>
          <a:lstStyle/>
          <a:p>
            <a:pPr algn="just"/>
            <a:r>
              <a:rPr lang="fr-FR" b="1" dirty="0">
                <a:latin typeface="Corbel" panose="020B0503020204020204" pitchFamily="34" charset="0"/>
              </a:rPr>
              <a:t>Création ou extension de centres de formation professionnelle gérés dans le cadre de partenariats public-privé (PPP)</a:t>
            </a:r>
          </a:p>
          <a:p>
            <a:pPr algn="just"/>
            <a:endParaRPr lang="en-US" sz="1600" dirty="0">
              <a:latin typeface="Corbel" panose="020B0503020204020204" pitchFamily="34" charset="0"/>
            </a:endParaRPr>
          </a:p>
        </p:txBody>
      </p:sp>
      <p:sp>
        <p:nvSpPr>
          <p:cNvPr id="13" name="Shape 2554"/>
          <p:cNvSpPr/>
          <p:nvPr/>
        </p:nvSpPr>
        <p:spPr>
          <a:xfrm>
            <a:off x="5776751" y="5290810"/>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2587"/>
          <p:cNvSpPr/>
          <p:nvPr/>
        </p:nvSpPr>
        <p:spPr>
          <a:xfrm>
            <a:off x="460441" y="2832704"/>
            <a:ext cx="281194" cy="24954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Shape 2545"/>
          <p:cNvSpPr/>
          <p:nvPr/>
        </p:nvSpPr>
        <p:spPr>
          <a:xfrm>
            <a:off x="5853567" y="2912275"/>
            <a:ext cx="339623" cy="33962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Shape 2604"/>
          <p:cNvSpPr/>
          <p:nvPr/>
        </p:nvSpPr>
        <p:spPr>
          <a:xfrm>
            <a:off x="5811087" y="4359366"/>
            <a:ext cx="302106" cy="24717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17" name="Image 51"/>
          <p:cNvPicPr>
            <a:picLocks noChangeAspect="1"/>
          </p:cNvPicPr>
          <p:nvPr/>
        </p:nvPicPr>
        <p:blipFill rotWithShape="1">
          <a:blip r:embed="rId3"/>
          <a:srcRect l="5818" t="8398" r="79661" b="79297"/>
          <a:stretch/>
        </p:blipFill>
        <p:spPr>
          <a:xfrm>
            <a:off x="5129059" y="2981732"/>
            <a:ext cx="1689549" cy="742985"/>
          </a:xfrm>
          <a:prstGeom prst="rect">
            <a:avLst/>
          </a:prstGeom>
        </p:spPr>
      </p:pic>
      <p:sp>
        <p:nvSpPr>
          <p:cNvPr id="19" name="Shape 1203"/>
          <p:cNvSpPr/>
          <p:nvPr/>
        </p:nvSpPr>
        <p:spPr>
          <a:xfrm rot="16200000">
            <a:off x="724385" y="4131594"/>
            <a:ext cx="977898" cy="94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45717" tIns="45717" rIns="45717" bIns="45717" numCol="1" anchor="ctr">
            <a:noAutofit/>
          </a:bodyPr>
          <a:lstStyle/>
          <a:p>
            <a:pPr algn="ctr">
              <a:defRPr sz="2800" b="1">
                <a:solidFill>
                  <a:srgbClr val="1F4E79"/>
                </a:solidFill>
                <a:latin typeface="Helvetica"/>
                <a:ea typeface="Helvetica"/>
                <a:cs typeface="Helvetica"/>
                <a:sym typeface="Helvetica"/>
              </a:defRPr>
            </a:pPr>
            <a:endParaRPr sz="2800">
              <a:latin typeface="+mj-lt"/>
            </a:endParaRPr>
          </a:p>
        </p:txBody>
      </p:sp>
      <p:sp>
        <p:nvSpPr>
          <p:cNvPr id="20" name="Shape 1203"/>
          <p:cNvSpPr/>
          <p:nvPr/>
        </p:nvSpPr>
        <p:spPr>
          <a:xfrm rot="16200000">
            <a:off x="6008889" y="4131594"/>
            <a:ext cx="977898" cy="94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45717" tIns="45717" rIns="45717" bIns="45717" numCol="1" anchor="ctr">
            <a:noAutofit/>
          </a:bodyPr>
          <a:lstStyle/>
          <a:p>
            <a:pPr algn="ctr">
              <a:defRPr sz="2800" b="1">
                <a:solidFill>
                  <a:srgbClr val="1F4E79"/>
                </a:solidFill>
                <a:latin typeface="Helvetica"/>
                <a:ea typeface="Helvetica"/>
                <a:cs typeface="Helvetica"/>
                <a:sym typeface="Helvetica"/>
              </a:defRPr>
            </a:pPr>
            <a:endParaRPr sz="2800">
              <a:latin typeface="+mj-lt"/>
            </a:endParaRPr>
          </a:p>
        </p:txBody>
      </p:sp>
      <p:sp>
        <p:nvSpPr>
          <p:cNvPr id="32" name="Ellipse 8"/>
          <p:cNvSpPr/>
          <p:nvPr/>
        </p:nvSpPr>
        <p:spPr>
          <a:xfrm>
            <a:off x="601039" y="2062555"/>
            <a:ext cx="10226538" cy="72385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32" b="1" dirty="0">
                <a:solidFill>
                  <a:schemeClr val="tx1"/>
                </a:solidFill>
                <a:latin typeface="Corbel" panose="020B0503020204020204" pitchFamily="34" charset="0"/>
              </a:rPr>
              <a:t>Budget : 110,5 millions de USD (dont 30 millions de $ du Gouvernement)</a:t>
            </a:r>
          </a:p>
          <a:p>
            <a:pPr algn="ctr"/>
            <a:r>
              <a:rPr lang="fr-FR" b="1" dirty="0">
                <a:solidFill>
                  <a:schemeClr val="tx1"/>
                </a:solidFill>
                <a:latin typeface="Corbel" panose="020B0503020204020204" pitchFamily="34" charset="0"/>
              </a:rPr>
              <a:t>2 composantes:</a:t>
            </a:r>
          </a:p>
          <a:p>
            <a:pPr algn="ctr"/>
            <a:r>
              <a:rPr lang="fr-FR" b="1" dirty="0">
                <a:solidFill>
                  <a:schemeClr val="tx1"/>
                </a:solidFill>
                <a:latin typeface="Corbel" panose="020B0503020204020204" pitchFamily="34" charset="0"/>
              </a:rPr>
              <a:t>1</a:t>
            </a:r>
            <a:r>
              <a:rPr lang="fr-FR" b="1" baseline="30000" dirty="0">
                <a:solidFill>
                  <a:schemeClr val="tx1"/>
                </a:solidFill>
                <a:latin typeface="Corbel" panose="020B0503020204020204" pitchFamily="34" charset="0"/>
              </a:rPr>
              <a:t>ère</a:t>
            </a:r>
            <a:r>
              <a:rPr lang="fr-FR" b="1" dirty="0">
                <a:solidFill>
                  <a:schemeClr val="tx1"/>
                </a:solidFill>
                <a:latin typeface="Corbel" panose="020B0503020204020204" pitchFamily="34" charset="0"/>
              </a:rPr>
              <a:t> composante: Mise en place d’une offre de formation professionnelle tirée par la demande du secteur privé</a:t>
            </a:r>
          </a:p>
          <a:p>
            <a:pPr algn="ctr"/>
            <a:r>
              <a:rPr lang="fr-FR" b="1" dirty="0">
                <a:solidFill>
                  <a:schemeClr val="tx1"/>
                </a:solidFill>
                <a:latin typeface="Corbel" panose="020B0503020204020204" pitchFamily="34" charset="0"/>
              </a:rPr>
              <a:t>2</a:t>
            </a:r>
            <a:r>
              <a:rPr lang="fr-FR" b="1" baseline="30000" dirty="0">
                <a:solidFill>
                  <a:schemeClr val="tx1"/>
                </a:solidFill>
                <a:latin typeface="Corbel" panose="020B0503020204020204" pitchFamily="34" charset="0"/>
              </a:rPr>
              <a:t>ème</a:t>
            </a:r>
            <a:r>
              <a:rPr lang="fr-FR" b="1" dirty="0">
                <a:solidFill>
                  <a:schemeClr val="tx1"/>
                </a:solidFill>
                <a:latin typeface="Corbel" panose="020B0503020204020204" pitchFamily="34" charset="0"/>
              </a:rPr>
              <a:t> composante: Appui à l’opérationnalisation de la réforme de la formation professionnelle </a:t>
            </a:r>
          </a:p>
          <a:p>
            <a:pPr algn="ctr"/>
            <a:endParaRPr lang="fr-FR" sz="1632" b="1" dirty="0">
              <a:solidFill>
                <a:schemeClr val="tx1"/>
              </a:solidFill>
              <a:latin typeface="Corbel" panose="020B0503020204020204" pitchFamily="34" charset="0"/>
            </a:endParaRPr>
          </a:p>
        </p:txBody>
      </p:sp>
      <p:sp>
        <p:nvSpPr>
          <p:cNvPr id="5" name="Rectangle 4"/>
          <p:cNvSpPr/>
          <p:nvPr/>
        </p:nvSpPr>
        <p:spPr>
          <a:xfrm>
            <a:off x="5039174" y="3671947"/>
            <a:ext cx="2762936" cy="369332"/>
          </a:xfrm>
          <a:prstGeom prst="rect">
            <a:avLst/>
          </a:prstGeom>
        </p:spPr>
        <p:txBody>
          <a:bodyPr wrap="none">
            <a:spAutoFit/>
          </a:bodyPr>
          <a:lstStyle/>
          <a:p>
            <a:r>
              <a:rPr lang="fr-FR" sz="1270" b="1" dirty="0">
                <a:solidFill>
                  <a:schemeClr val="tx2"/>
                </a:solidFill>
                <a:latin typeface="Corbel" panose="020B0503020204020204" pitchFamily="34" charset="0"/>
              </a:rPr>
              <a:t>(</a:t>
            </a:r>
            <a:r>
              <a:rPr lang="fr-FR" b="1" dirty="0">
                <a:solidFill>
                  <a:schemeClr val="tx2"/>
                </a:solidFill>
                <a:latin typeface="Corbel" panose="020B0503020204020204" pitchFamily="34" charset="0"/>
              </a:rPr>
              <a:t>103,72 millions de dollars</a:t>
            </a:r>
            <a:r>
              <a:rPr lang="fr-FR" sz="1270" b="1" dirty="0">
                <a:solidFill>
                  <a:schemeClr val="tx2"/>
                </a:solidFill>
                <a:latin typeface="Corbel" panose="020B0503020204020204" pitchFamily="34" charset="0"/>
              </a:rPr>
              <a:t>)</a:t>
            </a:r>
            <a:endParaRPr lang="fr-FR" sz="1270" dirty="0">
              <a:solidFill>
                <a:schemeClr val="tx2"/>
              </a:solidFill>
            </a:endParaRPr>
          </a:p>
        </p:txBody>
      </p:sp>
      <p:sp>
        <p:nvSpPr>
          <p:cNvPr id="7" name="Slide Number Placeholder 6"/>
          <p:cNvSpPr>
            <a:spLocks noGrp="1"/>
          </p:cNvSpPr>
          <p:nvPr>
            <p:ph type="sldNum" sz="quarter" idx="7"/>
          </p:nvPr>
        </p:nvSpPr>
        <p:spPr/>
        <p:txBody>
          <a:bodyPr/>
          <a:lstStyle/>
          <a:p>
            <a:fld id="{B6F15528-21DE-4FAA-801E-634DDDAF4B2B}" type="slidenum">
              <a:rPr lang="fr-FR" smtClean="0"/>
              <a:t>5</a:t>
            </a:fld>
            <a:endParaRPr lang="fr-FR"/>
          </a:p>
        </p:txBody>
      </p:sp>
      <p:sp>
        <p:nvSpPr>
          <p:cNvPr id="22" name="Rectangle 21"/>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40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 et sur le fonds CHARAKA </a:t>
            </a:r>
          </a:p>
        </p:txBody>
      </p:sp>
      <p:sp>
        <p:nvSpPr>
          <p:cNvPr id="24" name="Parallelogram 84"/>
          <p:cNvSpPr/>
          <p:nvPr/>
        </p:nvSpPr>
        <p:spPr>
          <a:xfrm>
            <a:off x="1204969" y="1176334"/>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Activité « formation professionnelle »</a:t>
            </a:r>
          </a:p>
        </p:txBody>
      </p:sp>
    </p:spTree>
    <p:extLst>
      <p:ext uri="{BB962C8B-B14F-4D97-AF65-F5344CB8AC3E}">
        <p14:creationId xmlns:p14="http://schemas.microsoft.com/office/powerpoint/2010/main" val="41215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rotWithShape="1">
          <a:blip r:embed="rId2">
            <a:extLst/>
          </a:blip>
          <a:srcRect t="33898" r="24347"/>
          <a:stretch/>
        </p:blipFill>
        <p:spPr>
          <a:xfrm>
            <a:off x="8581947" y="4436525"/>
            <a:ext cx="3597010" cy="2379701"/>
          </a:xfrm>
          <a:prstGeom prst="rect">
            <a:avLst/>
          </a:prstGeom>
        </p:spPr>
      </p:pic>
      <p:cxnSp>
        <p:nvCxnSpPr>
          <p:cNvPr id="5" name="Straight Connector 4"/>
          <p:cNvCxnSpPr/>
          <p:nvPr/>
        </p:nvCxnSpPr>
        <p:spPr>
          <a:xfrm>
            <a:off x="222650" y="4255291"/>
            <a:ext cx="11815798" cy="114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3660" y="4241606"/>
            <a:ext cx="718266" cy="1242104"/>
            <a:chOff x="1379476" y="3717032"/>
            <a:chExt cx="792088" cy="1369765"/>
          </a:xfrm>
        </p:grpSpPr>
        <p:cxnSp>
          <p:nvCxnSpPr>
            <p:cNvPr id="7" name="Straight Connector 6"/>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 name="Oval 8"/>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sp>
        <p:nvSpPr>
          <p:cNvPr id="16" name="Oval 15"/>
          <p:cNvSpPr/>
          <p:nvPr/>
        </p:nvSpPr>
        <p:spPr>
          <a:xfrm>
            <a:off x="2630749" y="4241605"/>
            <a:ext cx="107793" cy="10779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46" name="TextBox 45"/>
          <p:cNvSpPr txBox="1"/>
          <p:nvPr/>
        </p:nvSpPr>
        <p:spPr>
          <a:xfrm>
            <a:off x="240" y="5535438"/>
            <a:ext cx="1992777" cy="762132"/>
          </a:xfrm>
          <a:prstGeom prst="rect">
            <a:avLst/>
          </a:prstGeom>
          <a:noFill/>
        </p:spPr>
        <p:txBody>
          <a:bodyPr wrap="square" rtlCol="0">
            <a:spAutoFit/>
          </a:bodyPr>
          <a:lstStyle/>
          <a:p>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Lancement de l’appel à projets du fonds « Charaka »</a:t>
            </a:r>
          </a:p>
        </p:txBody>
      </p:sp>
      <p:sp>
        <p:nvSpPr>
          <p:cNvPr id="48" name="Rectangle 47"/>
          <p:cNvSpPr/>
          <p:nvPr/>
        </p:nvSpPr>
        <p:spPr>
          <a:xfrm>
            <a:off x="122347" y="3605215"/>
            <a:ext cx="973183" cy="594650"/>
          </a:xfrm>
          <a:prstGeom prst="rect">
            <a:avLst/>
          </a:prstGeom>
        </p:spPr>
        <p:txBody>
          <a:bodyPr wrap="square" anchor="ctr">
            <a:spAutoFit/>
          </a:bodyPr>
          <a:lstStyle/>
          <a:p>
            <a:pPr lvl="0" algn="ctr"/>
            <a:r>
              <a:rPr lang="en-US" sz="1632" b="1" dirty="0">
                <a:solidFill>
                  <a:schemeClr val="tx2"/>
                </a:solidFill>
                <a:latin typeface="Corbel" panose="020B0503020204020204" pitchFamily="34" charset="0"/>
                <a:ea typeface="Open Sans" panose="020B0606030504020204" pitchFamily="34" charset="0"/>
                <a:cs typeface="Open Sans" panose="020B0606030504020204" pitchFamily="34" charset="0"/>
              </a:rPr>
              <a:t>31 </a:t>
            </a:r>
            <a:r>
              <a:rPr lang="en-US" sz="1632" b="1" dirty="0" err="1">
                <a:solidFill>
                  <a:schemeClr val="tx2"/>
                </a:solidFill>
                <a:latin typeface="Corbel" panose="020B0503020204020204" pitchFamily="34" charset="0"/>
                <a:ea typeface="Open Sans" panose="020B0606030504020204" pitchFamily="34" charset="0"/>
                <a:cs typeface="Open Sans" panose="020B0606030504020204" pitchFamily="34" charset="0"/>
              </a:rPr>
              <a:t>mai</a:t>
            </a:r>
            <a:r>
              <a:rPr lang="en-US" sz="1632" b="1" dirty="0">
                <a:solidFill>
                  <a:schemeClr val="tx2"/>
                </a:solidFill>
                <a:latin typeface="Corbel" panose="020B0503020204020204" pitchFamily="34" charset="0"/>
                <a:ea typeface="Open Sans" panose="020B0606030504020204" pitchFamily="34" charset="0"/>
                <a:cs typeface="Open Sans" panose="020B0606030504020204" pitchFamily="34" charset="0"/>
              </a:rPr>
              <a:t> 2017 </a:t>
            </a:r>
          </a:p>
        </p:txBody>
      </p:sp>
      <p:sp>
        <p:nvSpPr>
          <p:cNvPr id="49" name="Rectangle 48"/>
          <p:cNvSpPr/>
          <p:nvPr/>
        </p:nvSpPr>
        <p:spPr>
          <a:xfrm>
            <a:off x="1308477" y="4356490"/>
            <a:ext cx="1046890" cy="343492"/>
          </a:xfrm>
          <a:prstGeom prst="rect">
            <a:avLst/>
          </a:prstGeom>
        </p:spPr>
        <p:txBody>
          <a:bodyPr wrap="none" anchor="ctr">
            <a:spAutoFit/>
          </a:bodyPr>
          <a:lstStyle/>
          <a:p>
            <a:pPr lvl="0"/>
            <a:r>
              <a:rPr lang="fr-FR" sz="1632" b="1" dirty="0">
                <a:solidFill>
                  <a:schemeClr val="tx2"/>
                </a:solidFill>
                <a:latin typeface="Corbel" panose="020B0503020204020204" pitchFamily="34" charset="0"/>
                <a:ea typeface="Open Sans" panose="020B0606030504020204" pitchFamily="34" charset="0"/>
                <a:cs typeface="Open Sans" panose="020B0606030504020204" pitchFamily="34" charset="0"/>
              </a:rPr>
              <a:t>Juin 2017 </a:t>
            </a:r>
            <a:endParaRPr lang="en-US" sz="1632" b="1" dirty="0">
              <a:solidFill>
                <a:schemeClr val="tx2"/>
              </a:solidFill>
              <a:latin typeface="Corbel" panose="020B0503020204020204" pitchFamily="34" charset="0"/>
              <a:ea typeface="Open Sans" panose="020B0606030504020204" pitchFamily="34" charset="0"/>
              <a:cs typeface="Open Sans" panose="020B0606030504020204" pitchFamily="34" charset="0"/>
            </a:endParaRPr>
          </a:p>
        </p:txBody>
      </p:sp>
      <p:sp>
        <p:nvSpPr>
          <p:cNvPr id="57" name="Rectangle 1436"/>
          <p:cNvSpPr>
            <a:spLocks noChangeArrowheads="1"/>
          </p:cNvSpPr>
          <p:nvPr/>
        </p:nvSpPr>
        <p:spPr bwMode="auto">
          <a:xfrm>
            <a:off x="606691" y="2132340"/>
            <a:ext cx="2271212" cy="762128"/>
          </a:xfrm>
          <a:prstGeom prst="rect">
            <a:avLst/>
          </a:prstGeom>
          <a:extLst/>
        </p:spPr>
        <p:txBody>
          <a:bodyPr vert="horz" wrap="square" lIns="91436" tIns="45718" rIns="91436" bIns="45718"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Organisation des réunions d’information au niveau des régions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58" name="Rectangle 57"/>
          <p:cNvSpPr/>
          <p:nvPr/>
        </p:nvSpPr>
        <p:spPr>
          <a:xfrm>
            <a:off x="2047997" y="3591864"/>
            <a:ext cx="1381090" cy="594650"/>
          </a:xfrm>
          <a:prstGeom prst="rect">
            <a:avLst/>
          </a:prstGeom>
        </p:spPr>
        <p:txBody>
          <a:bodyPr wrap="square">
            <a:spAutoFit/>
          </a:bodyPr>
          <a:lstStyle/>
          <a:p>
            <a:pPr algn="ctr"/>
            <a:r>
              <a:rPr lang="fr-FR" sz="1632" b="1" dirty="0">
                <a:solidFill>
                  <a:schemeClr val="tx2"/>
                </a:solidFill>
                <a:latin typeface="Corbel" panose="020B0503020204020204" pitchFamily="34" charset="0"/>
                <a:ea typeface="Open Sans" panose="020B0606030504020204" pitchFamily="34" charset="0"/>
                <a:cs typeface="Open Sans" panose="020B0606030504020204" pitchFamily="34" charset="0"/>
              </a:rPr>
              <a:t>31 octobre 2017</a:t>
            </a:r>
            <a:endParaRPr lang="en-US" sz="1632" b="1" dirty="0">
              <a:solidFill>
                <a:schemeClr val="tx2"/>
              </a:solidFill>
              <a:latin typeface="Corbel" panose="020B0503020204020204" pitchFamily="34" charset="0"/>
              <a:ea typeface="Open Sans" panose="020B0606030504020204" pitchFamily="34" charset="0"/>
              <a:cs typeface="Open Sans" panose="020B0606030504020204" pitchFamily="34" charset="0"/>
            </a:endParaRPr>
          </a:p>
        </p:txBody>
      </p:sp>
      <p:sp>
        <p:nvSpPr>
          <p:cNvPr id="59" name="Rectangle 1436"/>
          <p:cNvSpPr>
            <a:spLocks noChangeArrowheads="1"/>
          </p:cNvSpPr>
          <p:nvPr/>
        </p:nvSpPr>
        <p:spPr bwMode="auto">
          <a:xfrm>
            <a:off x="2268548" y="5535438"/>
            <a:ext cx="1738065" cy="985398"/>
          </a:xfrm>
          <a:prstGeom prst="rect">
            <a:avLst/>
          </a:prstGeom>
          <a:noFill/>
          <a:extLst/>
        </p:spPr>
        <p:txBody>
          <a:bodyPr wrap="square" rtlCol="0">
            <a:spAutoFit/>
          </a:bodyPr>
          <a:lstStyle/>
          <a:p>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Clôture de l’appel à projets et réception de 100 projets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60" name="TextBox 59"/>
          <p:cNvSpPr txBox="1"/>
          <p:nvPr/>
        </p:nvSpPr>
        <p:spPr>
          <a:xfrm>
            <a:off x="3982525" y="4326386"/>
            <a:ext cx="1281152" cy="594650"/>
          </a:xfrm>
          <a:prstGeom prst="rect">
            <a:avLst/>
          </a:prstGeom>
        </p:spPr>
        <p:txBody>
          <a:bodyPr wrap="square">
            <a:spAutoFit/>
          </a:bodyPr>
          <a:lstStyle>
            <a:defPPr>
              <a:defRPr lang="fr-FR"/>
            </a:defPPr>
            <a:lvl1pP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pPr algn="ctr"/>
            <a:r>
              <a:rPr lang="en-US" sz="1632" dirty="0"/>
              <a:t>Nov 2017- </a:t>
            </a:r>
            <a:r>
              <a:rPr lang="en-US" sz="1632" dirty="0" err="1"/>
              <a:t>Fév</a:t>
            </a:r>
            <a:r>
              <a:rPr lang="en-US" sz="1632" dirty="0"/>
              <a:t> 2018</a:t>
            </a:r>
          </a:p>
        </p:txBody>
      </p:sp>
      <p:sp>
        <p:nvSpPr>
          <p:cNvPr id="61" name="Rectangle 1436"/>
          <p:cNvSpPr>
            <a:spLocks noChangeArrowheads="1"/>
          </p:cNvSpPr>
          <p:nvPr/>
        </p:nvSpPr>
        <p:spPr bwMode="auto">
          <a:xfrm>
            <a:off x="3871080" y="2175433"/>
            <a:ext cx="1706962" cy="538861"/>
          </a:xfrm>
          <a:prstGeom prst="rect">
            <a:avLst/>
          </a:prstGeom>
          <a:extLst/>
        </p:spPr>
        <p:txBody>
          <a:bodyPr vert="horz" wrap="square" lIns="91436" tIns="45718" rIns="91436" bIns="45718"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Evaluation initiale des projets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64" name="TextBox 63"/>
          <p:cNvSpPr txBox="1"/>
          <p:nvPr/>
        </p:nvSpPr>
        <p:spPr>
          <a:xfrm>
            <a:off x="5600050" y="3601680"/>
            <a:ext cx="1187749" cy="594650"/>
          </a:xfrm>
          <a:prstGeom prst="rect">
            <a:avLst/>
          </a:prstGeom>
        </p:spPr>
        <p:txBody>
          <a:bodyPr wrap="square">
            <a:spAutoFit/>
          </a:bodyPr>
          <a:lstStyle>
            <a:defPPr>
              <a:defRPr lang="fr-FR"/>
            </a:defPPr>
            <a:lvl1pPr algn="ct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r>
              <a:rPr lang="fr-FR" sz="1632" dirty="0"/>
              <a:t>Fin février 2018</a:t>
            </a:r>
            <a:endParaRPr lang="en-US" sz="1632" dirty="0"/>
          </a:p>
        </p:txBody>
      </p:sp>
      <p:sp>
        <p:nvSpPr>
          <p:cNvPr id="65" name="Rectangle 1436"/>
          <p:cNvSpPr>
            <a:spLocks noChangeArrowheads="1"/>
          </p:cNvSpPr>
          <p:nvPr/>
        </p:nvSpPr>
        <p:spPr bwMode="auto">
          <a:xfrm>
            <a:off x="5447444" y="5547070"/>
            <a:ext cx="1435967" cy="762128"/>
          </a:xfrm>
          <a:prstGeom prst="rect">
            <a:avLst/>
          </a:prstGeom>
          <a:extLst/>
        </p:spPr>
        <p:txBody>
          <a:bodyPr vert="horz" wrap="square" lIns="91436" tIns="45718" rIns="91436" bIns="45718"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Proclamation des résultats de présélection</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66" name="TextBox 73"/>
          <p:cNvSpPr txBox="1"/>
          <p:nvPr/>
        </p:nvSpPr>
        <p:spPr>
          <a:xfrm>
            <a:off x="6796525" y="4331285"/>
            <a:ext cx="1481956" cy="594650"/>
          </a:xfrm>
          <a:prstGeom prst="rect">
            <a:avLst/>
          </a:prstGeom>
        </p:spPr>
        <p:txBody>
          <a:bodyPr wrap="square">
            <a:spAutoFit/>
          </a:bodyPr>
          <a:lstStyle>
            <a:defPPr>
              <a:defRPr lang="fr-FR"/>
            </a:defPPr>
            <a:lvl1pPr algn="ct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r>
              <a:rPr lang="fr-FR" sz="1632" dirty="0"/>
              <a:t>mars-mai </a:t>
            </a:r>
          </a:p>
          <a:p>
            <a:r>
              <a:rPr lang="fr-FR" sz="1632" dirty="0"/>
              <a:t>2018</a:t>
            </a:r>
            <a:endParaRPr lang="en-US" sz="1632" dirty="0"/>
          </a:p>
        </p:txBody>
      </p:sp>
      <p:sp>
        <p:nvSpPr>
          <p:cNvPr id="71" name="Rectangle 1436"/>
          <p:cNvSpPr>
            <a:spLocks noChangeArrowheads="1"/>
          </p:cNvSpPr>
          <p:nvPr/>
        </p:nvSpPr>
        <p:spPr bwMode="auto">
          <a:xfrm>
            <a:off x="6827644" y="2016092"/>
            <a:ext cx="1786051" cy="1208664"/>
          </a:xfrm>
          <a:prstGeom prst="rect">
            <a:avLst/>
          </a:prstGeom>
          <a:noFill/>
          <a:extLst/>
        </p:spPr>
        <p:txBody>
          <a:bodyPr wrap="square"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Ateliers d’assistance technique aux candidats présélectionnés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72" name="TextBox 73"/>
          <p:cNvSpPr txBox="1"/>
          <p:nvPr/>
        </p:nvSpPr>
        <p:spPr>
          <a:xfrm>
            <a:off x="8129448" y="3843078"/>
            <a:ext cx="1481956" cy="343492"/>
          </a:xfrm>
          <a:prstGeom prst="rect">
            <a:avLst/>
          </a:prstGeom>
        </p:spPr>
        <p:txBody>
          <a:bodyPr wrap="square">
            <a:spAutoFit/>
          </a:bodyPr>
          <a:lstStyle>
            <a:defPPr>
              <a:defRPr lang="fr-FR"/>
            </a:defPPr>
            <a:lvl1pPr algn="ct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r>
              <a:rPr lang="fr-FR" sz="1632" dirty="0"/>
              <a:t>27 juin 2018</a:t>
            </a:r>
            <a:endParaRPr lang="en-US" sz="1632" dirty="0"/>
          </a:p>
        </p:txBody>
      </p:sp>
      <p:sp>
        <p:nvSpPr>
          <p:cNvPr id="77" name="Rectangle 1436"/>
          <p:cNvSpPr>
            <a:spLocks noChangeArrowheads="1"/>
          </p:cNvSpPr>
          <p:nvPr/>
        </p:nvSpPr>
        <p:spPr bwMode="auto">
          <a:xfrm>
            <a:off x="7978519" y="5470494"/>
            <a:ext cx="1578332" cy="762128"/>
          </a:xfrm>
          <a:prstGeom prst="rect">
            <a:avLst/>
          </a:prstGeom>
          <a:extLst/>
        </p:spPr>
        <p:txBody>
          <a:bodyPr vert="horz" wrap="square" lIns="91436" tIns="45718" rIns="91436" bIns="45718"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Dépôt des projets pour la sélection finale</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78" name="TextBox 73"/>
          <p:cNvSpPr txBox="1"/>
          <p:nvPr/>
        </p:nvSpPr>
        <p:spPr>
          <a:xfrm>
            <a:off x="9308773" y="4342034"/>
            <a:ext cx="1360627" cy="845809"/>
          </a:xfrm>
          <a:prstGeom prst="rect">
            <a:avLst/>
          </a:prstGeom>
        </p:spPr>
        <p:txBody>
          <a:bodyPr wrap="square">
            <a:spAutoFit/>
          </a:bodyPr>
          <a:lstStyle>
            <a:defPPr>
              <a:defRPr lang="fr-FR"/>
            </a:defPPr>
            <a:lvl1pPr algn="ct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r>
              <a:rPr lang="fr-FR" sz="1632" dirty="0"/>
              <a:t>Juin-Novembre 2018</a:t>
            </a:r>
            <a:endParaRPr lang="en-US" sz="1632" dirty="0"/>
          </a:p>
        </p:txBody>
      </p:sp>
      <p:sp>
        <p:nvSpPr>
          <p:cNvPr id="83" name="Rectangle 1436"/>
          <p:cNvSpPr>
            <a:spLocks noChangeArrowheads="1"/>
          </p:cNvSpPr>
          <p:nvPr/>
        </p:nvSpPr>
        <p:spPr bwMode="auto">
          <a:xfrm>
            <a:off x="9112797" y="2197788"/>
            <a:ext cx="1786051" cy="762132"/>
          </a:xfrm>
          <a:prstGeom prst="rect">
            <a:avLst/>
          </a:prstGeom>
          <a:noFill/>
          <a:extLst/>
        </p:spPr>
        <p:txBody>
          <a:bodyPr wrap="square"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Evaluation détaillée des projets présélectionnés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sp>
        <p:nvSpPr>
          <p:cNvPr id="84" name="TextBox 73"/>
          <p:cNvSpPr txBox="1"/>
          <p:nvPr/>
        </p:nvSpPr>
        <p:spPr>
          <a:xfrm>
            <a:off x="10865983" y="3674475"/>
            <a:ext cx="1360627" cy="343492"/>
          </a:xfrm>
          <a:prstGeom prst="rect">
            <a:avLst/>
          </a:prstGeom>
        </p:spPr>
        <p:txBody>
          <a:bodyPr wrap="square">
            <a:spAutoFit/>
          </a:bodyPr>
          <a:lstStyle>
            <a:defPPr>
              <a:defRPr lang="fr-FR"/>
            </a:defPPr>
            <a:lvl1pPr algn="ctr">
              <a:defRPr b="1">
                <a:solidFill>
                  <a:schemeClr val="tx2"/>
                </a:solidFill>
                <a:latin typeface="Corbel" panose="020B0503020204020204" pitchFamily="34" charset="0"/>
                <a:ea typeface="Open Sans" panose="020B0606030504020204" pitchFamily="34" charset="0"/>
                <a:cs typeface="Open Sans" panose="020B0606030504020204" pitchFamily="34" charset="0"/>
              </a:defRPr>
            </a:lvl1pPr>
          </a:lstStyle>
          <a:p>
            <a:r>
              <a:rPr lang="fr-FR" sz="1632" dirty="0"/>
              <a:t>Février 2019</a:t>
            </a:r>
            <a:endParaRPr lang="en-US" sz="1632" dirty="0"/>
          </a:p>
        </p:txBody>
      </p:sp>
      <p:sp>
        <p:nvSpPr>
          <p:cNvPr id="89" name="Rectangle 1436"/>
          <p:cNvSpPr>
            <a:spLocks noChangeArrowheads="1"/>
          </p:cNvSpPr>
          <p:nvPr/>
        </p:nvSpPr>
        <p:spPr bwMode="auto">
          <a:xfrm>
            <a:off x="10901867" y="5596376"/>
            <a:ext cx="1301848" cy="538861"/>
          </a:xfrm>
          <a:prstGeom prst="rect">
            <a:avLst/>
          </a:prstGeom>
          <a:extLst/>
        </p:spPr>
        <p:txBody>
          <a:bodyPr vert="horz" wrap="square" lIns="91436" tIns="45718" rIns="91436" bIns="45718" rtlCol="0">
            <a:spAutoFit/>
          </a:bodyPr>
          <a:lstStyle/>
          <a:p>
            <a:pPr algn="ctr"/>
            <a:r>
              <a:rPr lang="fr-FR" sz="1451" b="1" dirty="0">
                <a:solidFill>
                  <a:srgbClr val="2D3E50"/>
                </a:solidFill>
                <a:latin typeface="Corbel" panose="020B0503020204020204" pitchFamily="34" charset="0"/>
                <a:ea typeface="Open Sans" panose="020B0606030504020204" pitchFamily="34" charset="0"/>
                <a:cs typeface="Open Sans" panose="020B0606030504020204" pitchFamily="34" charset="0"/>
              </a:rPr>
              <a:t>Signature des conventions</a:t>
            </a:r>
            <a:endParaRPr lang="en-US" sz="1451" b="1" dirty="0">
              <a:solidFill>
                <a:srgbClr val="2D3E50"/>
              </a:solidFill>
              <a:latin typeface="Corbel" panose="020B0503020204020204" pitchFamily="34" charset="0"/>
              <a:ea typeface="Open Sans" panose="020B0606030504020204" pitchFamily="34" charset="0"/>
              <a:cs typeface="Open Sans" panose="020B0606030504020204" pitchFamily="34" charset="0"/>
            </a:endParaRPr>
          </a:p>
        </p:txBody>
      </p:sp>
      <p:grpSp>
        <p:nvGrpSpPr>
          <p:cNvPr id="97" name="Group 96"/>
          <p:cNvGrpSpPr/>
          <p:nvPr/>
        </p:nvGrpSpPr>
        <p:grpSpPr>
          <a:xfrm>
            <a:off x="2325512" y="4254280"/>
            <a:ext cx="718266" cy="1242104"/>
            <a:chOff x="1379476" y="3717032"/>
            <a:chExt cx="792088" cy="1369765"/>
          </a:xfrm>
        </p:grpSpPr>
        <p:cxnSp>
          <p:nvCxnSpPr>
            <p:cNvPr id="98" name="Straight Connector 97"/>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00" name="Oval 99"/>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grpSp>
        <p:nvGrpSpPr>
          <p:cNvPr id="109" name="Group 108"/>
          <p:cNvGrpSpPr/>
          <p:nvPr/>
        </p:nvGrpSpPr>
        <p:grpSpPr>
          <a:xfrm>
            <a:off x="5834792" y="4257741"/>
            <a:ext cx="718266" cy="1242104"/>
            <a:chOff x="1379476" y="3717032"/>
            <a:chExt cx="792088" cy="1369765"/>
          </a:xfrm>
        </p:grpSpPr>
        <p:cxnSp>
          <p:nvCxnSpPr>
            <p:cNvPr id="110" name="Straight Connector 109"/>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2" name="Oval 111"/>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grpSp>
        <p:nvGrpSpPr>
          <p:cNvPr id="113" name="Group 112"/>
          <p:cNvGrpSpPr/>
          <p:nvPr/>
        </p:nvGrpSpPr>
        <p:grpSpPr>
          <a:xfrm rot="10800000">
            <a:off x="1340245" y="3042202"/>
            <a:ext cx="718266" cy="1242104"/>
            <a:chOff x="1379476" y="3717032"/>
            <a:chExt cx="792088" cy="1369765"/>
          </a:xfrm>
        </p:grpSpPr>
        <p:cxnSp>
          <p:nvCxnSpPr>
            <p:cNvPr id="114" name="Straight Connector 113"/>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6" name="Oval 115"/>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grpSp>
        <p:nvGrpSpPr>
          <p:cNvPr id="129" name="Group 128"/>
          <p:cNvGrpSpPr/>
          <p:nvPr/>
        </p:nvGrpSpPr>
        <p:grpSpPr>
          <a:xfrm rot="10800000">
            <a:off x="4265350" y="3037592"/>
            <a:ext cx="718266" cy="1242104"/>
            <a:chOff x="1379476" y="3717032"/>
            <a:chExt cx="792088" cy="1369765"/>
          </a:xfrm>
        </p:grpSpPr>
        <p:cxnSp>
          <p:nvCxnSpPr>
            <p:cNvPr id="130" name="Straight Connector 129"/>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32" name="Oval 131"/>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grpSp>
        <p:nvGrpSpPr>
          <p:cNvPr id="73" name="Group 72"/>
          <p:cNvGrpSpPr/>
          <p:nvPr/>
        </p:nvGrpSpPr>
        <p:grpSpPr>
          <a:xfrm>
            <a:off x="8457396" y="4202795"/>
            <a:ext cx="718266" cy="1242104"/>
            <a:chOff x="1379476" y="3717032"/>
            <a:chExt cx="792088" cy="1369765"/>
          </a:xfrm>
        </p:grpSpPr>
        <p:cxnSp>
          <p:nvCxnSpPr>
            <p:cNvPr id="74" name="Straight Connector 73"/>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76" name="Oval 75"/>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grpSp>
        <p:nvGrpSpPr>
          <p:cNvPr id="79" name="Group 78"/>
          <p:cNvGrpSpPr/>
          <p:nvPr/>
        </p:nvGrpSpPr>
        <p:grpSpPr>
          <a:xfrm rot="10800000">
            <a:off x="9613808" y="3022627"/>
            <a:ext cx="718266" cy="1242104"/>
            <a:chOff x="1379476" y="3717032"/>
            <a:chExt cx="792088" cy="1369765"/>
          </a:xfrm>
        </p:grpSpPr>
        <p:cxnSp>
          <p:nvCxnSpPr>
            <p:cNvPr id="80" name="Straight Connector 79"/>
            <p:cNvCxnSpPr/>
            <p:nvPr/>
          </p:nvCxnSpPr>
          <p:spPr>
            <a:xfrm>
              <a:off x="1775520" y="3789040"/>
              <a:ext cx="0" cy="7200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16084" y="3717032"/>
              <a:ext cx="118872" cy="118872"/>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82" name="Oval 81"/>
            <p:cNvSpPr/>
            <p:nvPr/>
          </p:nvSpPr>
          <p:spPr>
            <a:xfrm>
              <a:off x="1379476" y="4294709"/>
              <a:ext cx="792088" cy="79208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FF0000"/>
                  </a:solidFill>
                  <a:latin typeface="FontAwesome" pitchFamily="2" charset="0"/>
                </a:rPr>
                <a:t></a:t>
              </a:r>
            </a:p>
          </p:txBody>
        </p:sp>
      </p:grpSp>
      <p:grpSp>
        <p:nvGrpSpPr>
          <p:cNvPr id="85" name="Group 84"/>
          <p:cNvGrpSpPr/>
          <p:nvPr/>
        </p:nvGrpSpPr>
        <p:grpSpPr>
          <a:xfrm>
            <a:off x="11180478" y="4259780"/>
            <a:ext cx="718266" cy="1242104"/>
            <a:chOff x="1379476" y="3717032"/>
            <a:chExt cx="792088" cy="1369765"/>
          </a:xfrm>
        </p:grpSpPr>
        <p:cxnSp>
          <p:nvCxnSpPr>
            <p:cNvPr id="86" name="Straight Connector 85"/>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88" name="Oval 87"/>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sp>
        <p:nvSpPr>
          <p:cNvPr id="2" name="Slide Number Placeholder 1"/>
          <p:cNvSpPr>
            <a:spLocks noGrp="1"/>
          </p:cNvSpPr>
          <p:nvPr>
            <p:ph type="sldNum" sz="quarter" idx="7"/>
          </p:nvPr>
        </p:nvSpPr>
        <p:spPr/>
        <p:txBody>
          <a:bodyPr/>
          <a:lstStyle/>
          <a:p>
            <a:fld id="{B6F15528-21DE-4FAA-801E-634DDDAF4B2B}" type="slidenum">
              <a:rPr lang="fr-FR" smtClean="0"/>
              <a:t>6</a:t>
            </a:fld>
            <a:endParaRPr lang="fr-FR"/>
          </a:p>
        </p:txBody>
      </p:sp>
      <p:grpSp>
        <p:nvGrpSpPr>
          <p:cNvPr id="63" name="Group 112"/>
          <p:cNvGrpSpPr/>
          <p:nvPr/>
        </p:nvGrpSpPr>
        <p:grpSpPr>
          <a:xfrm rot="10800000">
            <a:off x="7406755" y="3018510"/>
            <a:ext cx="718266" cy="1242104"/>
            <a:chOff x="1379476" y="3717032"/>
            <a:chExt cx="792088" cy="1369765"/>
          </a:xfrm>
        </p:grpSpPr>
        <p:cxnSp>
          <p:nvCxnSpPr>
            <p:cNvPr id="90" name="Straight Connector 113"/>
            <p:cNvCxnSpPr/>
            <p:nvPr/>
          </p:nvCxnSpPr>
          <p:spPr>
            <a:xfrm>
              <a:off x="1775520" y="3789040"/>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91" name="Oval 114"/>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3" name="Oval 115"/>
            <p:cNvSpPr/>
            <p:nvPr/>
          </p:nvSpPr>
          <p:spPr>
            <a:xfrm>
              <a:off x="1379476" y="4294709"/>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27" dirty="0">
                  <a:solidFill>
                    <a:srgbClr val="2D3E50"/>
                  </a:solidFill>
                  <a:latin typeface="FontAwesome" pitchFamily="2" charset="0"/>
                </a:rPr>
                <a:t></a:t>
              </a:r>
            </a:p>
          </p:txBody>
        </p:sp>
      </p:grpSp>
      <p:sp>
        <p:nvSpPr>
          <p:cNvPr id="95" name="Rectangle 94"/>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40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 et sur le fonds CHARAKA </a:t>
            </a:r>
          </a:p>
        </p:txBody>
      </p:sp>
      <p:sp>
        <p:nvSpPr>
          <p:cNvPr id="62" name="Parallelogram 84"/>
          <p:cNvSpPr/>
          <p:nvPr/>
        </p:nvSpPr>
        <p:spPr>
          <a:xfrm>
            <a:off x="1135084" y="1166033"/>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latin typeface="Corbel" panose="020B0503020204020204" pitchFamily="34" charset="0"/>
              </a:rPr>
              <a:t>Etat d’avancement: Fonds Charaka   (</a:t>
            </a:r>
            <a:r>
              <a:rPr lang="fr-FR" sz="2176" b="1" dirty="0">
                <a:solidFill>
                  <a:schemeClr val="bg1"/>
                </a:solidFill>
                <a:latin typeface="Corbel" panose="020B0503020204020204" pitchFamily="34" charset="0"/>
              </a:rPr>
              <a:t>Premier Round)</a:t>
            </a:r>
            <a:endParaRPr lang="fr-FR" sz="2176" b="1" dirty="0">
              <a:solidFill>
                <a:schemeClr val="bg1"/>
              </a:solidFill>
              <a:latin typeface="Corbel" panose="020B0503020204020204"/>
            </a:endParaRPr>
          </a:p>
        </p:txBody>
      </p:sp>
    </p:spTree>
    <p:extLst>
      <p:ext uri="{BB962C8B-B14F-4D97-AF65-F5344CB8AC3E}">
        <p14:creationId xmlns:p14="http://schemas.microsoft.com/office/powerpoint/2010/main" val="174032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EB5BF-A8EE-4EB3-9BE5-D409E28607D3}"/>
              </a:ext>
            </a:extLst>
          </p:cNvPr>
          <p:cNvSpPr>
            <a:spLocks noGrp="1"/>
          </p:cNvSpPr>
          <p:nvPr>
            <p:ph type="sldNum" sz="quarter" idx="7"/>
          </p:nvPr>
        </p:nvSpPr>
        <p:spPr/>
        <p:txBody>
          <a:bodyPr/>
          <a:lstStyle/>
          <a:p>
            <a:fld id="{B6F15528-21DE-4FAA-801E-634DDDAF4B2B}" type="slidenum">
              <a:rPr lang="en-US" smtClean="0"/>
              <a:t>7</a:t>
            </a:fld>
            <a:endParaRPr lang="en-US"/>
          </a:p>
        </p:txBody>
      </p:sp>
      <p:pic>
        <p:nvPicPr>
          <p:cNvPr id="3" name="Picture 2">
            <a:extLst>
              <a:ext uri="{FF2B5EF4-FFF2-40B4-BE49-F238E27FC236}">
                <a16:creationId xmlns:a16="http://schemas.microsoft.com/office/drawing/2014/main" id="{BE18F818-56CD-44EF-9E31-3A574DA61834}"/>
              </a:ext>
            </a:extLst>
          </p:cNvPr>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4" name="Rectangle 3">
            <a:extLst>
              <a:ext uri="{FF2B5EF4-FFF2-40B4-BE49-F238E27FC236}">
                <a16:creationId xmlns:a16="http://schemas.microsoft.com/office/drawing/2014/main" id="{BF7CA0FE-F1D6-4F5D-AB6C-1A468607E90D}"/>
              </a:ext>
            </a:extLst>
          </p:cNvPr>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40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Les Termes de références</a:t>
            </a:r>
          </a:p>
        </p:txBody>
      </p:sp>
      <p:sp>
        <p:nvSpPr>
          <p:cNvPr id="5" name="Slide Number Placeholder 1">
            <a:extLst>
              <a:ext uri="{FF2B5EF4-FFF2-40B4-BE49-F238E27FC236}">
                <a16:creationId xmlns:a16="http://schemas.microsoft.com/office/drawing/2014/main" id="{0EF5C78D-39EE-416C-B7E4-B5FB737E3E1B}"/>
              </a:ext>
            </a:extLst>
          </p:cNvPr>
          <p:cNvSpPr txBox="1">
            <a:spLocks/>
          </p:cNvSpPr>
          <p:nvPr/>
        </p:nvSpPr>
        <p:spPr>
          <a:xfrm>
            <a:off x="8778134" y="6377940"/>
            <a:ext cx="2804050" cy="251159"/>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1632"/>
              <a:pPr/>
              <a:t>7</a:t>
            </a:fld>
            <a:endParaRPr lang="fr-FR" sz="1632"/>
          </a:p>
        </p:txBody>
      </p:sp>
      <p:sp>
        <p:nvSpPr>
          <p:cNvPr id="6" name="Rectangle 5">
            <a:extLst>
              <a:ext uri="{FF2B5EF4-FFF2-40B4-BE49-F238E27FC236}">
                <a16:creationId xmlns:a16="http://schemas.microsoft.com/office/drawing/2014/main" id="{7A1DD71F-CDD2-47BD-A7EC-7BEB65306582}"/>
              </a:ext>
            </a:extLst>
          </p:cNvPr>
          <p:cNvSpPr/>
          <p:nvPr/>
        </p:nvSpPr>
        <p:spPr>
          <a:xfrm>
            <a:off x="551011" y="1563348"/>
            <a:ext cx="11014043" cy="4894032"/>
          </a:xfrm>
          <a:prstGeom prst="rect">
            <a:avLst/>
          </a:prstGeom>
        </p:spPr>
        <p:txBody>
          <a:bodyPr wrap="square">
            <a:spAutoFit/>
          </a:bodyPr>
          <a:lstStyle/>
          <a:p>
            <a:pPr algn="ctr">
              <a:tabLst>
                <a:tab pos="408255" algn="l"/>
              </a:tabLst>
            </a:pPr>
            <a:r>
              <a:rPr lang="fr-FR" sz="2176" b="1" u="sng" cap="all" dirty="0">
                <a:solidFill>
                  <a:srgbClr val="0000FF"/>
                </a:solidFill>
                <a:latin typeface="Times New Roman" panose="02020603050405020304" pitchFamily="18" charset="0"/>
                <a:ea typeface="SimSun" panose="02010600030101010101" pitchFamily="2" charset="-122"/>
              </a:rPr>
              <a:t> </a:t>
            </a:r>
            <a:endParaRPr lang="fr-FR" sz="2176" dirty="0">
              <a:solidFill>
                <a:srgbClr val="0000FF"/>
              </a:solidFill>
              <a:latin typeface="Times New Roman" panose="02020603050405020304" pitchFamily="18" charset="0"/>
              <a:ea typeface="SimSun" panose="02010600030101010101" pitchFamily="2" charset="-122"/>
            </a:endParaRPr>
          </a:p>
          <a:p>
            <a:r>
              <a:rPr lang="fr-FR" sz="1814" dirty="0"/>
              <a:t>L’objet de la présente consultation est d’appuyer le maître d’ouvrage (Agence MCA-</a:t>
            </a:r>
            <a:r>
              <a:rPr lang="fr-FR" sz="1814" dirty="0" err="1"/>
              <a:t>Morocco</a:t>
            </a:r>
            <a:r>
              <a:rPr lang="fr-FR" sz="1814" dirty="0"/>
              <a:t> : Direction du volet « Formation professionnelle ») dans la gestion, le suivi, le suivi-évaluation et la clôture des activités du Fonds Charaka à travers les deux activités suivantes :</a:t>
            </a:r>
          </a:p>
          <a:p>
            <a:pPr marL="310942" indent="-310942">
              <a:buFont typeface="Wingdings" panose="05000000000000000000" pitchFamily="2" charset="2"/>
              <a:buChar char="q"/>
            </a:pPr>
            <a:endParaRPr lang="fr-FR" sz="1814" dirty="0"/>
          </a:p>
          <a:p>
            <a:endParaRPr lang="fr-FR" sz="1814" dirty="0"/>
          </a:p>
          <a:p>
            <a:pPr marL="1384842" indent="-483687">
              <a:buFont typeface="Wingdings" panose="05000000000000000000" pitchFamily="2" charset="2"/>
              <a:buChar char="Ø"/>
            </a:pPr>
            <a:r>
              <a:rPr lang="fr-FR" sz="1814" b="1" i="1" dirty="0"/>
              <a:t>Activité 1 : Gestion et suivi d’exécution des projets financés dans le cadre du Fonds </a:t>
            </a:r>
            <a:r>
              <a:rPr lang="fr-FR" sz="1814" b="1" i="1" dirty="0" err="1"/>
              <a:t>Charaka</a:t>
            </a:r>
            <a:endParaRPr lang="fr-FR" sz="1814" b="1" i="1" dirty="0"/>
          </a:p>
          <a:p>
            <a:pPr marL="901155"/>
            <a:endParaRPr lang="fr-FR" sz="1814" dirty="0"/>
          </a:p>
          <a:p>
            <a:pPr marL="1384842" indent="-483687">
              <a:buFont typeface="Wingdings" panose="05000000000000000000" pitchFamily="2" charset="2"/>
              <a:buChar char="Ø"/>
            </a:pPr>
            <a:r>
              <a:rPr lang="fr-FR" sz="1814" b="1" i="1" dirty="0"/>
              <a:t>Activité 2 : Prestations d’assistance technique et d’expertise diverses au besoin</a:t>
            </a:r>
          </a:p>
          <a:p>
            <a:pPr lvl="0"/>
            <a:endParaRPr lang="fr-FR" sz="1814" b="1" i="1" dirty="0">
              <a:solidFill>
                <a:schemeClr val="tx2"/>
              </a:solidFill>
            </a:endParaRPr>
          </a:p>
          <a:p>
            <a:pPr lvl="0"/>
            <a:endParaRPr lang="fr-FR" sz="1814" b="1" i="1" dirty="0"/>
          </a:p>
          <a:p>
            <a:pPr lvl="0"/>
            <a:endParaRPr lang="fr-FR" sz="1814" b="1" i="1" dirty="0"/>
          </a:p>
          <a:p>
            <a:pPr lvl="0"/>
            <a:endParaRPr lang="fr-FR" sz="1814" b="1" i="1" dirty="0"/>
          </a:p>
          <a:p>
            <a:pPr lvl="0"/>
            <a:endParaRPr lang="fr-FR" sz="1814" b="1" i="1" dirty="0"/>
          </a:p>
          <a:p>
            <a:pPr lvl="0"/>
            <a:endParaRPr lang="fr-FR" sz="1814" b="1" i="1" dirty="0"/>
          </a:p>
          <a:p>
            <a:pPr lvl="0"/>
            <a:endParaRPr lang="fr-FR" sz="1814" b="1" i="1" dirty="0"/>
          </a:p>
          <a:p>
            <a:pPr lvl="0"/>
            <a:endParaRPr lang="fr-FR" sz="1814" dirty="0"/>
          </a:p>
        </p:txBody>
      </p:sp>
      <p:sp>
        <p:nvSpPr>
          <p:cNvPr id="7" name="Rectangle 6"/>
          <p:cNvSpPr/>
          <p:nvPr/>
        </p:nvSpPr>
        <p:spPr>
          <a:xfrm>
            <a:off x="775436" y="5087358"/>
            <a:ext cx="10710227" cy="845809"/>
          </a:xfrm>
          <a:prstGeom prst="rect">
            <a:avLst/>
          </a:prstGeom>
        </p:spPr>
        <p:txBody>
          <a:bodyPr wrap="square">
            <a:spAutoFit/>
          </a:bodyPr>
          <a:lstStyle/>
          <a:p>
            <a:pPr algn="just"/>
            <a:r>
              <a:rPr lang="fr-FR" sz="1632" b="1" i="1" dirty="0">
                <a:ea typeface="SimSun" panose="02010600030101010101" pitchFamily="2" charset="-122"/>
                <a:cs typeface="Times New Roman" panose="02020603050405020304" pitchFamily="18" charset="0"/>
              </a:rPr>
              <a:t>NB </a:t>
            </a:r>
            <a:r>
              <a:rPr lang="fr-FR" sz="1632" b="1" i="1" dirty="0">
                <a:solidFill>
                  <a:srgbClr val="0070C0"/>
                </a:solidFill>
                <a:ea typeface="SimSun" panose="02010600030101010101" pitchFamily="2" charset="-122"/>
                <a:cs typeface="Times New Roman" panose="02020603050405020304" pitchFamily="18" charset="0"/>
              </a:rPr>
              <a:t>: Le Consultant est appelé à assurer le suivi d’un nombre de projets compris entre 15 et 20 sur les deux rounds couvrant plusieurs secteurs : BTP, logistique, agriculture, tourisme, artisanat, aéronautique, industrie, santé et d’autres centres multisectoriels.</a:t>
            </a:r>
            <a:endParaRPr lang="fr-FR" sz="1632" dirty="0">
              <a:solidFill>
                <a:srgbClr val="0070C0"/>
              </a:solidFill>
            </a:endParaRPr>
          </a:p>
        </p:txBody>
      </p:sp>
      <p:sp>
        <p:nvSpPr>
          <p:cNvPr id="8" name="Parallelogram 6">
            <a:extLst>
              <a:ext uri="{FF2B5EF4-FFF2-40B4-BE49-F238E27FC236}">
                <a16:creationId xmlns:a16="http://schemas.microsoft.com/office/drawing/2014/main" id="{3826DCA4-84D6-456A-A499-0B3BE65A64B7}"/>
              </a:ext>
            </a:extLst>
          </p:cNvPr>
          <p:cNvSpPr/>
          <p:nvPr/>
        </p:nvSpPr>
        <p:spPr>
          <a:xfrm>
            <a:off x="1100535" y="1165209"/>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OBJET</a:t>
            </a:r>
          </a:p>
        </p:txBody>
      </p:sp>
    </p:spTree>
    <p:extLst>
      <p:ext uri="{BB962C8B-B14F-4D97-AF65-F5344CB8AC3E}">
        <p14:creationId xmlns:p14="http://schemas.microsoft.com/office/powerpoint/2010/main" val="59216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9F44F-FD53-4912-BE09-BAA8A35B78ED}"/>
              </a:ext>
            </a:extLst>
          </p:cNvPr>
          <p:cNvSpPr>
            <a:spLocks noGrp="1"/>
          </p:cNvSpPr>
          <p:nvPr>
            <p:ph type="sldNum" sz="quarter" idx="7"/>
          </p:nvPr>
        </p:nvSpPr>
        <p:spPr/>
        <p:txBody>
          <a:bodyPr/>
          <a:lstStyle/>
          <a:p>
            <a:fld id="{B6F15528-21DE-4FAA-801E-634DDDAF4B2B}" type="slidenum">
              <a:rPr lang="en-US" smtClean="0"/>
              <a:t>8</a:t>
            </a:fld>
            <a:endParaRPr lang="en-US"/>
          </a:p>
        </p:txBody>
      </p:sp>
      <p:pic>
        <p:nvPicPr>
          <p:cNvPr id="3" name="Picture 2">
            <a:extLst>
              <a:ext uri="{FF2B5EF4-FFF2-40B4-BE49-F238E27FC236}">
                <a16:creationId xmlns:a16="http://schemas.microsoft.com/office/drawing/2014/main" id="{232A3D47-C4BA-412F-AEF3-3720D622C1A4}"/>
              </a:ext>
            </a:extLst>
          </p:cNvPr>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4" name="Rectangle 3">
            <a:extLst>
              <a:ext uri="{FF2B5EF4-FFF2-40B4-BE49-F238E27FC236}">
                <a16:creationId xmlns:a16="http://schemas.microsoft.com/office/drawing/2014/main" id="{631E5E70-F0D1-433B-A324-EA0413E7C926}"/>
              </a:ext>
            </a:extLst>
          </p:cNvPr>
          <p:cNvSpPr/>
          <p:nvPr/>
        </p:nvSpPr>
        <p:spPr>
          <a:xfrm>
            <a:off x="479" y="-12104"/>
            <a:ext cx="12191521" cy="8294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Les Termes de références de l’activité 1</a:t>
            </a:r>
          </a:p>
        </p:txBody>
      </p:sp>
      <p:sp>
        <p:nvSpPr>
          <p:cNvPr id="5" name="Slide Number Placeholder 1">
            <a:extLst>
              <a:ext uri="{FF2B5EF4-FFF2-40B4-BE49-F238E27FC236}">
                <a16:creationId xmlns:a16="http://schemas.microsoft.com/office/drawing/2014/main" id="{A1F73C1C-3DE6-47E6-86CD-E0564C9FDCA8}"/>
              </a:ext>
            </a:extLst>
          </p:cNvPr>
          <p:cNvSpPr txBox="1">
            <a:spLocks/>
          </p:cNvSpPr>
          <p:nvPr/>
        </p:nvSpPr>
        <p:spPr>
          <a:xfrm>
            <a:off x="8778134" y="6377940"/>
            <a:ext cx="2804050" cy="251159"/>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1632"/>
              <a:pPr/>
              <a:t>8</a:t>
            </a:fld>
            <a:endParaRPr lang="fr-FR" sz="1632"/>
          </a:p>
        </p:txBody>
      </p:sp>
      <p:graphicFrame>
        <p:nvGraphicFramePr>
          <p:cNvPr id="8" name="Tableau 7"/>
          <p:cNvGraphicFramePr>
            <a:graphicFrameLocks noGrp="1"/>
          </p:cNvGraphicFramePr>
          <p:nvPr>
            <p:extLst>
              <p:ext uri="{D42A27DB-BD31-4B8C-83A1-F6EECF244321}">
                <p14:modId xmlns:p14="http://schemas.microsoft.com/office/powerpoint/2010/main" val="3275935237"/>
              </p:ext>
            </p:extLst>
          </p:nvPr>
        </p:nvGraphicFramePr>
        <p:xfrm>
          <a:off x="296452" y="2136874"/>
          <a:ext cx="11332112" cy="4199000"/>
        </p:xfrm>
        <a:graphic>
          <a:graphicData uri="http://schemas.openxmlformats.org/drawingml/2006/table">
            <a:tbl>
              <a:tblPr/>
              <a:tblGrid>
                <a:gridCol w="2892195">
                  <a:extLst>
                    <a:ext uri="{9D8B030D-6E8A-4147-A177-3AD203B41FA5}">
                      <a16:colId xmlns:a16="http://schemas.microsoft.com/office/drawing/2014/main" val="4174833191"/>
                    </a:ext>
                  </a:extLst>
                </a:gridCol>
                <a:gridCol w="1679552">
                  <a:extLst>
                    <a:ext uri="{9D8B030D-6E8A-4147-A177-3AD203B41FA5}">
                      <a16:colId xmlns:a16="http://schemas.microsoft.com/office/drawing/2014/main" val="3365451405"/>
                    </a:ext>
                  </a:extLst>
                </a:gridCol>
                <a:gridCol w="2822349">
                  <a:extLst>
                    <a:ext uri="{9D8B030D-6E8A-4147-A177-3AD203B41FA5}">
                      <a16:colId xmlns:a16="http://schemas.microsoft.com/office/drawing/2014/main" val="2211118662"/>
                    </a:ext>
                  </a:extLst>
                </a:gridCol>
                <a:gridCol w="3938016">
                  <a:extLst>
                    <a:ext uri="{9D8B030D-6E8A-4147-A177-3AD203B41FA5}">
                      <a16:colId xmlns:a16="http://schemas.microsoft.com/office/drawing/2014/main" val="837256478"/>
                    </a:ext>
                  </a:extLst>
                </a:gridCol>
              </a:tblGrid>
              <a:tr h="556628">
                <a:tc>
                  <a:txBody>
                    <a:bodyPr/>
                    <a:lstStyle/>
                    <a:p>
                      <a:pPr algn="ctr">
                        <a:lnSpc>
                          <a:spcPct val="107000"/>
                        </a:lnSpc>
                        <a:spcAft>
                          <a:spcPts val="0"/>
                        </a:spcAft>
                      </a:pPr>
                      <a:r>
                        <a:rPr lang="en-US" sz="1400" b="1" i="1" dirty="0" err="1">
                          <a:effectLst/>
                          <a:latin typeface="+mn-lt"/>
                          <a:ea typeface="SimSun" panose="02010600030101010101" pitchFamily="2" charset="-122"/>
                          <a:cs typeface="Times New Roman" panose="02020603050405020304" pitchFamily="18" charset="0"/>
                        </a:rPr>
                        <a:t>Activité</a:t>
                      </a:r>
                      <a:endParaRPr lang="fr-FR" sz="14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400" b="1" i="1" dirty="0">
                          <a:effectLst/>
                          <a:latin typeface="+mn-lt"/>
                          <a:ea typeface="SimSun" panose="02010600030101010101" pitchFamily="2" charset="-122"/>
                          <a:cs typeface="Times New Roman" panose="02020603050405020304" pitchFamily="18" charset="0"/>
                        </a:rPr>
                        <a:t>Niveau d’effort</a:t>
                      </a:r>
                      <a:endParaRPr lang="fr-FR" sz="14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fr-FR" sz="1400" b="1" i="1" dirty="0">
                          <a:effectLst/>
                          <a:latin typeface="+mn-lt"/>
                          <a:ea typeface="SimSun" panose="02010600030101010101" pitchFamily="2" charset="-122"/>
                          <a:cs typeface="Times New Roman" panose="02020603050405020304" pitchFamily="18" charset="0"/>
                        </a:rPr>
                        <a:t>Missions de base</a:t>
                      </a:r>
                      <a:endParaRPr lang="fr-FR" sz="1400" dirty="0">
                        <a:effectLst/>
                        <a:latin typeface="+mn-lt"/>
                        <a:ea typeface="SimSun" panose="02010600030101010101" pitchFamily="2" charset="-122"/>
                        <a:cs typeface="Arial" panose="020B0604020202020204" pitchFamily="34" charset="0"/>
                      </a:endParaRPr>
                    </a:p>
                    <a:p>
                      <a:pPr algn="ctr">
                        <a:lnSpc>
                          <a:spcPct val="107000"/>
                        </a:lnSpc>
                        <a:spcAft>
                          <a:spcPts val="0"/>
                        </a:spcAft>
                      </a:pPr>
                      <a:r>
                        <a:rPr lang="en-US" sz="1400" b="1" i="1" dirty="0">
                          <a:effectLst/>
                          <a:latin typeface="+mn-lt"/>
                          <a:ea typeface="SimSun" panose="02010600030101010101" pitchFamily="2" charset="-122"/>
                          <a:cs typeface="Times New Roman" panose="02020603050405020304" pitchFamily="18" charset="0"/>
                        </a:rPr>
                        <a:t> </a:t>
                      </a:r>
                      <a:endParaRPr lang="fr-FR" sz="14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400" b="1" i="1" dirty="0" err="1">
                          <a:effectLst/>
                          <a:latin typeface="+mn-lt"/>
                          <a:ea typeface="SimSun" panose="02010600030101010101" pitchFamily="2" charset="-122"/>
                          <a:cs typeface="Times New Roman" panose="02020603050405020304" pitchFamily="18" charset="0"/>
                        </a:rPr>
                        <a:t>Livrables</a:t>
                      </a:r>
                      <a:endParaRPr lang="fr-FR" sz="14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279550">
                <a:tc rowSpan="5">
                  <a:txBody>
                    <a:bodyPr/>
                    <a:lstStyle/>
                    <a:p>
                      <a:pPr algn="ctr">
                        <a:lnSpc>
                          <a:spcPct val="107000"/>
                        </a:lnSpc>
                        <a:spcAft>
                          <a:spcPts val="0"/>
                        </a:spcAft>
                      </a:pPr>
                      <a:r>
                        <a:rPr lang="fr-FR" sz="12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2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2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2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200" b="1" u="sng" dirty="0">
                          <a:solidFill>
                            <a:schemeClr val="tx1"/>
                          </a:solidFill>
                          <a:effectLst/>
                          <a:latin typeface="+mn-lt"/>
                          <a:ea typeface="Times New Roman" panose="02020603050405020304" pitchFamily="18" charset="0"/>
                          <a:cs typeface="Times New Roman" panose="02020603050405020304" pitchFamily="18" charset="0"/>
                        </a:rPr>
                        <a:t>Activité 1</a:t>
                      </a:r>
                      <a:r>
                        <a:rPr lang="fr-FR" sz="1200" b="1" dirty="0">
                          <a:solidFill>
                            <a:schemeClr val="tx1"/>
                          </a:solidFill>
                          <a:effectLst/>
                          <a:latin typeface="+mn-lt"/>
                          <a:ea typeface="Times New Roman" panose="02020603050405020304" pitchFamily="18" charset="0"/>
                          <a:cs typeface="Times New Roman" panose="02020603050405020304" pitchFamily="18" charset="0"/>
                        </a:rPr>
                        <a:t>  : Gestion et suivi d’exécution des projets financés dans le cadre du Fonds Charaka</a:t>
                      </a:r>
                      <a:endParaRPr lang="fr-FR" sz="12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5">
                  <a:txBody>
                    <a:bodyPr/>
                    <a:lstStyle/>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7000"/>
                        </a:lnSpc>
                        <a:spcAft>
                          <a:spcPts val="0"/>
                        </a:spcAft>
                      </a:pPr>
                      <a:r>
                        <a:rPr lang="fr-MA" sz="900" dirty="0">
                          <a:effectLst/>
                          <a:latin typeface="Calibri" panose="020F0502020204030204" pitchFamily="34" charset="0"/>
                          <a:ea typeface="SimSun" panose="02010600030101010101" pitchFamily="2" charset="-122"/>
                          <a:cs typeface="Times New Roman" panose="02020603050405020304" pitchFamily="18" charset="0"/>
                        </a:rPr>
                        <a:t>  </a:t>
                      </a:r>
                      <a:endParaRPr lang="fr-MA" sz="1600" b="1"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MA" sz="9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fr-FR" sz="900" dirty="0">
                        <a:effectLst/>
                        <a:latin typeface="Calibri" panose="020F0502020204030204" pitchFamily="34" charset="0"/>
                        <a:ea typeface="SimSun" panose="02010600030101010101" pitchFamily="2" charset="-122"/>
                        <a:cs typeface="Times New Roman" panose="02020603050405020304" pitchFamily="18"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0"/>
                        </a:spcAft>
                      </a:pPr>
                      <a:r>
                        <a:rPr lang="fr-FR" sz="1200" b="1" dirty="0">
                          <a:solidFill>
                            <a:srgbClr val="000000"/>
                          </a:solidFill>
                          <a:effectLst/>
                          <a:latin typeface="+mn-lt"/>
                          <a:ea typeface="Times New Roman" panose="02020603050405020304" pitchFamily="18" charset="0"/>
                          <a:cs typeface="Times New Roman" panose="02020603050405020304" pitchFamily="18" charset="0"/>
                        </a:rPr>
                        <a:t>   </a:t>
                      </a:r>
                      <a:r>
                        <a:rPr lang="fr-FR" sz="1200" b="1" dirty="0">
                          <a:solidFill>
                            <a:srgbClr val="C00000"/>
                          </a:solidFill>
                          <a:effectLst/>
                          <a:latin typeface="+mn-lt"/>
                          <a:ea typeface="Times New Roman" panose="02020603050405020304" pitchFamily="18" charset="0"/>
                          <a:cs typeface="Times New Roman" panose="02020603050405020304" pitchFamily="18" charset="0"/>
                        </a:rPr>
                        <a:t>Mission 1 :</a:t>
                      </a:r>
                      <a:r>
                        <a:rPr lang="fr-FR" sz="1200" b="1" dirty="0">
                          <a:solidFill>
                            <a:srgbClr val="000000"/>
                          </a:solidFill>
                          <a:effectLst/>
                          <a:latin typeface="+mn-lt"/>
                          <a:ea typeface="Times New Roman" panose="02020603050405020304" pitchFamily="18" charset="0"/>
                          <a:cs typeface="Times New Roman" panose="02020603050405020304" pitchFamily="18" charset="0"/>
                        </a:rPr>
                        <a:t> </a:t>
                      </a:r>
                      <a:r>
                        <a:rPr lang="fr-FR" sz="1200" b="1" dirty="0">
                          <a:solidFill>
                            <a:schemeClr val="tx1"/>
                          </a:solidFill>
                          <a:effectLst/>
                          <a:latin typeface="+mn-lt"/>
                          <a:ea typeface="Times New Roman" panose="02020603050405020304" pitchFamily="18" charset="0"/>
                          <a:cs typeface="Times New Roman" panose="02020603050405020304" pitchFamily="18" charset="0"/>
                        </a:rPr>
                        <a:t>Mobilisation du Gestionnaire du fonds et travaux préparatoires:</a:t>
                      </a:r>
                      <a:endParaRPr lang="fr-FR" sz="12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L1.1 : Rapport méthodologique d’intervention</a:t>
                      </a:r>
                      <a:endParaRPr lang="fr-FR" sz="105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r h="647312">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07000"/>
                        </a:lnSpc>
                        <a:spcAft>
                          <a:spcPts val="0"/>
                        </a:spcAft>
                      </a:pPr>
                      <a:r>
                        <a:rPr lang="fr-FR" sz="1050" b="1" dirty="0">
                          <a:solidFill>
                            <a:schemeClr val="tx1"/>
                          </a:solidFill>
                          <a:effectLst/>
                          <a:latin typeface="+mn-lt"/>
                          <a:ea typeface="SimSun" panose="02010600030101010101" pitchFamily="2" charset="-122"/>
                          <a:cs typeface="Times New Roman" panose="02020603050405020304" pitchFamily="18" charset="0"/>
                        </a:rPr>
                        <a:t>L1.2 : Plan détaillé du projet </a:t>
                      </a:r>
                      <a:r>
                        <a:rPr lang="fr-FR" sz="1050" dirty="0">
                          <a:solidFill>
                            <a:schemeClr val="tx1"/>
                          </a:solidFill>
                          <a:effectLst/>
                          <a:latin typeface="+mn-lt"/>
                          <a:ea typeface="SimSun" panose="02010600030101010101" pitchFamily="2" charset="-122"/>
                          <a:cs typeface="Times New Roman" panose="02020603050405020304" pitchFamily="18" charset="0"/>
                        </a:rPr>
                        <a:t>(un par projet)</a:t>
                      </a:r>
                      <a:r>
                        <a:rPr lang="fr-FR" sz="1050" b="1" dirty="0">
                          <a:solidFill>
                            <a:schemeClr val="tx1"/>
                          </a:solidFill>
                          <a:effectLst/>
                          <a:latin typeface="+mn-lt"/>
                          <a:ea typeface="SimSun" panose="02010600030101010101" pitchFamily="2" charset="-122"/>
                          <a:cs typeface="Times New Roman" panose="02020603050405020304" pitchFamily="18" charset="0"/>
                        </a:rPr>
                        <a:t> </a:t>
                      </a:r>
                      <a:endParaRPr lang="fr-FR" sz="1050" dirty="0">
                        <a:solidFill>
                          <a:schemeClr val="tx1"/>
                        </a:solidFill>
                        <a:effectLst/>
                        <a:latin typeface="+mn-lt"/>
                        <a:ea typeface="SimSun" panose="02010600030101010101" pitchFamily="2" charset="-122"/>
                        <a:cs typeface="Arial" panose="020B0604020202020204" pitchFamily="34" charset="0"/>
                      </a:endParaRPr>
                    </a:p>
                    <a:p>
                      <a:pPr marL="357188" indent="0" algn="just">
                        <a:lnSpc>
                          <a:spcPct val="107000"/>
                        </a:lnSpc>
                        <a:spcAft>
                          <a:spcPts val="800"/>
                        </a:spcAft>
                      </a:pPr>
                      <a:r>
                        <a:rPr lang="fr-FR" sz="1050" b="1" dirty="0">
                          <a:solidFill>
                            <a:schemeClr val="tx1"/>
                          </a:solidFill>
                          <a:effectLst/>
                          <a:latin typeface="+mn-lt"/>
                          <a:ea typeface="SimSun" panose="02010600030101010101" pitchFamily="2" charset="-122"/>
                          <a:cs typeface="Times New Roman" panose="02020603050405020304" pitchFamily="18" charset="0"/>
                        </a:rPr>
                        <a:t>L1.2.1 : plan détaillé 1</a:t>
                      </a:r>
                      <a:r>
                        <a:rPr lang="fr-FR" sz="1050" b="1" baseline="30000" dirty="0">
                          <a:solidFill>
                            <a:schemeClr val="tx1"/>
                          </a:solidFill>
                          <a:effectLst/>
                          <a:latin typeface="+mn-lt"/>
                          <a:ea typeface="SimSun" panose="02010600030101010101" pitchFamily="2" charset="-122"/>
                          <a:cs typeface="Times New Roman" panose="02020603050405020304" pitchFamily="18" charset="0"/>
                        </a:rPr>
                        <a:t>er</a:t>
                      </a:r>
                      <a:r>
                        <a:rPr lang="fr-FR" sz="1050" b="1" dirty="0">
                          <a:solidFill>
                            <a:schemeClr val="tx1"/>
                          </a:solidFill>
                          <a:effectLst/>
                          <a:latin typeface="+mn-lt"/>
                          <a:ea typeface="SimSun" panose="02010600030101010101" pitchFamily="2" charset="-122"/>
                          <a:cs typeface="Times New Roman" panose="02020603050405020304" pitchFamily="18" charset="0"/>
                        </a:rPr>
                        <a:t> round</a:t>
                      </a:r>
                      <a:endParaRPr lang="fr-FR" sz="1050" dirty="0">
                        <a:solidFill>
                          <a:schemeClr val="tx1"/>
                        </a:solidFill>
                        <a:effectLst/>
                        <a:latin typeface="+mn-lt"/>
                        <a:ea typeface="SimSun" panose="02010600030101010101" pitchFamily="2" charset="-122"/>
                        <a:cs typeface="Arial" panose="020B0604020202020204" pitchFamily="34" charset="0"/>
                      </a:endParaRPr>
                    </a:p>
                    <a:p>
                      <a:pPr marL="357188" indent="0">
                        <a:lnSpc>
                          <a:spcPct val="107000"/>
                        </a:lnSpc>
                        <a:spcAft>
                          <a:spcPts val="0"/>
                        </a:spcAft>
                      </a:pPr>
                      <a:r>
                        <a:rPr lang="fr-FR" sz="1050" b="1" dirty="0">
                          <a:solidFill>
                            <a:schemeClr val="tx1"/>
                          </a:solidFill>
                          <a:effectLst/>
                          <a:latin typeface="+mn-lt"/>
                          <a:ea typeface="SimSun" panose="02010600030101010101" pitchFamily="2" charset="-122"/>
                          <a:cs typeface="Times New Roman" panose="02020603050405020304" pitchFamily="18" charset="0"/>
                        </a:rPr>
                        <a:t>L1.2.2 : plan détaillé 2</a:t>
                      </a:r>
                      <a:r>
                        <a:rPr lang="fr-FR" sz="1050" b="1" baseline="30000" dirty="0">
                          <a:solidFill>
                            <a:schemeClr val="tx1"/>
                          </a:solidFill>
                          <a:effectLst/>
                          <a:latin typeface="+mn-lt"/>
                          <a:ea typeface="SimSun" panose="02010600030101010101" pitchFamily="2" charset="-122"/>
                          <a:cs typeface="Times New Roman" panose="02020603050405020304" pitchFamily="18" charset="0"/>
                        </a:rPr>
                        <a:t>ème</a:t>
                      </a:r>
                      <a:r>
                        <a:rPr lang="fr-FR" sz="1050" b="1" dirty="0">
                          <a:solidFill>
                            <a:schemeClr val="tx1"/>
                          </a:solidFill>
                          <a:effectLst/>
                          <a:latin typeface="+mn-lt"/>
                          <a:ea typeface="SimSun" panose="02010600030101010101" pitchFamily="2" charset="-122"/>
                          <a:cs typeface="Times New Roman" panose="02020603050405020304" pitchFamily="18" charset="0"/>
                        </a:rPr>
                        <a:t> round</a:t>
                      </a:r>
                      <a:endParaRPr lang="fr-FR" sz="105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081715"/>
                  </a:ext>
                </a:extLst>
              </a:tr>
              <a:tr h="634691">
                <a:tc vMerge="1">
                  <a:txBody>
                    <a:bodyPr/>
                    <a:lstStyle/>
                    <a:p>
                      <a:endParaRPr lang="fr-FR"/>
                    </a:p>
                  </a:txBody>
                  <a:tcPr/>
                </a:tc>
                <a:tc vMerge="1">
                  <a:txBody>
                    <a:bodyPr/>
                    <a:lstStyle/>
                    <a:p>
                      <a:pPr>
                        <a:lnSpc>
                          <a:spcPct val="107000"/>
                        </a:lnSpc>
                        <a:spcAft>
                          <a:spcPts val="0"/>
                        </a:spcAft>
                      </a:pPr>
                      <a:endParaRPr lang="fr-FR" sz="110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indent="0">
                        <a:lnSpc>
                          <a:spcPct val="107000"/>
                        </a:lnSpc>
                        <a:spcAft>
                          <a:spcPts val="0"/>
                        </a:spcAft>
                      </a:pPr>
                      <a:r>
                        <a:rPr lang="fr-FR" sz="1200" b="1" dirty="0">
                          <a:solidFill>
                            <a:srgbClr val="C00000"/>
                          </a:solidFill>
                          <a:effectLst/>
                          <a:latin typeface="+mn-lt"/>
                          <a:ea typeface="Times New Roman" panose="02020603050405020304" pitchFamily="18" charset="0"/>
                          <a:cs typeface="Times New Roman" panose="02020603050405020304" pitchFamily="18" charset="0"/>
                        </a:rPr>
                        <a:t>Mission 2 :</a:t>
                      </a:r>
                      <a:r>
                        <a:rPr lang="fr-FR" sz="1200" b="1" dirty="0">
                          <a:solidFill>
                            <a:srgbClr val="000000"/>
                          </a:solidFill>
                          <a:effectLst/>
                          <a:latin typeface="+mn-lt"/>
                          <a:ea typeface="Times New Roman" panose="02020603050405020304" pitchFamily="18" charset="0"/>
                          <a:cs typeface="Times New Roman" panose="02020603050405020304" pitchFamily="18" charset="0"/>
                        </a:rPr>
                        <a:t> </a:t>
                      </a:r>
                      <a:r>
                        <a:rPr lang="fr-FR" sz="1200" b="1" dirty="0">
                          <a:solidFill>
                            <a:schemeClr val="tx1"/>
                          </a:solidFill>
                          <a:effectLst/>
                          <a:latin typeface="+mn-lt"/>
                          <a:ea typeface="Times New Roman" panose="02020603050405020304" pitchFamily="18" charset="0"/>
                          <a:cs typeface="Times New Roman" panose="02020603050405020304" pitchFamily="18" charset="0"/>
                        </a:rPr>
                        <a:t>Développement des outils de supervision, de suivi, d’évaluation et d’archivage des projets subventionnés</a:t>
                      </a:r>
                      <a:endParaRPr lang="fr-FR" sz="12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b="1" dirty="0">
                          <a:solidFill>
                            <a:schemeClr val="tx1"/>
                          </a:solidFill>
                          <a:effectLst/>
                          <a:latin typeface="+mn-lt"/>
                          <a:ea typeface="Calibri" panose="020F0502020204030204" pitchFamily="34" charset="0"/>
                          <a:cs typeface="Arial" panose="020B0604020202020204" pitchFamily="34" charset="0"/>
                        </a:rPr>
                        <a:t>L2.a : Pack des outils de suivi et pilotage de l’exécution des projets subventionnés</a:t>
                      </a:r>
                      <a:endParaRPr lang="fr-FR" sz="105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035074"/>
                  </a:ext>
                </a:extLst>
              </a:tr>
              <a:tr h="1514669">
                <a:tc vMerge="1">
                  <a:txBody>
                    <a:bodyPr/>
                    <a:lstStyle/>
                    <a:p>
                      <a:endParaRPr lang="fr-FR"/>
                    </a:p>
                  </a:txBody>
                  <a:tcPr/>
                </a:tc>
                <a:tc vMerge="1">
                  <a:txBody>
                    <a:bodyPr/>
                    <a:lstStyle/>
                    <a:p>
                      <a:pPr>
                        <a:lnSpc>
                          <a:spcPct val="107000"/>
                        </a:lnSpc>
                        <a:spcAft>
                          <a:spcPts val="0"/>
                        </a:spcAft>
                      </a:pPr>
                      <a:endParaRPr lang="fr-FR" sz="110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488" indent="0">
                        <a:lnSpc>
                          <a:spcPct val="107000"/>
                        </a:lnSpc>
                        <a:spcAft>
                          <a:spcPts val="0"/>
                        </a:spcAft>
                      </a:pPr>
                      <a:r>
                        <a:rPr lang="fr-FR" sz="1200" b="1" dirty="0">
                          <a:solidFill>
                            <a:srgbClr val="C00000"/>
                          </a:solidFill>
                          <a:effectLst/>
                          <a:latin typeface="+mn-lt"/>
                          <a:ea typeface="Times New Roman" panose="02020603050405020304" pitchFamily="18" charset="0"/>
                          <a:cs typeface="Times New Roman" panose="02020603050405020304" pitchFamily="18" charset="0"/>
                        </a:rPr>
                        <a:t>Mission 3 : </a:t>
                      </a:r>
                      <a:r>
                        <a:rPr lang="fr-FR" sz="1200" b="1" dirty="0">
                          <a:solidFill>
                            <a:schemeClr val="tx1"/>
                          </a:solidFill>
                          <a:effectLst/>
                          <a:latin typeface="+mn-lt"/>
                          <a:ea typeface="Times New Roman" panose="02020603050405020304" pitchFamily="18" charset="0"/>
                          <a:cs typeface="Times New Roman" panose="02020603050405020304" pitchFamily="18" charset="0"/>
                        </a:rPr>
                        <a:t>Gestion globale du fonds « Charaka »</a:t>
                      </a:r>
                      <a:endParaRPr lang="fr-FR" sz="12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fr-FR" sz="1050" b="1" dirty="0">
                          <a:solidFill>
                            <a:schemeClr val="tx1"/>
                          </a:solidFill>
                          <a:effectLst/>
                          <a:latin typeface="+mn-lt"/>
                          <a:ea typeface="SimSun" panose="02010600030101010101" pitchFamily="2" charset="-122"/>
                          <a:cs typeface="Times New Roman" panose="02020603050405020304" pitchFamily="18" charset="0"/>
                        </a:rPr>
                        <a:t>L3.1. Dossiers de déboursement </a:t>
                      </a:r>
                      <a:r>
                        <a:rPr lang="fr-FR" sz="1050" dirty="0">
                          <a:solidFill>
                            <a:schemeClr val="tx1"/>
                          </a:solidFill>
                          <a:effectLst/>
                          <a:latin typeface="+mn-lt"/>
                          <a:ea typeface="SimSun" panose="02010600030101010101" pitchFamily="2" charset="-122"/>
                          <a:cs typeface="Times New Roman" panose="02020603050405020304" pitchFamily="18" charset="0"/>
                        </a:rPr>
                        <a:t>pour chaque convention/projet avec pièces justificatives à l’appui</a:t>
                      </a:r>
                      <a:endParaRPr lang="fr-FR" sz="1050" dirty="0">
                        <a:solidFill>
                          <a:schemeClr val="tx1"/>
                        </a:solidFill>
                        <a:effectLst/>
                        <a:latin typeface="+mn-lt"/>
                        <a:ea typeface="SimSun" panose="02010600030101010101" pitchFamily="2" charset="-122"/>
                        <a:cs typeface="Arial" panose="020B0604020202020204" pitchFamily="34" charset="0"/>
                      </a:endParaRPr>
                    </a:p>
                    <a:p>
                      <a:pPr>
                        <a:lnSpc>
                          <a:spcPct val="100000"/>
                        </a:lnSpc>
                        <a:spcAft>
                          <a:spcPts val="600"/>
                        </a:spcAft>
                      </a:pPr>
                      <a:r>
                        <a:rPr lang="fr-FR" sz="1050" b="1" dirty="0">
                          <a:solidFill>
                            <a:schemeClr val="tx1"/>
                          </a:solidFill>
                          <a:effectLst/>
                          <a:latin typeface="+mn-lt"/>
                          <a:ea typeface="SimSun" panose="02010600030101010101" pitchFamily="2" charset="-122"/>
                          <a:cs typeface="Times New Roman" panose="02020603050405020304" pitchFamily="18" charset="0"/>
                        </a:rPr>
                        <a:t>L3.2 : Un dossier détaillé (physique et électronique) d’avancement trimestriel des projets (global et par projet) en langue française</a:t>
                      </a:r>
                      <a:endParaRPr lang="fr-FR" sz="1050" b="1" dirty="0">
                        <a:solidFill>
                          <a:schemeClr val="tx1"/>
                        </a:solidFill>
                        <a:effectLst/>
                        <a:latin typeface="+mn-lt"/>
                        <a:ea typeface="SimSun" panose="02010600030101010101" pitchFamily="2" charset="-122"/>
                        <a:cs typeface="Arial" panose="020B0604020202020204" pitchFamily="34" charset="0"/>
                      </a:endParaRPr>
                    </a:p>
                    <a:p>
                      <a:pPr>
                        <a:lnSpc>
                          <a:spcPct val="100000"/>
                        </a:lnSpc>
                        <a:spcAft>
                          <a:spcPts val="600"/>
                        </a:spcAft>
                      </a:pPr>
                      <a:r>
                        <a:rPr lang="fr-FR" sz="1050" b="1" dirty="0">
                          <a:solidFill>
                            <a:schemeClr val="tx1"/>
                          </a:solidFill>
                          <a:effectLst/>
                          <a:latin typeface="+mn-lt"/>
                          <a:ea typeface="SimSun" panose="02010600030101010101" pitchFamily="2" charset="-122"/>
                          <a:cs typeface="Times New Roman" panose="02020603050405020304" pitchFamily="18" charset="0"/>
                        </a:rPr>
                        <a:t>L3.3 : Un dossier synthèse d’avancement trimestriel des projets (global et par projet) en langue française</a:t>
                      </a:r>
                      <a:endParaRPr lang="fr-FR" sz="1050" b="1" dirty="0">
                        <a:solidFill>
                          <a:schemeClr val="tx1"/>
                        </a:solidFill>
                        <a:effectLst/>
                        <a:latin typeface="+mn-lt"/>
                        <a:ea typeface="SimSun" panose="02010600030101010101" pitchFamily="2" charset="-122"/>
                        <a:cs typeface="Arial" panose="020B0604020202020204" pitchFamily="34" charset="0"/>
                      </a:endParaRPr>
                    </a:p>
                    <a:p>
                      <a:pPr>
                        <a:lnSpc>
                          <a:spcPct val="100000"/>
                        </a:lnSpc>
                        <a:spcAft>
                          <a:spcPts val="600"/>
                        </a:spcAft>
                      </a:pPr>
                      <a:r>
                        <a:rPr lang="fr-FR" sz="1050" b="1" dirty="0">
                          <a:solidFill>
                            <a:schemeClr val="tx1"/>
                          </a:solidFill>
                          <a:effectLst/>
                          <a:latin typeface="+mn-lt"/>
                          <a:ea typeface="SimSun" panose="02010600030101010101" pitchFamily="2" charset="-122"/>
                          <a:cs typeface="Times New Roman" panose="02020603050405020304" pitchFamily="18" charset="0"/>
                        </a:rPr>
                        <a:t>L3.4  : Un dossier synthèse d’avancement annuel des projets (global et par projet) en langue Anglaise et Arabe.</a:t>
                      </a:r>
                      <a:endParaRPr lang="fr-FR" sz="1050" b="1"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708703"/>
                  </a:ext>
                </a:extLst>
              </a:tr>
              <a:tr h="566150">
                <a:tc vMerge="1">
                  <a:txBody>
                    <a:bodyPr/>
                    <a:lstStyle/>
                    <a:p>
                      <a:endParaRPr lang="fr-FR"/>
                    </a:p>
                  </a:txBody>
                  <a:tcPr/>
                </a:tc>
                <a:tc vMerge="1">
                  <a:txBody>
                    <a:bodyPr/>
                    <a:lstStyle/>
                    <a:p>
                      <a:pPr>
                        <a:lnSpc>
                          <a:spcPct val="107000"/>
                        </a:lnSpc>
                        <a:spcAft>
                          <a:spcPts val="0"/>
                        </a:spcAft>
                      </a:pPr>
                      <a:endParaRPr lang="fr-FR" sz="110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C00000"/>
                          </a:solidFill>
                          <a:effectLst/>
                          <a:latin typeface="+mn-lt"/>
                          <a:ea typeface="SimSun" panose="02010600030101010101" pitchFamily="2" charset="-122"/>
                          <a:cs typeface="Times New Roman" panose="02020603050405020304" pitchFamily="18" charset="0"/>
                        </a:rPr>
                        <a:t>   Mission 4 : </a:t>
                      </a:r>
                      <a:r>
                        <a:rPr lang="fr-FR" sz="1200" b="1" dirty="0">
                          <a:solidFill>
                            <a:schemeClr val="tx1"/>
                          </a:solidFill>
                          <a:effectLst/>
                          <a:latin typeface="+mn-lt"/>
                          <a:ea typeface="SimSun" panose="02010600030101010101" pitchFamily="2" charset="-122"/>
                          <a:cs typeface="Times New Roman" panose="02020603050405020304" pitchFamily="18" charset="0"/>
                        </a:rPr>
                        <a:t>Travaux de clôture du fonds «Charaka»</a:t>
                      </a:r>
                      <a:endParaRPr lang="fr-FR" sz="12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b="1" dirty="0">
                          <a:solidFill>
                            <a:schemeClr val="tx1"/>
                          </a:solidFill>
                          <a:effectLst/>
                          <a:latin typeface="+mn-lt"/>
                          <a:ea typeface="SimSun" panose="02010600030101010101" pitchFamily="2" charset="-122"/>
                          <a:cs typeface="Times New Roman" panose="02020603050405020304" pitchFamily="18" charset="0"/>
                        </a:rPr>
                        <a:t>L4.1 : Plan de clôture du fonds « Charaka » à actualiser chaque 3 mois</a:t>
                      </a:r>
                      <a:endParaRPr lang="fr-FR" sz="1050" b="1" dirty="0">
                        <a:solidFill>
                          <a:schemeClr val="tx1"/>
                        </a:solidFill>
                        <a:effectLst/>
                        <a:latin typeface="+mn-lt"/>
                        <a:ea typeface="SimSun" panose="02010600030101010101" pitchFamily="2" charset="-122"/>
                        <a:cs typeface="Arial" panose="020B0604020202020204" pitchFamily="34" charset="0"/>
                      </a:endParaRPr>
                    </a:p>
                    <a:p>
                      <a:pPr>
                        <a:lnSpc>
                          <a:spcPct val="107000"/>
                        </a:lnSpc>
                        <a:spcAft>
                          <a:spcPts val="0"/>
                        </a:spcAft>
                      </a:pPr>
                      <a:r>
                        <a:rPr lang="fr-FR" sz="1050" b="1" dirty="0">
                          <a:solidFill>
                            <a:schemeClr val="tx1"/>
                          </a:solidFill>
                          <a:effectLst/>
                          <a:latin typeface="+mn-lt"/>
                          <a:ea typeface="SimSun" panose="02010600030101010101" pitchFamily="2" charset="-122"/>
                          <a:cs typeface="Times New Roman" panose="02020603050405020304" pitchFamily="18" charset="0"/>
                        </a:rPr>
                        <a:t>L4.2 : Rapport de cession des actifs des projets aux partenaires</a:t>
                      </a:r>
                      <a:endParaRPr lang="fr-FR" sz="1050" b="1"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587585"/>
                  </a:ext>
                </a:extLst>
              </a:tr>
            </a:tbl>
          </a:graphicData>
        </a:graphic>
      </p:graphicFrame>
      <p:sp>
        <p:nvSpPr>
          <p:cNvPr id="9" name="Rectangle 8"/>
          <p:cNvSpPr/>
          <p:nvPr/>
        </p:nvSpPr>
        <p:spPr>
          <a:xfrm>
            <a:off x="360847" y="1504151"/>
            <a:ext cx="11332112" cy="315599"/>
          </a:xfrm>
          <a:prstGeom prst="rect">
            <a:avLst/>
          </a:prstGeom>
          <a:solidFill>
            <a:srgbClr val="FFC000"/>
          </a:solidFill>
        </p:spPr>
        <p:txBody>
          <a:bodyPr wrap="square">
            <a:spAutoFit/>
          </a:bodyPr>
          <a:lstStyle/>
          <a:p>
            <a:pPr marL="163532" algn="just">
              <a:spcBef>
                <a:spcPts val="544"/>
              </a:spcBef>
              <a:spcAft>
                <a:spcPts val="272"/>
              </a:spcAft>
              <a:tabLst>
                <a:tab pos="408255" algn="l"/>
              </a:tabLst>
            </a:pPr>
            <a:r>
              <a:rPr lang="fr-FR" sz="1451" b="1" dirty="0">
                <a:solidFill>
                  <a:srgbClr val="000000"/>
                </a:solidFill>
                <a:ea typeface="SimSun" panose="02010600030101010101" pitchFamily="2" charset="-122"/>
                <a:cs typeface="Times New Roman" panose="02020603050405020304" pitchFamily="18" charset="0"/>
              </a:rPr>
              <a:t>Activité 1 : 07 missions, dont 04 missions de base et 03 missions optionnelles.</a:t>
            </a:r>
            <a:endParaRPr lang="fr-FR" sz="1451" b="1" dirty="0">
              <a:ea typeface="SimSun" panose="02010600030101010101" pitchFamily="2" charset="-122"/>
            </a:endParaRPr>
          </a:p>
        </p:txBody>
      </p:sp>
      <p:sp>
        <p:nvSpPr>
          <p:cNvPr id="10" name="Parallelogram 6">
            <a:extLst>
              <a:ext uri="{FF2B5EF4-FFF2-40B4-BE49-F238E27FC236}">
                <a16:creationId xmlns:a16="http://schemas.microsoft.com/office/drawing/2014/main" id="{3826DCA4-84D6-456A-A499-0B3BE65A64B7}"/>
              </a:ext>
            </a:extLst>
          </p:cNvPr>
          <p:cNvSpPr/>
          <p:nvPr/>
        </p:nvSpPr>
        <p:spPr>
          <a:xfrm>
            <a:off x="1214048" y="909696"/>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08255" algn="l"/>
              </a:tabLst>
            </a:pPr>
            <a:r>
              <a:rPr lang="fr-FR" sz="2176" b="1" u="sng" cap="all" dirty="0">
                <a:solidFill>
                  <a:schemeClr val="bg1"/>
                </a:solidFill>
                <a:latin typeface="Times New Roman" panose="02020603050405020304" pitchFamily="18" charset="0"/>
                <a:ea typeface="SimSun" panose="02010600030101010101" pitchFamily="2" charset="-122"/>
              </a:rPr>
              <a:t>Activité/Missions/ Niveau d’effort &amp; livrables </a:t>
            </a:r>
          </a:p>
        </p:txBody>
      </p:sp>
      <p:sp>
        <p:nvSpPr>
          <p:cNvPr id="11" name="Rectangle 10"/>
          <p:cNvSpPr/>
          <p:nvPr/>
        </p:nvSpPr>
        <p:spPr>
          <a:xfrm>
            <a:off x="222650" y="1817630"/>
            <a:ext cx="10848422" cy="287771"/>
          </a:xfrm>
          <a:prstGeom prst="rect">
            <a:avLst/>
          </a:prstGeom>
        </p:spPr>
        <p:txBody>
          <a:bodyPr wrap="square">
            <a:spAutoFit/>
          </a:bodyPr>
          <a:lstStyle/>
          <a:p>
            <a:pPr marL="449282" indent="-285750" algn="just">
              <a:spcBef>
                <a:spcPts val="544"/>
              </a:spcBef>
              <a:spcAft>
                <a:spcPts val="272"/>
              </a:spcAft>
              <a:buFont typeface="Wingdings" panose="05000000000000000000" pitchFamily="2" charset="2"/>
              <a:buChar char="q"/>
              <a:tabLst>
                <a:tab pos="408255" algn="l"/>
              </a:tabLst>
            </a:pPr>
            <a:r>
              <a:rPr lang="fr-MA" sz="1270" b="1" dirty="0">
                <a:solidFill>
                  <a:srgbClr val="C00000"/>
                </a:solidFill>
                <a:ea typeface="SimSun" panose="02010600030101010101" pitchFamily="2" charset="-122"/>
                <a:cs typeface="Times New Roman" panose="02020603050405020304" pitchFamily="18" charset="0"/>
              </a:rPr>
              <a:t>4 missions de base de l’activité 1 :</a:t>
            </a:r>
            <a:endParaRPr lang="fr-FR" sz="1270" b="1" dirty="0">
              <a:solidFill>
                <a:srgbClr val="C00000"/>
              </a:solidFill>
              <a:ea typeface="SimSun" panose="02010600030101010101" pitchFamily="2" charset="-122"/>
            </a:endParaRPr>
          </a:p>
        </p:txBody>
      </p:sp>
    </p:spTree>
    <p:extLst>
      <p:ext uri="{BB962C8B-B14F-4D97-AF65-F5344CB8AC3E}">
        <p14:creationId xmlns:p14="http://schemas.microsoft.com/office/powerpoint/2010/main" val="171588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9F44F-FD53-4912-BE09-BAA8A35B78ED}"/>
              </a:ext>
            </a:extLst>
          </p:cNvPr>
          <p:cNvSpPr>
            <a:spLocks noGrp="1"/>
          </p:cNvSpPr>
          <p:nvPr>
            <p:ph type="sldNum" sz="quarter" idx="7"/>
          </p:nvPr>
        </p:nvSpPr>
        <p:spPr/>
        <p:txBody>
          <a:bodyPr/>
          <a:lstStyle/>
          <a:p>
            <a:fld id="{B6F15528-21DE-4FAA-801E-634DDDAF4B2B}" type="slidenum">
              <a:rPr lang="en-US" smtClean="0"/>
              <a:t>9</a:t>
            </a:fld>
            <a:endParaRPr lang="en-US"/>
          </a:p>
        </p:txBody>
      </p:sp>
      <p:pic>
        <p:nvPicPr>
          <p:cNvPr id="3" name="Picture 2">
            <a:extLst>
              <a:ext uri="{FF2B5EF4-FFF2-40B4-BE49-F238E27FC236}">
                <a16:creationId xmlns:a16="http://schemas.microsoft.com/office/drawing/2014/main" id="{232A3D47-C4BA-412F-AEF3-3720D622C1A4}"/>
              </a:ext>
            </a:extLst>
          </p:cNvPr>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5" name="Slide Number Placeholder 1">
            <a:extLst>
              <a:ext uri="{FF2B5EF4-FFF2-40B4-BE49-F238E27FC236}">
                <a16:creationId xmlns:a16="http://schemas.microsoft.com/office/drawing/2014/main" id="{A1F73C1C-3DE6-47E6-86CD-E0564C9FDCA8}"/>
              </a:ext>
            </a:extLst>
          </p:cNvPr>
          <p:cNvSpPr txBox="1">
            <a:spLocks/>
          </p:cNvSpPr>
          <p:nvPr/>
        </p:nvSpPr>
        <p:spPr>
          <a:xfrm>
            <a:off x="8778134" y="6377940"/>
            <a:ext cx="2804050" cy="251159"/>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1632"/>
              <a:pPr/>
              <a:t>9</a:t>
            </a:fld>
            <a:endParaRPr lang="fr-FR" sz="1632"/>
          </a:p>
        </p:txBody>
      </p:sp>
      <p:graphicFrame>
        <p:nvGraphicFramePr>
          <p:cNvPr id="8" name="Tableau 7"/>
          <p:cNvGraphicFramePr>
            <a:graphicFrameLocks noGrp="1"/>
          </p:cNvGraphicFramePr>
          <p:nvPr>
            <p:extLst>
              <p:ext uri="{D42A27DB-BD31-4B8C-83A1-F6EECF244321}">
                <p14:modId xmlns:p14="http://schemas.microsoft.com/office/powerpoint/2010/main" val="595200942"/>
              </p:ext>
            </p:extLst>
          </p:nvPr>
        </p:nvGraphicFramePr>
        <p:xfrm>
          <a:off x="740886" y="2377820"/>
          <a:ext cx="10502932" cy="2866547"/>
        </p:xfrm>
        <a:graphic>
          <a:graphicData uri="http://schemas.openxmlformats.org/drawingml/2006/table">
            <a:tbl>
              <a:tblPr/>
              <a:tblGrid>
                <a:gridCol w="2314792">
                  <a:extLst>
                    <a:ext uri="{9D8B030D-6E8A-4147-A177-3AD203B41FA5}">
                      <a16:colId xmlns:a16="http://schemas.microsoft.com/office/drawing/2014/main" val="4174833191"/>
                    </a:ext>
                  </a:extLst>
                </a:gridCol>
                <a:gridCol w="1658358">
                  <a:extLst>
                    <a:ext uri="{9D8B030D-6E8A-4147-A177-3AD203B41FA5}">
                      <a16:colId xmlns:a16="http://schemas.microsoft.com/office/drawing/2014/main" val="3365451405"/>
                    </a:ext>
                  </a:extLst>
                </a:gridCol>
                <a:gridCol w="3834951">
                  <a:extLst>
                    <a:ext uri="{9D8B030D-6E8A-4147-A177-3AD203B41FA5}">
                      <a16:colId xmlns:a16="http://schemas.microsoft.com/office/drawing/2014/main" val="2211118662"/>
                    </a:ext>
                  </a:extLst>
                </a:gridCol>
                <a:gridCol w="2694831">
                  <a:extLst>
                    <a:ext uri="{9D8B030D-6E8A-4147-A177-3AD203B41FA5}">
                      <a16:colId xmlns:a16="http://schemas.microsoft.com/office/drawing/2014/main" val="837256478"/>
                    </a:ext>
                  </a:extLst>
                </a:gridCol>
              </a:tblGrid>
              <a:tr h="218696">
                <a:tc>
                  <a:txBody>
                    <a:bodyPr/>
                    <a:lstStyle/>
                    <a:p>
                      <a:pPr algn="ctr">
                        <a:lnSpc>
                          <a:spcPct val="107000"/>
                        </a:lnSpc>
                        <a:spcAft>
                          <a:spcPts val="0"/>
                        </a:spcAft>
                      </a:pPr>
                      <a:r>
                        <a:rPr lang="en-US" sz="1500" b="1" i="1" dirty="0" err="1">
                          <a:effectLst/>
                          <a:latin typeface="+mn-lt"/>
                          <a:ea typeface="SimSun" panose="02010600030101010101" pitchFamily="2" charset="-122"/>
                          <a:cs typeface="Times New Roman" panose="02020603050405020304" pitchFamily="18" charset="0"/>
                        </a:rPr>
                        <a:t>Activité</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500" b="1" i="1" dirty="0">
                          <a:effectLst/>
                          <a:latin typeface="+mn-lt"/>
                          <a:ea typeface="SimSun" panose="02010600030101010101" pitchFamily="2" charset="-122"/>
                          <a:cs typeface="Times New Roman" panose="02020603050405020304" pitchFamily="18" charset="0"/>
                        </a:rPr>
                        <a:t>Niveau d’effort </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fr-FR" sz="1500" b="1" i="1" dirty="0">
                          <a:effectLst/>
                          <a:latin typeface="+mn-lt"/>
                          <a:ea typeface="SimSun" panose="02010600030101010101" pitchFamily="2" charset="-122"/>
                          <a:cs typeface="Times New Roman" panose="02020603050405020304" pitchFamily="18" charset="0"/>
                        </a:rPr>
                        <a:t>Missions optionnelles</a:t>
                      </a:r>
                      <a:endParaRPr lang="fr-FR" sz="1500" dirty="0">
                        <a:effectLst/>
                        <a:latin typeface="+mn-lt"/>
                        <a:ea typeface="SimSun" panose="02010600030101010101" pitchFamily="2" charset="-122"/>
                        <a:cs typeface="Arial" panose="020B0604020202020204" pitchFamily="34" charset="0"/>
                      </a:endParaRPr>
                    </a:p>
                    <a:p>
                      <a:pPr algn="ctr">
                        <a:lnSpc>
                          <a:spcPct val="107000"/>
                        </a:lnSpc>
                        <a:spcAft>
                          <a:spcPts val="0"/>
                        </a:spcAft>
                      </a:pPr>
                      <a:r>
                        <a:rPr lang="en-US" sz="1500" b="1" i="1" dirty="0">
                          <a:effectLst/>
                          <a:latin typeface="+mn-lt"/>
                          <a:ea typeface="SimSun" panose="02010600030101010101" pitchFamily="2" charset="-122"/>
                          <a:cs typeface="Times New Roman" panose="02020603050405020304" pitchFamily="18" charset="0"/>
                        </a:rPr>
                        <a:t> </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500" b="1" i="1" dirty="0">
                          <a:effectLst/>
                          <a:latin typeface="+mn-lt"/>
                          <a:ea typeface="SimSun" panose="02010600030101010101" pitchFamily="2" charset="-122"/>
                          <a:cs typeface="Times New Roman" panose="02020603050405020304" pitchFamily="18" charset="0"/>
                        </a:rPr>
                        <a:t>observation</a:t>
                      </a:r>
                      <a:endParaRPr lang="fr-FR" sz="15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765967">
                <a:tc rowSpan="3">
                  <a:txBody>
                    <a:bodyPr/>
                    <a:lstStyle/>
                    <a:p>
                      <a:pPr algn="ctr">
                        <a:lnSpc>
                          <a:spcPct val="107000"/>
                        </a:lnSpc>
                        <a:spcAft>
                          <a:spcPts val="0"/>
                        </a:spcAft>
                      </a:pPr>
                      <a:r>
                        <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400" b="1"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p>
                      <a:pPr algn="ctr">
                        <a:lnSpc>
                          <a:spcPct val="107000"/>
                        </a:lnSpc>
                        <a:spcAft>
                          <a:spcPts val="0"/>
                        </a:spcAft>
                      </a:pPr>
                      <a:r>
                        <a:rPr lang="fr-FR" sz="1400" b="1" u="sng" dirty="0">
                          <a:solidFill>
                            <a:schemeClr val="tx1"/>
                          </a:solidFill>
                          <a:effectLst/>
                          <a:latin typeface="+mn-lt"/>
                          <a:ea typeface="Times New Roman" panose="02020603050405020304" pitchFamily="18" charset="0"/>
                          <a:cs typeface="Times New Roman" panose="02020603050405020304" pitchFamily="18" charset="0"/>
                        </a:rPr>
                        <a:t>Activité 1</a:t>
                      </a:r>
                      <a:r>
                        <a:rPr lang="fr-FR" sz="1400" b="1" dirty="0">
                          <a:solidFill>
                            <a:schemeClr val="tx1"/>
                          </a:solidFill>
                          <a:effectLst/>
                          <a:latin typeface="+mn-lt"/>
                          <a:ea typeface="Times New Roman" panose="02020603050405020304" pitchFamily="18" charset="0"/>
                          <a:cs typeface="Times New Roman" panose="02020603050405020304" pitchFamily="18" charset="0"/>
                        </a:rPr>
                        <a:t>  : Gestion et suivi d’exécution des projets financés dans le cadre du Fonds Charaka</a:t>
                      </a:r>
                      <a:endParaRPr lang="fr-FR" sz="14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marL="0" algn="l" defTabSz="1703388">
                        <a:lnSpc>
                          <a:spcPct val="107000"/>
                        </a:lnSpc>
                        <a:spcAft>
                          <a:spcPts val="0"/>
                        </a:spcAft>
                      </a:pPr>
                      <a:r>
                        <a:rPr lang="fr-MA" sz="1300" b="0" dirty="0">
                          <a:effectLst/>
                          <a:latin typeface="+mn-lt"/>
                          <a:ea typeface="SimSun" panose="02010600030101010101" pitchFamily="2" charset="-122"/>
                          <a:cs typeface="Times New Roman" panose="02020603050405020304" pitchFamily="18" charset="0"/>
                        </a:rPr>
                        <a:t>               </a:t>
                      </a:r>
                      <a:r>
                        <a:rPr lang="fr-MA" sz="1300" b="1" dirty="0">
                          <a:solidFill>
                            <a:schemeClr val="tx1"/>
                          </a:solidFill>
                          <a:effectLst/>
                          <a:latin typeface="+mn-lt"/>
                          <a:ea typeface="SimSun" panose="02010600030101010101" pitchFamily="2" charset="-122"/>
                          <a:cs typeface="Arial" panose="020B0604020202020204" pitchFamily="34" charset="0"/>
                        </a:rPr>
                        <a:t>200 j/e</a:t>
                      </a: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gn="ctr">
                        <a:lnSpc>
                          <a:spcPct val="107000"/>
                        </a:lnSpc>
                        <a:spcAft>
                          <a:spcPts val="0"/>
                        </a:spcAft>
                      </a:pPr>
                      <a:r>
                        <a:rPr lang="fr-MA" sz="1300" dirty="0">
                          <a:effectLst/>
                          <a:latin typeface="+mn-lt"/>
                          <a:ea typeface="SimSun" panose="02010600030101010101" pitchFamily="2" charset="-122"/>
                          <a:cs typeface="Times New Roman" panose="02020603050405020304" pitchFamily="18" charset="0"/>
                        </a:rPr>
                        <a:t>  </a:t>
                      </a:r>
                    </a:p>
                    <a:p>
                      <a:pPr>
                        <a:lnSpc>
                          <a:spcPct val="107000"/>
                        </a:lnSpc>
                        <a:spcAft>
                          <a:spcPts val="0"/>
                        </a:spcAft>
                      </a:pPr>
                      <a:endParaRPr lang="fr-MA" sz="1300" dirty="0">
                        <a:effectLst/>
                        <a:latin typeface="+mn-lt"/>
                        <a:ea typeface="SimSun" panose="02010600030101010101" pitchFamily="2" charset="-122"/>
                        <a:cs typeface="Times New Roman" panose="02020603050405020304" pitchFamily="18" charset="0"/>
                      </a:endParaRPr>
                    </a:p>
                    <a:p>
                      <a:pPr>
                        <a:lnSpc>
                          <a:spcPct val="107000"/>
                        </a:lnSpc>
                        <a:spcAft>
                          <a:spcPts val="0"/>
                        </a:spcAft>
                      </a:pPr>
                      <a:endParaRPr lang="fr-FR" sz="1300" dirty="0">
                        <a:effectLst/>
                        <a:latin typeface="+mn-lt"/>
                        <a:ea typeface="SimSun" panose="02010600030101010101" pitchFamily="2" charset="-122"/>
                        <a:cs typeface="Times New Roman" panose="02020603050405020304" pitchFamily="18"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07000"/>
                        </a:lnSpc>
                        <a:spcAft>
                          <a:spcPts val="0"/>
                        </a:spcAft>
                      </a:pPr>
                      <a:r>
                        <a:rPr lang="fr-FR" sz="1300" b="1" dirty="0">
                          <a:solidFill>
                            <a:srgbClr val="990033"/>
                          </a:solidFill>
                          <a:effectLst/>
                          <a:latin typeface="+mn-lt"/>
                          <a:ea typeface="Times New Roman" panose="02020603050405020304" pitchFamily="18" charset="0"/>
                          <a:cs typeface="Times New Roman" panose="02020603050405020304" pitchFamily="18" charset="0"/>
                        </a:rPr>
                        <a:t>Mission 5 : </a:t>
                      </a:r>
                    </a:p>
                    <a:p>
                      <a:pPr marL="0" marR="0" lvl="0" indent="0" algn="l" defTabSz="914400" eaLnBrk="1" fontAlgn="auto" latinLnBrk="0" hangingPunct="1">
                        <a:lnSpc>
                          <a:spcPct val="107000"/>
                        </a:lnSpc>
                        <a:spcBef>
                          <a:spcPts val="0"/>
                        </a:spcBef>
                        <a:spcAft>
                          <a:spcPts val="0"/>
                        </a:spcAft>
                        <a:buClrTx/>
                        <a:buSzTx/>
                        <a:buFontTx/>
                        <a:buNone/>
                        <a:tabLst/>
                        <a:defRPr/>
                      </a:pPr>
                      <a:r>
                        <a:rPr lang="fr-FR" sz="1300" b="1" dirty="0">
                          <a:solidFill>
                            <a:schemeClr val="tx1"/>
                          </a:solidFill>
                          <a:effectLst/>
                          <a:latin typeface="+mn-lt"/>
                          <a:ea typeface="Times New Roman" panose="02020603050405020304" pitchFamily="18" charset="0"/>
                          <a:cs typeface="Times New Roman" panose="02020603050405020304" pitchFamily="18" charset="0"/>
                        </a:rPr>
                        <a:t>Evaluation des projets (Présélection et sélection des projets du 2ème round)</a:t>
                      </a: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300" b="1" u="sng" dirty="0">
                        <a:solidFill>
                          <a:schemeClr val="tx1"/>
                        </a:solidFill>
                        <a:effectLst/>
                        <a:latin typeface="+mn-lt"/>
                        <a:ea typeface="+mn-ea"/>
                        <a:cs typeface="+mn-cs"/>
                      </a:endParaRPr>
                    </a:p>
                    <a:p>
                      <a:pPr marL="0" marR="0" lvl="0" indent="0" algn="ctr" defTabSz="914400" eaLnBrk="1" fontAlgn="auto" latinLnBrk="0" hangingPunct="1">
                        <a:lnSpc>
                          <a:spcPct val="107000"/>
                        </a:lnSpc>
                        <a:spcBef>
                          <a:spcPts val="0"/>
                        </a:spcBef>
                        <a:spcAft>
                          <a:spcPts val="0"/>
                        </a:spcAft>
                        <a:buClrTx/>
                        <a:buSzTx/>
                        <a:buFontTx/>
                        <a:buNone/>
                        <a:tabLst/>
                        <a:defRPr/>
                      </a:pPr>
                      <a:endParaRPr lang="fr-FR" sz="1300" b="1" u="sng" dirty="0">
                        <a:solidFill>
                          <a:schemeClr val="tx1"/>
                        </a:solidFill>
                        <a:effectLst/>
                        <a:latin typeface="+mn-lt"/>
                        <a:ea typeface="+mn-ea"/>
                        <a:cs typeface="+mn-cs"/>
                      </a:endParaRPr>
                    </a:p>
                    <a:p>
                      <a:pPr marL="85725" marR="0" lvl="0" indent="0" algn="just" defTabSz="896938" eaLnBrk="1" fontAlgn="auto" latinLnBrk="0" hangingPunct="1">
                        <a:lnSpc>
                          <a:spcPct val="107000"/>
                        </a:lnSpc>
                        <a:spcBef>
                          <a:spcPts val="0"/>
                        </a:spcBef>
                        <a:spcAft>
                          <a:spcPts val="0"/>
                        </a:spcAft>
                        <a:buClrTx/>
                        <a:buSzTx/>
                        <a:buFontTx/>
                        <a:buNone/>
                        <a:tabLst/>
                        <a:defRPr/>
                      </a:pPr>
                      <a:r>
                        <a:rPr lang="fr-FR" sz="1300" b="1" u="none" dirty="0">
                          <a:solidFill>
                            <a:schemeClr val="tx1"/>
                          </a:solidFill>
                          <a:effectLst/>
                          <a:latin typeface="+mn-lt"/>
                          <a:ea typeface="+mn-ea"/>
                          <a:cs typeface="+mn-cs"/>
                        </a:rPr>
                        <a:t>Le contenu, les livrables et le niveau d’effort nécessaires pour la réalisation de ces missions seront discutés et négociés avec le Consultant en fonction du nombre réel des projets à évaluer et le besoin réel d’appui pour le 2</a:t>
                      </a:r>
                      <a:r>
                        <a:rPr lang="fr-FR" sz="1300" b="1" u="none" baseline="30000" dirty="0">
                          <a:solidFill>
                            <a:schemeClr val="tx1"/>
                          </a:solidFill>
                          <a:effectLst/>
                          <a:latin typeface="+mn-lt"/>
                          <a:ea typeface="+mn-ea"/>
                          <a:cs typeface="+mn-cs"/>
                        </a:rPr>
                        <a:t>ème</a:t>
                      </a:r>
                      <a:r>
                        <a:rPr lang="fr-FR" sz="1300" b="1" u="none" dirty="0">
                          <a:solidFill>
                            <a:schemeClr val="tx1"/>
                          </a:solidFill>
                          <a:effectLst/>
                          <a:latin typeface="+mn-lt"/>
                          <a:ea typeface="+mn-ea"/>
                          <a:cs typeface="+mn-cs"/>
                        </a:rPr>
                        <a:t> round.</a:t>
                      </a:r>
                      <a:endParaRPr lang="fr-FR" sz="1300" u="none" dirty="0">
                        <a:solidFill>
                          <a:schemeClr val="tx1"/>
                        </a:solidFill>
                        <a:effectLst/>
                        <a:latin typeface="+mn-lt"/>
                        <a:ea typeface="+mn-ea"/>
                        <a:cs typeface="+mn-cs"/>
                      </a:endParaRPr>
                    </a:p>
                    <a:p>
                      <a:pPr>
                        <a:lnSpc>
                          <a:spcPct val="107000"/>
                        </a:lnSpc>
                        <a:spcAft>
                          <a:spcPts val="0"/>
                        </a:spcAft>
                      </a:pPr>
                      <a:endParaRPr lang="fr-FR" sz="1300" dirty="0">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r h="608064">
                <a:tc vMerge="1">
                  <a:txBody>
                    <a:bodyPr/>
                    <a:lstStyle/>
                    <a:p>
                      <a:endParaRPr lang="fr-FR"/>
                    </a:p>
                  </a:txBody>
                  <a:tcPr/>
                </a:tc>
                <a:tc vMerge="1">
                  <a:txBody>
                    <a:bodyPr/>
                    <a:lstStyle/>
                    <a:p>
                      <a:pPr>
                        <a:lnSpc>
                          <a:spcPct val="107000"/>
                        </a:lnSpc>
                        <a:spcAft>
                          <a:spcPts val="0"/>
                        </a:spcAft>
                      </a:pPr>
                      <a:endParaRPr lang="fr-FR" sz="110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r>
                        <a:rPr lang="fr-FR" sz="1300" b="1" dirty="0">
                          <a:solidFill>
                            <a:srgbClr val="990033"/>
                          </a:solidFill>
                          <a:effectLst/>
                          <a:latin typeface="+mn-lt"/>
                          <a:ea typeface="Times New Roman" panose="02020603050405020304" pitchFamily="18" charset="0"/>
                          <a:cs typeface="Times New Roman" panose="02020603050405020304" pitchFamily="18" charset="0"/>
                        </a:rPr>
                        <a:t>Mission 6 : </a:t>
                      </a:r>
                    </a:p>
                    <a:p>
                      <a:pPr algn="l"/>
                      <a:r>
                        <a:rPr lang="fr-FR" sz="1300" b="1" dirty="0">
                          <a:solidFill>
                            <a:schemeClr val="tx1"/>
                          </a:solidFill>
                          <a:effectLst/>
                          <a:latin typeface="+mn-lt"/>
                          <a:ea typeface="Times New Roman" panose="02020603050405020304" pitchFamily="18" charset="0"/>
                          <a:cs typeface="Times New Roman" panose="02020603050405020304" pitchFamily="18" charset="0"/>
                        </a:rPr>
                        <a:t>Gestion du processus de négociation et de signature des accords de subventions (2ème round)</a:t>
                      </a:r>
                    </a:p>
                    <a:p>
                      <a:pPr algn="l"/>
                      <a:endParaRPr lang="fr-FR" sz="1300" b="1" dirty="0">
                        <a:solidFill>
                          <a:srgbClr val="000000"/>
                        </a:solidFill>
                        <a:effectLst/>
                        <a:latin typeface="+mn-lt"/>
                        <a:ea typeface="Times New Roman" panose="02020603050405020304" pitchFamily="18" charset="0"/>
                        <a:cs typeface="Times New Roman" panose="02020603050405020304" pitchFamily="18"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fr-FR" sz="105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035074"/>
                  </a:ext>
                </a:extLst>
              </a:tr>
              <a:tr h="829754">
                <a:tc vMerge="1">
                  <a:txBody>
                    <a:bodyPr/>
                    <a:lstStyle/>
                    <a:p>
                      <a:endParaRPr lang="fr-FR"/>
                    </a:p>
                  </a:txBody>
                  <a:tcPr/>
                </a:tc>
                <a:tc vMerge="1">
                  <a:txBody>
                    <a:bodyPr/>
                    <a:lstStyle/>
                    <a:p>
                      <a:pPr>
                        <a:lnSpc>
                          <a:spcPct val="107000"/>
                        </a:lnSpc>
                        <a:spcAft>
                          <a:spcPts val="0"/>
                        </a:spcAft>
                      </a:pPr>
                      <a:endParaRPr lang="fr-FR" sz="110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defTabSz="914400" rtl="0" eaLnBrk="1" latinLnBrk="0" hangingPunct="1">
                        <a:lnSpc>
                          <a:spcPct val="107000"/>
                        </a:lnSpc>
                        <a:spcAft>
                          <a:spcPts val="0"/>
                        </a:spcAft>
                      </a:pPr>
                      <a:r>
                        <a:rPr lang="fr-FR" sz="1300" b="1" kern="1200" dirty="0">
                          <a:solidFill>
                            <a:srgbClr val="990033"/>
                          </a:solidFill>
                          <a:effectLst/>
                          <a:latin typeface="+mn-lt"/>
                          <a:ea typeface="Times New Roman" panose="02020603050405020304" pitchFamily="18" charset="0"/>
                          <a:cs typeface="Times New Roman" panose="02020603050405020304" pitchFamily="18" charset="0"/>
                        </a:rPr>
                        <a:t>Mission 7 : </a:t>
                      </a:r>
                    </a:p>
                    <a:p>
                      <a:pPr marL="0" indent="0" algn="l">
                        <a:lnSpc>
                          <a:spcPct val="107000"/>
                        </a:lnSpc>
                        <a:spcAft>
                          <a:spcPts val="0"/>
                        </a:spcAft>
                      </a:pPr>
                      <a:r>
                        <a:rPr lang="fr-FR" sz="1300" b="1" dirty="0">
                          <a:solidFill>
                            <a:schemeClr val="tx1"/>
                          </a:solidFill>
                          <a:effectLst/>
                          <a:latin typeface="+mn-lt"/>
                          <a:ea typeface="Times New Roman" panose="02020603050405020304" pitchFamily="18" charset="0"/>
                          <a:cs typeface="Times New Roman" panose="02020603050405020304" pitchFamily="18" charset="0"/>
                        </a:rPr>
                        <a:t>Gestion du volet communication</a:t>
                      </a:r>
                      <a:endParaRPr lang="fr-FR" sz="1300" dirty="0">
                        <a:solidFill>
                          <a:schemeClr val="tx1"/>
                        </a:solidFill>
                        <a:effectLst/>
                        <a:latin typeface="+mn-lt"/>
                        <a:ea typeface="SimSun" panose="02010600030101010101" pitchFamily="2" charset="-122"/>
                        <a:cs typeface="Arial" panose="020B060402020202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fr-FR" sz="1050" dirty="0">
                        <a:effectLst/>
                        <a:latin typeface="Times New Roman" panose="02020603050405020304" pitchFamily="18" charset="0"/>
                        <a:ea typeface="SimSun" panose="02010600030101010101" pitchFamily="2" charset="-122"/>
                        <a:cs typeface="Arial" panose="020B0604020202020204" pitchFamily="34" charset="0"/>
                      </a:endParaRPr>
                    </a:p>
                  </a:txBody>
                  <a:tcPr marL="21622" marR="2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708703"/>
                  </a:ext>
                </a:extLst>
              </a:tr>
            </a:tbl>
          </a:graphicData>
        </a:graphic>
      </p:graphicFrame>
      <p:sp>
        <p:nvSpPr>
          <p:cNvPr id="10" name="Rectangle 9">
            <a:extLst>
              <a:ext uri="{FF2B5EF4-FFF2-40B4-BE49-F238E27FC236}">
                <a16:creationId xmlns:a16="http://schemas.microsoft.com/office/drawing/2014/main" id="{631E5E70-F0D1-433B-A324-EA0413E7C926}"/>
              </a:ext>
            </a:extLst>
          </p:cNvPr>
          <p:cNvSpPr/>
          <p:nvPr/>
        </p:nvSpPr>
        <p:spPr>
          <a:xfrm>
            <a:off x="240" y="-1"/>
            <a:ext cx="12191521" cy="977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1- Volet technique</a:t>
            </a:r>
          </a:p>
          <a:p>
            <a:pPr algn="ctr">
              <a:lnSpc>
                <a:spcPct val="90000"/>
              </a:lnSpc>
              <a:spcBef>
                <a:spcPct val="0"/>
              </a:spcBef>
            </a:pPr>
            <a:r>
              <a:rPr lang="fr-FR" sz="2800" b="1" dirty="0">
                <a:solidFill>
                  <a:schemeClr val="bg1"/>
                </a:solidFill>
                <a:latin typeface="Corbel" panose="020B0503020204020204" pitchFamily="34" charset="0"/>
                <a:cs typeface="Sakkal Majalla" panose="02000000000000000000" pitchFamily="2" charset="-78"/>
              </a:rPr>
              <a:t>Les Termes de références de l’activité 1</a:t>
            </a:r>
          </a:p>
        </p:txBody>
      </p:sp>
      <p:sp>
        <p:nvSpPr>
          <p:cNvPr id="9" name="Parallelogram 6">
            <a:extLst>
              <a:ext uri="{FF2B5EF4-FFF2-40B4-BE49-F238E27FC236}">
                <a16:creationId xmlns:a16="http://schemas.microsoft.com/office/drawing/2014/main" id="{3826DCA4-84D6-456A-A499-0B3BE65A64B7}"/>
              </a:ext>
            </a:extLst>
          </p:cNvPr>
          <p:cNvSpPr/>
          <p:nvPr/>
        </p:nvSpPr>
        <p:spPr>
          <a:xfrm>
            <a:off x="1204181" y="1069657"/>
            <a:ext cx="9990930" cy="601962"/>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08255" algn="l"/>
              </a:tabLst>
            </a:pPr>
            <a:r>
              <a:rPr lang="fr-FR" sz="2000" b="1" u="sng" cap="all" dirty="0">
                <a:solidFill>
                  <a:schemeClr val="bg1"/>
                </a:solidFill>
                <a:latin typeface="Times New Roman" panose="02020603050405020304" pitchFamily="18" charset="0"/>
                <a:ea typeface="SimSun" panose="02010600030101010101" pitchFamily="2" charset="-122"/>
              </a:rPr>
              <a:t>Activité/Missions/ Niveau d’effort  </a:t>
            </a:r>
          </a:p>
        </p:txBody>
      </p:sp>
      <p:sp>
        <p:nvSpPr>
          <p:cNvPr id="11" name="Rectangle 10"/>
          <p:cNvSpPr/>
          <p:nvPr/>
        </p:nvSpPr>
        <p:spPr>
          <a:xfrm>
            <a:off x="568142" y="1579853"/>
            <a:ext cx="10848422" cy="636585"/>
          </a:xfrm>
          <a:prstGeom prst="rect">
            <a:avLst/>
          </a:prstGeom>
        </p:spPr>
        <p:txBody>
          <a:bodyPr wrap="square">
            <a:spAutoFit/>
          </a:bodyPr>
          <a:lstStyle/>
          <a:p>
            <a:pPr marL="163532" algn="just">
              <a:spcBef>
                <a:spcPts val="544"/>
              </a:spcBef>
              <a:spcAft>
                <a:spcPts val="272"/>
              </a:spcAft>
              <a:tabLst>
                <a:tab pos="408255" algn="l"/>
              </a:tabLst>
            </a:pPr>
            <a:endParaRPr lang="fr-MA" sz="1270" b="1" dirty="0">
              <a:solidFill>
                <a:srgbClr val="C00000"/>
              </a:solidFill>
              <a:ea typeface="SimSun" panose="02010600030101010101" pitchFamily="2" charset="-122"/>
              <a:cs typeface="Times New Roman" panose="02020603050405020304" pitchFamily="18" charset="0"/>
            </a:endParaRPr>
          </a:p>
          <a:p>
            <a:pPr marL="449282" indent="-285750" algn="just">
              <a:spcBef>
                <a:spcPts val="544"/>
              </a:spcBef>
              <a:spcAft>
                <a:spcPts val="272"/>
              </a:spcAft>
              <a:buFont typeface="Wingdings" panose="05000000000000000000" pitchFamily="2" charset="2"/>
              <a:buChar char="q"/>
              <a:tabLst>
                <a:tab pos="408255" algn="l"/>
              </a:tabLst>
            </a:pPr>
            <a:r>
              <a:rPr lang="fr-MA" sz="1600" b="1" dirty="0">
                <a:solidFill>
                  <a:srgbClr val="C00000"/>
                </a:solidFill>
                <a:ea typeface="SimSun" panose="02010600030101010101" pitchFamily="2" charset="-122"/>
                <a:cs typeface="Times New Roman" panose="02020603050405020304" pitchFamily="18" charset="0"/>
              </a:rPr>
              <a:t>  3 missions optionnelles de l’activité 1 </a:t>
            </a:r>
            <a:r>
              <a:rPr lang="fr-MA" sz="1270" dirty="0">
                <a:solidFill>
                  <a:srgbClr val="000000"/>
                </a:solidFill>
                <a:ea typeface="SimSun" panose="02010600030101010101" pitchFamily="2" charset="-122"/>
                <a:cs typeface="Times New Roman" panose="02020603050405020304" pitchFamily="18" charset="0"/>
              </a:rPr>
              <a:t>:</a:t>
            </a:r>
            <a:endParaRPr lang="fr-FR" sz="1270" dirty="0">
              <a:ea typeface="SimSun" panose="02010600030101010101" pitchFamily="2" charset="-122"/>
            </a:endParaRPr>
          </a:p>
        </p:txBody>
      </p:sp>
    </p:spTree>
    <p:extLst>
      <p:ext uri="{BB962C8B-B14F-4D97-AF65-F5344CB8AC3E}">
        <p14:creationId xmlns:p14="http://schemas.microsoft.com/office/powerpoint/2010/main" val="353017669"/>
      </p:ext>
    </p:extLst>
  </p:cSld>
  <p:clrMapOvr>
    <a:masterClrMapping/>
  </p:clrMapOvr>
</p:sld>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0.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1.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3.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5.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8.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2520</TotalTime>
  <Words>2355</Words>
  <Application>Microsoft Office PowerPoint</Application>
  <PresentationFormat>Widescreen</PresentationFormat>
  <Paragraphs>444</Paragraphs>
  <Slides>29</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29</vt:i4>
      </vt:variant>
    </vt:vector>
  </HeadingPairs>
  <TitlesOfParts>
    <vt:vector size="46" baseType="lpstr">
      <vt:lpstr>SimSun</vt:lpstr>
      <vt:lpstr>Arial</vt:lpstr>
      <vt:lpstr>Berlin Sans FB Demi</vt:lpstr>
      <vt:lpstr>Calibri</vt:lpstr>
      <vt:lpstr>Calibri Light</vt:lpstr>
      <vt:lpstr>Corbel</vt:lpstr>
      <vt:lpstr>FontAwesome</vt:lpstr>
      <vt:lpstr>Gill Sans</vt:lpstr>
      <vt:lpstr>Helvetica</vt:lpstr>
      <vt:lpstr>Open Sans</vt:lpstr>
      <vt:lpstr>Roboto</vt:lpstr>
      <vt:lpstr>Sakkal Majalla</vt:lpstr>
      <vt:lpstr>Times New Roman</vt:lpstr>
      <vt:lpstr>Trebuchet MS</vt:lpstr>
      <vt:lpstr>Wingdings</vt:lpstr>
      <vt:lpstr>1_Custom Design - Showeet</vt:lpstr>
      <vt:lpstr>TITLES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Nazha Talmi</cp:lastModifiedBy>
  <cp:revision>246</cp:revision>
  <cp:lastPrinted>2019-01-22T17:51:58Z</cp:lastPrinted>
  <dcterms:created xsi:type="dcterms:W3CDTF">2018-11-07T12:00:03Z</dcterms:created>
  <dcterms:modified xsi:type="dcterms:W3CDTF">2019-01-23T09:17:36Z</dcterms:modified>
</cp:coreProperties>
</file>